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304" r:id="rId2"/>
    <p:sldId id="256" r:id="rId3"/>
    <p:sldId id="257" r:id="rId4"/>
    <p:sldId id="277" r:id="rId5"/>
    <p:sldId id="300" r:id="rId6"/>
    <p:sldId id="311" r:id="rId7"/>
    <p:sldId id="301" r:id="rId8"/>
    <p:sldId id="259" r:id="rId9"/>
    <p:sldId id="270" r:id="rId10"/>
    <p:sldId id="258" r:id="rId11"/>
    <p:sldId id="306" r:id="rId12"/>
    <p:sldId id="274" r:id="rId13"/>
    <p:sldId id="261" r:id="rId14"/>
    <p:sldId id="272" r:id="rId15"/>
    <p:sldId id="305" r:id="rId16"/>
    <p:sldId id="309" r:id="rId17"/>
    <p:sldId id="263" r:id="rId18"/>
    <p:sldId id="265" r:id="rId19"/>
    <p:sldId id="266" r:id="rId20"/>
    <p:sldId id="307" r:id="rId21"/>
    <p:sldId id="296" r:id="rId22"/>
    <p:sldId id="281" r:id="rId23"/>
    <p:sldId id="267" r:id="rId24"/>
    <p:sldId id="303" r:id="rId25"/>
    <p:sldId id="268" r:id="rId26"/>
    <p:sldId id="269" r:id="rId27"/>
    <p:sldId id="310" r:id="rId28"/>
    <p:sldId id="294" r:id="rId29"/>
    <p:sldId id="295" r:id="rId30"/>
    <p:sldId id="312" r:id="rId31"/>
    <p:sldId id="275" r:id="rId32"/>
    <p:sldId id="291" r:id="rId33"/>
    <p:sldId id="308" r:id="rId34"/>
    <p:sldId id="298" r:id="rId35"/>
  </p:sldIdLst>
  <p:sldSz cx="9144000" cy="6858000" type="screen4x3"/>
  <p:notesSz cx="7010400" cy="9296400"/>
  <p:defaultTextStyle>
    <a:defPPr>
      <a:defRPr lang="sv-SE"/>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if.gunnar.gustafsson leif.gunnar.gustafsson" initials="ll" lastIdx="1" clrIdx="0">
    <p:extLst>
      <p:ext uri="{19B8F6BF-5375-455C-9EA6-DF929625EA0E}">
        <p15:presenceInfo xmlns:p15="http://schemas.microsoft.com/office/powerpoint/2012/main" userId="547185f7d68877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8B832"/>
    <a:srgbClr val="FF0000"/>
    <a:srgbClr val="75C7FF"/>
    <a:srgbClr val="FF8989"/>
    <a:srgbClr val="FF5050"/>
    <a:srgbClr val="B9E3FF"/>
    <a:srgbClr val="FFFFCC"/>
    <a:srgbClr val="C0E391"/>
    <a:srgbClr val="FFFF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293" autoAdjust="0"/>
  </p:normalViewPr>
  <p:slideViewPr>
    <p:cSldViewPr>
      <p:cViewPr varScale="1">
        <p:scale>
          <a:sx n="68" d="100"/>
          <a:sy n="68" d="100"/>
        </p:scale>
        <p:origin x="1280" y="8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3064"/>
    </p:cViewPr>
  </p:sorterViewPr>
  <p:notesViewPr>
    <p:cSldViewPr>
      <p:cViewPr varScale="1">
        <p:scale>
          <a:sx n="54" d="100"/>
          <a:sy n="54" d="100"/>
        </p:scale>
        <p:origin x="2608"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6DEB711-615C-4AFC-84AD-A93B21F9F863}"/>
              </a:ext>
            </a:extLst>
          </p:cNvPr>
          <p:cNvSpPr>
            <a:spLocks noGrp="1" noChangeArrowheads="1"/>
          </p:cNvSpPr>
          <p:nvPr>
            <p:ph type="hdr" sz="quarter"/>
          </p:nvPr>
        </p:nvSpPr>
        <p:spPr bwMode="auto">
          <a:xfrm>
            <a:off x="1" y="1"/>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en-GB" altLang="en-US"/>
          </a:p>
        </p:txBody>
      </p:sp>
      <p:sp>
        <p:nvSpPr>
          <p:cNvPr id="29699" name="Rectangle 3">
            <a:extLst>
              <a:ext uri="{FF2B5EF4-FFF2-40B4-BE49-F238E27FC236}">
                <a16:creationId xmlns:a16="http://schemas.microsoft.com/office/drawing/2014/main" id="{455CD3A0-8000-4EE5-908D-D290FE4239F1}"/>
              </a:ext>
            </a:extLst>
          </p:cNvPr>
          <p:cNvSpPr>
            <a:spLocks noGrp="1" noChangeArrowheads="1"/>
          </p:cNvSpPr>
          <p:nvPr>
            <p:ph type="dt" sz="quarter" idx="1"/>
          </p:nvPr>
        </p:nvSpPr>
        <p:spPr bwMode="auto">
          <a:xfrm>
            <a:off x="3973283" y="1"/>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GB" altLang="en-US"/>
          </a:p>
        </p:txBody>
      </p:sp>
      <p:sp>
        <p:nvSpPr>
          <p:cNvPr id="29700" name="Rectangle 4">
            <a:extLst>
              <a:ext uri="{FF2B5EF4-FFF2-40B4-BE49-F238E27FC236}">
                <a16:creationId xmlns:a16="http://schemas.microsoft.com/office/drawing/2014/main" id="{7B395090-D2FE-44F6-BD4D-1950B91BB52C}"/>
              </a:ext>
            </a:extLst>
          </p:cNvPr>
          <p:cNvSpPr>
            <a:spLocks noGrp="1" noChangeArrowheads="1"/>
          </p:cNvSpPr>
          <p:nvPr>
            <p:ph type="ftr" sz="quarter" idx="2"/>
          </p:nvPr>
        </p:nvSpPr>
        <p:spPr bwMode="auto">
          <a:xfrm>
            <a:off x="1" y="8831059"/>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GB" altLang="en-US"/>
          </a:p>
        </p:txBody>
      </p:sp>
      <p:sp>
        <p:nvSpPr>
          <p:cNvPr id="29701" name="Rectangle 5">
            <a:extLst>
              <a:ext uri="{FF2B5EF4-FFF2-40B4-BE49-F238E27FC236}">
                <a16:creationId xmlns:a16="http://schemas.microsoft.com/office/drawing/2014/main" id="{D240BFE0-6CCE-42BF-A2E1-36586E3C058B}"/>
              </a:ext>
            </a:extLst>
          </p:cNvPr>
          <p:cNvSpPr>
            <a:spLocks noGrp="1" noChangeArrowheads="1"/>
          </p:cNvSpPr>
          <p:nvPr>
            <p:ph type="sldNum" sz="quarter" idx="3"/>
          </p:nvPr>
        </p:nvSpPr>
        <p:spPr bwMode="auto">
          <a:xfrm>
            <a:off x="3973283" y="8831059"/>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EE9F354B-F89A-4C94-B0C0-5D49E3F98532}"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88AF00A-97FE-44A4-B3E8-771C7EC48171}"/>
              </a:ext>
            </a:extLst>
          </p:cNvPr>
          <p:cNvSpPr>
            <a:spLocks noGrp="1" noChangeArrowheads="1"/>
          </p:cNvSpPr>
          <p:nvPr>
            <p:ph type="hdr" sz="quarter"/>
          </p:nvPr>
        </p:nvSpPr>
        <p:spPr bwMode="auto">
          <a:xfrm>
            <a:off x="1" y="1"/>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sv-SE" altLang="en-US"/>
          </a:p>
        </p:txBody>
      </p:sp>
      <p:sp>
        <p:nvSpPr>
          <p:cNvPr id="3075" name="Rectangle 3">
            <a:extLst>
              <a:ext uri="{FF2B5EF4-FFF2-40B4-BE49-F238E27FC236}">
                <a16:creationId xmlns:a16="http://schemas.microsoft.com/office/drawing/2014/main" id="{57B3A163-1CEC-4A90-AF4C-0BE64789218C}"/>
              </a:ext>
            </a:extLst>
          </p:cNvPr>
          <p:cNvSpPr>
            <a:spLocks noGrp="1" noChangeArrowheads="1"/>
          </p:cNvSpPr>
          <p:nvPr>
            <p:ph type="dt" idx="1"/>
          </p:nvPr>
        </p:nvSpPr>
        <p:spPr bwMode="auto">
          <a:xfrm>
            <a:off x="3973283" y="1"/>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sv-SE" altLang="en-US"/>
          </a:p>
        </p:txBody>
      </p:sp>
      <p:sp>
        <p:nvSpPr>
          <p:cNvPr id="3076" name="Rectangle 4">
            <a:extLst>
              <a:ext uri="{FF2B5EF4-FFF2-40B4-BE49-F238E27FC236}">
                <a16:creationId xmlns:a16="http://schemas.microsoft.com/office/drawing/2014/main" id="{B44F01C2-7CFC-4818-B848-003910FC31DE}"/>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1AF34D7F-B3D6-490D-BC12-7D98685313E4}"/>
              </a:ext>
            </a:extLst>
          </p:cNvPr>
          <p:cNvSpPr>
            <a:spLocks noGrp="1" noChangeArrowheads="1"/>
          </p:cNvSpPr>
          <p:nvPr>
            <p:ph type="body" sz="quarter" idx="3"/>
          </p:nvPr>
        </p:nvSpPr>
        <p:spPr bwMode="auto">
          <a:xfrm>
            <a:off x="934499" y="4415531"/>
            <a:ext cx="5141405" cy="4183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sv-SE" altLang="en-US"/>
              <a:t>Klicka här för att ändra format på bakgrundstexten</a:t>
            </a:r>
          </a:p>
          <a:p>
            <a:pPr lvl="1"/>
            <a:r>
              <a:rPr lang="sv-SE" altLang="en-US"/>
              <a:t>Nivå två</a:t>
            </a:r>
          </a:p>
          <a:p>
            <a:pPr lvl="2"/>
            <a:r>
              <a:rPr lang="sv-SE" altLang="en-US"/>
              <a:t>Nivå tre</a:t>
            </a:r>
          </a:p>
          <a:p>
            <a:pPr lvl="3"/>
            <a:r>
              <a:rPr lang="sv-SE" altLang="en-US"/>
              <a:t>Nivå fyra</a:t>
            </a:r>
          </a:p>
          <a:p>
            <a:pPr lvl="4"/>
            <a:r>
              <a:rPr lang="sv-SE" altLang="en-US"/>
              <a:t>Nivå fem</a:t>
            </a:r>
          </a:p>
        </p:txBody>
      </p:sp>
      <p:sp>
        <p:nvSpPr>
          <p:cNvPr id="3078" name="Rectangle 6">
            <a:extLst>
              <a:ext uri="{FF2B5EF4-FFF2-40B4-BE49-F238E27FC236}">
                <a16:creationId xmlns:a16="http://schemas.microsoft.com/office/drawing/2014/main" id="{2766B37F-88BE-4900-875A-D15D965FC659}"/>
              </a:ext>
            </a:extLst>
          </p:cNvPr>
          <p:cNvSpPr>
            <a:spLocks noGrp="1" noChangeArrowheads="1"/>
          </p:cNvSpPr>
          <p:nvPr>
            <p:ph type="ftr" sz="quarter" idx="4"/>
          </p:nvPr>
        </p:nvSpPr>
        <p:spPr bwMode="auto">
          <a:xfrm>
            <a:off x="1" y="8831059"/>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sv-SE" altLang="en-US"/>
          </a:p>
        </p:txBody>
      </p:sp>
      <p:sp>
        <p:nvSpPr>
          <p:cNvPr id="3079" name="Rectangle 7">
            <a:extLst>
              <a:ext uri="{FF2B5EF4-FFF2-40B4-BE49-F238E27FC236}">
                <a16:creationId xmlns:a16="http://schemas.microsoft.com/office/drawing/2014/main" id="{1306D847-7245-463F-B336-604E773FCEDE}"/>
              </a:ext>
            </a:extLst>
          </p:cNvPr>
          <p:cNvSpPr>
            <a:spLocks noGrp="1" noChangeArrowheads="1"/>
          </p:cNvSpPr>
          <p:nvPr>
            <p:ph type="sldNum" sz="quarter" idx="5"/>
          </p:nvPr>
        </p:nvSpPr>
        <p:spPr bwMode="auto">
          <a:xfrm>
            <a:off x="3973283" y="8831059"/>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016E82B8-411A-4315-8228-90EE9E62070B}" type="slidenum">
              <a:rPr lang="sv-SE" altLang="en-US"/>
              <a:pPr/>
              <a:t>‹#›</a:t>
            </a:fld>
            <a:endParaRPr lang="sv-SE"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32C784FC-A5F3-4AF1-95F3-8F4ACEEA2B6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DBA6943-C8BE-4F7B-89AD-A446290D49FA}" type="slidenum">
              <a:rPr lang="sv-SE" altLang="en-US" sz="1200">
                <a:latin typeface="Times New Roman" panose="02020603050405020304" pitchFamily="18" charset="0"/>
              </a:rPr>
              <a:pPr/>
              <a:t>1</a:t>
            </a:fld>
            <a:endParaRPr lang="sv-SE" altLang="en-US" sz="1200" dirty="0">
              <a:latin typeface="Times New Roman" panose="02020603050405020304" pitchFamily="18" charset="0"/>
            </a:endParaRPr>
          </a:p>
        </p:txBody>
      </p:sp>
      <p:sp>
        <p:nvSpPr>
          <p:cNvPr id="5123" name="Rectangle 2">
            <a:extLst>
              <a:ext uri="{FF2B5EF4-FFF2-40B4-BE49-F238E27FC236}">
                <a16:creationId xmlns:a16="http://schemas.microsoft.com/office/drawing/2014/main" id="{ACF77AC8-2181-4C21-B8A3-D71B3B06FB36}"/>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BB4D0189-6FF6-4E29-A9D7-6377EFE7AAD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77F9D7C-3DBB-4265-A4C9-ADA4DDC34558}"/>
              </a:ext>
            </a:extLst>
          </p:cNvPr>
          <p:cNvSpPr>
            <a:spLocks noGrp="1" noChangeArrowheads="1"/>
          </p:cNvSpPr>
          <p:nvPr>
            <p:ph type="sldNum" sz="quarter" idx="5"/>
          </p:nvPr>
        </p:nvSpPr>
        <p:spPr>
          <a:ln/>
        </p:spPr>
        <p:txBody>
          <a:bodyPr/>
          <a:lstStyle/>
          <a:p>
            <a:fld id="{C6CB1D97-2366-4C18-9CEB-367F1E46E189}" type="slidenum">
              <a:rPr lang="sv-SE" altLang="en-US"/>
              <a:pPr/>
              <a:t>2</a:t>
            </a:fld>
            <a:endParaRPr lang="sv-SE" altLang="en-US" dirty="0"/>
          </a:p>
        </p:txBody>
      </p:sp>
      <p:sp>
        <p:nvSpPr>
          <p:cNvPr id="4098" name="Rectangle 2">
            <a:extLst>
              <a:ext uri="{FF2B5EF4-FFF2-40B4-BE49-F238E27FC236}">
                <a16:creationId xmlns:a16="http://schemas.microsoft.com/office/drawing/2014/main" id="{2D926366-6574-4A15-B039-6992D3FC58BA}"/>
              </a:ext>
            </a:extLst>
          </p:cNvPr>
          <p:cNvSpPr>
            <a:spLocks noGrp="1" noRot="1" noChangeAspect="1" noChangeArrowheads="1" noTextEdit="1"/>
          </p:cNvSpPr>
          <p:nvPr>
            <p:ph type="sldImg"/>
          </p:nvPr>
        </p:nvSpPr>
        <p:spPr>
          <a:ln/>
        </p:spPr>
      </p:sp>
      <p:sp>
        <p:nvSpPr>
          <p:cNvPr id="4099" name="Rectangle 3">
            <a:extLst>
              <a:ext uri="{FF2B5EF4-FFF2-40B4-BE49-F238E27FC236}">
                <a16:creationId xmlns:a16="http://schemas.microsoft.com/office/drawing/2014/main" id="{8A05C4C5-2344-482C-86CF-533DEEF75EDF}"/>
              </a:ext>
            </a:extLst>
          </p:cNvPr>
          <p:cNvSpPr>
            <a:spLocks noGrp="1" noChangeArrowheads="1"/>
          </p:cNvSpPr>
          <p:nvPr>
            <p:ph type="body" idx="1"/>
          </p:nvPr>
        </p:nvSpPr>
        <p:spPr/>
        <p:txBody>
          <a:bodyPr/>
          <a:lstStyle/>
          <a:p>
            <a:endParaRPr lang="en-GB"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FCD90DB-846A-477B-88BB-66CF8146EFA3}"/>
              </a:ext>
            </a:extLst>
          </p:cNvPr>
          <p:cNvSpPr>
            <a:spLocks noGrp="1"/>
          </p:cNvSpPr>
          <p:nvPr>
            <p:ph type="ctrTitle"/>
          </p:nvPr>
        </p:nvSpPr>
        <p:spPr>
          <a:xfrm>
            <a:off x="1143000" y="1122363"/>
            <a:ext cx="6858000" cy="2387600"/>
          </a:xfrm>
        </p:spPr>
        <p:txBody>
          <a:bodyPr anchor="b"/>
          <a:lstStyle>
            <a:lvl1pPr algn="ctr">
              <a:defRPr sz="6000"/>
            </a:lvl1pPr>
          </a:lstStyle>
          <a:p>
            <a:r>
              <a:rPr lang="sv-SE"/>
              <a:t>Klicka här för att ändra mall för rubrikformat</a:t>
            </a:r>
            <a:endParaRPr lang="en-GB"/>
          </a:p>
        </p:txBody>
      </p:sp>
      <p:sp>
        <p:nvSpPr>
          <p:cNvPr id="3" name="Underrubrik 2">
            <a:extLst>
              <a:ext uri="{FF2B5EF4-FFF2-40B4-BE49-F238E27FC236}">
                <a16:creationId xmlns:a16="http://schemas.microsoft.com/office/drawing/2014/main" id="{C9173BC5-2665-43A2-AA5F-6FE8D8F7A98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GB"/>
          </a:p>
        </p:txBody>
      </p:sp>
      <p:sp>
        <p:nvSpPr>
          <p:cNvPr id="4" name="Platshållare för datum 3">
            <a:extLst>
              <a:ext uri="{FF2B5EF4-FFF2-40B4-BE49-F238E27FC236}">
                <a16:creationId xmlns:a16="http://schemas.microsoft.com/office/drawing/2014/main" id="{490B6B9E-BE27-4B93-B0E6-AD1E16CB7162}"/>
              </a:ext>
            </a:extLst>
          </p:cNvPr>
          <p:cNvSpPr>
            <a:spLocks noGrp="1"/>
          </p:cNvSpPr>
          <p:nvPr>
            <p:ph type="dt" sz="half" idx="10"/>
          </p:nvPr>
        </p:nvSpPr>
        <p:spPr/>
        <p:txBody>
          <a:bodyPr/>
          <a:lstStyle>
            <a:lvl1pPr>
              <a:defRPr/>
            </a:lvl1pPr>
          </a:lstStyle>
          <a:p>
            <a:endParaRPr lang="sv-SE" altLang="en-US"/>
          </a:p>
        </p:txBody>
      </p:sp>
      <p:sp>
        <p:nvSpPr>
          <p:cNvPr id="5" name="Platshållare för sidfot 4">
            <a:extLst>
              <a:ext uri="{FF2B5EF4-FFF2-40B4-BE49-F238E27FC236}">
                <a16:creationId xmlns:a16="http://schemas.microsoft.com/office/drawing/2014/main" id="{134DDC7A-6A7B-427E-A3FC-8D8940CDFCA7}"/>
              </a:ext>
            </a:extLst>
          </p:cNvPr>
          <p:cNvSpPr>
            <a:spLocks noGrp="1"/>
          </p:cNvSpPr>
          <p:nvPr>
            <p:ph type="ftr" sz="quarter" idx="11"/>
          </p:nvPr>
        </p:nvSpPr>
        <p:spPr/>
        <p:txBody>
          <a:bodyPr/>
          <a:lstStyle>
            <a:lvl1pPr>
              <a:defRPr/>
            </a:lvl1pPr>
          </a:lstStyle>
          <a:p>
            <a:endParaRPr lang="sv-SE" altLang="en-US"/>
          </a:p>
        </p:txBody>
      </p:sp>
      <p:sp>
        <p:nvSpPr>
          <p:cNvPr id="6" name="Platshållare för bildnummer 5">
            <a:extLst>
              <a:ext uri="{FF2B5EF4-FFF2-40B4-BE49-F238E27FC236}">
                <a16:creationId xmlns:a16="http://schemas.microsoft.com/office/drawing/2014/main" id="{FA7EDEA6-EF83-4F92-A97B-C8FD84095AFC}"/>
              </a:ext>
            </a:extLst>
          </p:cNvPr>
          <p:cNvSpPr>
            <a:spLocks noGrp="1"/>
          </p:cNvSpPr>
          <p:nvPr>
            <p:ph type="sldNum" sz="quarter" idx="12"/>
          </p:nvPr>
        </p:nvSpPr>
        <p:spPr/>
        <p:txBody>
          <a:bodyPr/>
          <a:lstStyle>
            <a:lvl1pPr>
              <a:defRPr/>
            </a:lvl1pPr>
          </a:lstStyle>
          <a:p>
            <a:fld id="{B57ACC58-2DF0-4D8F-A6C9-E204559D0DE3}" type="slidenum">
              <a:rPr lang="sv-SE" altLang="en-US"/>
              <a:pPr/>
              <a:t>‹#›</a:t>
            </a:fld>
            <a:endParaRPr lang="sv-SE" altLang="en-US"/>
          </a:p>
        </p:txBody>
      </p:sp>
    </p:spTree>
    <p:extLst>
      <p:ext uri="{BB962C8B-B14F-4D97-AF65-F5344CB8AC3E}">
        <p14:creationId xmlns:p14="http://schemas.microsoft.com/office/powerpoint/2010/main" val="327779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8A748CF-D205-4856-BEAD-71DFACCBC2DD}"/>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lodrät text 2">
            <a:extLst>
              <a:ext uri="{FF2B5EF4-FFF2-40B4-BE49-F238E27FC236}">
                <a16:creationId xmlns:a16="http://schemas.microsoft.com/office/drawing/2014/main" id="{44FD13DE-BABC-4E3F-9FDF-15A64BC54178}"/>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a:extLst>
              <a:ext uri="{FF2B5EF4-FFF2-40B4-BE49-F238E27FC236}">
                <a16:creationId xmlns:a16="http://schemas.microsoft.com/office/drawing/2014/main" id="{48EF6CF3-B3ED-4985-85A8-57C834977E32}"/>
              </a:ext>
            </a:extLst>
          </p:cNvPr>
          <p:cNvSpPr>
            <a:spLocks noGrp="1"/>
          </p:cNvSpPr>
          <p:nvPr>
            <p:ph type="dt" sz="half" idx="10"/>
          </p:nvPr>
        </p:nvSpPr>
        <p:spPr/>
        <p:txBody>
          <a:bodyPr/>
          <a:lstStyle>
            <a:lvl1pPr>
              <a:defRPr/>
            </a:lvl1pPr>
          </a:lstStyle>
          <a:p>
            <a:endParaRPr lang="sv-SE" altLang="en-US"/>
          </a:p>
        </p:txBody>
      </p:sp>
      <p:sp>
        <p:nvSpPr>
          <p:cNvPr id="5" name="Platshållare för sidfot 4">
            <a:extLst>
              <a:ext uri="{FF2B5EF4-FFF2-40B4-BE49-F238E27FC236}">
                <a16:creationId xmlns:a16="http://schemas.microsoft.com/office/drawing/2014/main" id="{E9DA0388-7FA3-49A6-8048-392A2518269C}"/>
              </a:ext>
            </a:extLst>
          </p:cNvPr>
          <p:cNvSpPr>
            <a:spLocks noGrp="1"/>
          </p:cNvSpPr>
          <p:nvPr>
            <p:ph type="ftr" sz="quarter" idx="11"/>
          </p:nvPr>
        </p:nvSpPr>
        <p:spPr/>
        <p:txBody>
          <a:bodyPr/>
          <a:lstStyle>
            <a:lvl1pPr>
              <a:defRPr/>
            </a:lvl1pPr>
          </a:lstStyle>
          <a:p>
            <a:endParaRPr lang="sv-SE" altLang="en-US"/>
          </a:p>
        </p:txBody>
      </p:sp>
      <p:sp>
        <p:nvSpPr>
          <p:cNvPr id="6" name="Platshållare för bildnummer 5">
            <a:extLst>
              <a:ext uri="{FF2B5EF4-FFF2-40B4-BE49-F238E27FC236}">
                <a16:creationId xmlns:a16="http://schemas.microsoft.com/office/drawing/2014/main" id="{3D5618E6-F2C4-4C03-8426-403957F934B0}"/>
              </a:ext>
            </a:extLst>
          </p:cNvPr>
          <p:cNvSpPr>
            <a:spLocks noGrp="1"/>
          </p:cNvSpPr>
          <p:nvPr>
            <p:ph type="sldNum" sz="quarter" idx="12"/>
          </p:nvPr>
        </p:nvSpPr>
        <p:spPr/>
        <p:txBody>
          <a:bodyPr/>
          <a:lstStyle>
            <a:lvl1pPr>
              <a:defRPr/>
            </a:lvl1pPr>
          </a:lstStyle>
          <a:p>
            <a:fld id="{C4FA245A-FF47-44AE-AB0E-DDBE379C01FA}" type="slidenum">
              <a:rPr lang="sv-SE" altLang="en-US"/>
              <a:pPr/>
              <a:t>‹#›</a:t>
            </a:fld>
            <a:endParaRPr lang="sv-SE" altLang="en-US"/>
          </a:p>
        </p:txBody>
      </p:sp>
    </p:spTree>
    <p:extLst>
      <p:ext uri="{BB962C8B-B14F-4D97-AF65-F5344CB8AC3E}">
        <p14:creationId xmlns:p14="http://schemas.microsoft.com/office/powerpoint/2010/main" val="170390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B60B0EED-8BA5-4248-AA6B-A690C4BEF0F3}"/>
              </a:ext>
            </a:extLst>
          </p:cNvPr>
          <p:cNvSpPr>
            <a:spLocks noGrp="1"/>
          </p:cNvSpPr>
          <p:nvPr>
            <p:ph type="title" orient="vert"/>
          </p:nvPr>
        </p:nvSpPr>
        <p:spPr>
          <a:xfrm>
            <a:off x="6515100" y="609600"/>
            <a:ext cx="1943100" cy="5486400"/>
          </a:xfrm>
        </p:spPr>
        <p:txBody>
          <a:bodyPr vert="eaVert"/>
          <a:lstStyle/>
          <a:p>
            <a:r>
              <a:rPr lang="sv-SE"/>
              <a:t>Klicka här för att ändra mall för rubrikformat</a:t>
            </a:r>
            <a:endParaRPr lang="en-GB"/>
          </a:p>
        </p:txBody>
      </p:sp>
      <p:sp>
        <p:nvSpPr>
          <p:cNvPr id="3" name="Platshållare för lodrät text 2">
            <a:extLst>
              <a:ext uri="{FF2B5EF4-FFF2-40B4-BE49-F238E27FC236}">
                <a16:creationId xmlns:a16="http://schemas.microsoft.com/office/drawing/2014/main" id="{70D9C048-3DEC-47B2-A514-493F59F61A5F}"/>
              </a:ext>
            </a:extLst>
          </p:cNvPr>
          <p:cNvSpPr>
            <a:spLocks noGrp="1"/>
          </p:cNvSpPr>
          <p:nvPr>
            <p:ph type="body" orient="vert" idx="1"/>
          </p:nvPr>
        </p:nvSpPr>
        <p:spPr>
          <a:xfrm>
            <a:off x="685800" y="609600"/>
            <a:ext cx="5676900" cy="5486400"/>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a:extLst>
              <a:ext uri="{FF2B5EF4-FFF2-40B4-BE49-F238E27FC236}">
                <a16:creationId xmlns:a16="http://schemas.microsoft.com/office/drawing/2014/main" id="{D8E36628-03FE-4338-A186-71C328BE0027}"/>
              </a:ext>
            </a:extLst>
          </p:cNvPr>
          <p:cNvSpPr>
            <a:spLocks noGrp="1"/>
          </p:cNvSpPr>
          <p:nvPr>
            <p:ph type="dt" sz="half" idx="10"/>
          </p:nvPr>
        </p:nvSpPr>
        <p:spPr/>
        <p:txBody>
          <a:bodyPr/>
          <a:lstStyle>
            <a:lvl1pPr>
              <a:defRPr/>
            </a:lvl1pPr>
          </a:lstStyle>
          <a:p>
            <a:endParaRPr lang="sv-SE" altLang="en-US"/>
          </a:p>
        </p:txBody>
      </p:sp>
      <p:sp>
        <p:nvSpPr>
          <p:cNvPr id="5" name="Platshållare för sidfot 4">
            <a:extLst>
              <a:ext uri="{FF2B5EF4-FFF2-40B4-BE49-F238E27FC236}">
                <a16:creationId xmlns:a16="http://schemas.microsoft.com/office/drawing/2014/main" id="{A664E3DE-6CFB-4235-9AA9-738E19121020}"/>
              </a:ext>
            </a:extLst>
          </p:cNvPr>
          <p:cNvSpPr>
            <a:spLocks noGrp="1"/>
          </p:cNvSpPr>
          <p:nvPr>
            <p:ph type="ftr" sz="quarter" idx="11"/>
          </p:nvPr>
        </p:nvSpPr>
        <p:spPr/>
        <p:txBody>
          <a:bodyPr/>
          <a:lstStyle>
            <a:lvl1pPr>
              <a:defRPr/>
            </a:lvl1pPr>
          </a:lstStyle>
          <a:p>
            <a:endParaRPr lang="sv-SE" altLang="en-US"/>
          </a:p>
        </p:txBody>
      </p:sp>
      <p:sp>
        <p:nvSpPr>
          <p:cNvPr id="6" name="Platshållare för bildnummer 5">
            <a:extLst>
              <a:ext uri="{FF2B5EF4-FFF2-40B4-BE49-F238E27FC236}">
                <a16:creationId xmlns:a16="http://schemas.microsoft.com/office/drawing/2014/main" id="{87EFBA77-B2AC-4B16-9342-E2DDCA085A9F}"/>
              </a:ext>
            </a:extLst>
          </p:cNvPr>
          <p:cNvSpPr>
            <a:spLocks noGrp="1"/>
          </p:cNvSpPr>
          <p:nvPr>
            <p:ph type="sldNum" sz="quarter" idx="12"/>
          </p:nvPr>
        </p:nvSpPr>
        <p:spPr/>
        <p:txBody>
          <a:bodyPr/>
          <a:lstStyle>
            <a:lvl1pPr>
              <a:defRPr/>
            </a:lvl1pPr>
          </a:lstStyle>
          <a:p>
            <a:fld id="{8E8D4B9F-C58D-41F2-8123-1507102D2092}" type="slidenum">
              <a:rPr lang="sv-SE" altLang="en-US"/>
              <a:pPr/>
              <a:t>‹#›</a:t>
            </a:fld>
            <a:endParaRPr lang="sv-SE" altLang="en-US"/>
          </a:p>
        </p:txBody>
      </p:sp>
    </p:spTree>
    <p:extLst>
      <p:ext uri="{BB962C8B-B14F-4D97-AF65-F5344CB8AC3E}">
        <p14:creationId xmlns:p14="http://schemas.microsoft.com/office/powerpoint/2010/main" val="147930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EF32843-A4D6-4374-A30F-FD86CCCC837E}"/>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innehåll 2">
            <a:extLst>
              <a:ext uri="{FF2B5EF4-FFF2-40B4-BE49-F238E27FC236}">
                <a16:creationId xmlns:a16="http://schemas.microsoft.com/office/drawing/2014/main" id="{F92D318B-40F4-4FFB-9724-B79B680B72E8}"/>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a:extLst>
              <a:ext uri="{FF2B5EF4-FFF2-40B4-BE49-F238E27FC236}">
                <a16:creationId xmlns:a16="http://schemas.microsoft.com/office/drawing/2014/main" id="{BC77E585-3D96-40F4-A2A4-1183BCCCAF59}"/>
              </a:ext>
            </a:extLst>
          </p:cNvPr>
          <p:cNvSpPr>
            <a:spLocks noGrp="1"/>
          </p:cNvSpPr>
          <p:nvPr>
            <p:ph type="dt" sz="half" idx="10"/>
          </p:nvPr>
        </p:nvSpPr>
        <p:spPr/>
        <p:txBody>
          <a:bodyPr/>
          <a:lstStyle>
            <a:lvl1pPr>
              <a:defRPr/>
            </a:lvl1pPr>
          </a:lstStyle>
          <a:p>
            <a:endParaRPr lang="sv-SE" altLang="en-US"/>
          </a:p>
        </p:txBody>
      </p:sp>
      <p:sp>
        <p:nvSpPr>
          <p:cNvPr id="5" name="Platshållare för sidfot 4">
            <a:extLst>
              <a:ext uri="{FF2B5EF4-FFF2-40B4-BE49-F238E27FC236}">
                <a16:creationId xmlns:a16="http://schemas.microsoft.com/office/drawing/2014/main" id="{24E27C3C-B7E5-4073-BE3C-5A1E15BF3ECD}"/>
              </a:ext>
            </a:extLst>
          </p:cNvPr>
          <p:cNvSpPr>
            <a:spLocks noGrp="1"/>
          </p:cNvSpPr>
          <p:nvPr>
            <p:ph type="ftr" sz="quarter" idx="11"/>
          </p:nvPr>
        </p:nvSpPr>
        <p:spPr/>
        <p:txBody>
          <a:bodyPr/>
          <a:lstStyle>
            <a:lvl1pPr>
              <a:defRPr/>
            </a:lvl1pPr>
          </a:lstStyle>
          <a:p>
            <a:endParaRPr lang="sv-SE" altLang="en-US"/>
          </a:p>
        </p:txBody>
      </p:sp>
      <p:sp>
        <p:nvSpPr>
          <p:cNvPr id="6" name="Platshållare för bildnummer 5">
            <a:extLst>
              <a:ext uri="{FF2B5EF4-FFF2-40B4-BE49-F238E27FC236}">
                <a16:creationId xmlns:a16="http://schemas.microsoft.com/office/drawing/2014/main" id="{E743771F-03E7-4BBF-832C-5EF614BAA4FD}"/>
              </a:ext>
            </a:extLst>
          </p:cNvPr>
          <p:cNvSpPr>
            <a:spLocks noGrp="1"/>
          </p:cNvSpPr>
          <p:nvPr>
            <p:ph type="sldNum" sz="quarter" idx="12"/>
          </p:nvPr>
        </p:nvSpPr>
        <p:spPr/>
        <p:txBody>
          <a:bodyPr/>
          <a:lstStyle>
            <a:lvl1pPr>
              <a:defRPr/>
            </a:lvl1pPr>
          </a:lstStyle>
          <a:p>
            <a:fld id="{9D32DDBC-C73A-47E2-A919-5CE1A18830C3}" type="slidenum">
              <a:rPr lang="sv-SE" altLang="en-US"/>
              <a:pPr/>
              <a:t>‹#›</a:t>
            </a:fld>
            <a:endParaRPr lang="sv-SE" altLang="en-US"/>
          </a:p>
        </p:txBody>
      </p:sp>
    </p:spTree>
    <p:extLst>
      <p:ext uri="{BB962C8B-B14F-4D97-AF65-F5344CB8AC3E}">
        <p14:creationId xmlns:p14="http://schemas.microsoft.com/office/powerpoint/2010/main" val="351321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40B4D32-E488-4212-A204-6F58E769D17C}"/>
              </a:ext>
            </a:extLst>
          </p:cNvPr>
          <p:cNvSpPr>
            <a:spLocks noGrp="1"/>
          </p:cNvSpPr>
          <p:nvPr>
            <p:ph type="title"/>
          </p:nvPr>
        </p:nvSpPr>
        <p:spPr>
          <a:xfrm>
            <a:off x="623888" y="1709738"/>
            <a:ext cx="7886700" cy="2852737"/>
          </a:xfrm>
        </p:spPr>
        <p:txBody>
          <a:bodyPr anchor="b"/>
          <a:lstStyle>
            <a:lvl1pPr>
              <a:defRPr sz="6000"/>
            </a:lvl1pPr>
          </a:lstStyle>
          <a:p>
            <a:r>
              <a:rPr lang="sv-SE"/>
              <a:t>Klicka här för att ändra mall för rubrikformat</a:t>
            </a:r>
            <a:endParaRPr lang="en-GB"/>
          </a:p>
        </p:txBody>
      </p:sp>
      <p:sp>
        <p:nvSpPr>
          <p:cNvPr id="3" name="Platshållare för text 2">
            <a:extLst>
              <a:ext uri="{FF2B5EF4-FFF2-40B4-BE49-F238E27FC236}">
                <a16:creationId xmlns:a16="http://schemas.microsoft.com/office/drawing/2014/main" id="{87B1BCE0-C290-45AD-AD06-30B28C80E9C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FA96D2B3-2A59-4F82-831D-16B89844BFED}"/>
              </a:ext>
            </a:extLst>
          </p:cNvPr>
          <p:cNvSpPr>
            <a:spLocks noGrp="1"/>
          </p:cNvSpPr>
          <p:nvPr>
            <p:ph type="dt" sz="half" idx="10"/>
          </p:nvPr>
        </p:nvSpPr>
        <p:spPr/>
        <p:txBody>
          <a:bodyPr/>
          <a:lstStyle>
            <a:lvl1pPr>
              <a:defRPr/>
            </a:lvl1pPr>
          </a:lstStyle>
          <a:p>
            <a:endParaRPr lang="sv-SE" altLang="en-US"/>
          </a:p>
        </p:txBody>
      </p:sp>
      <p:sp>
        <p:nvSpPr>
          <p:cNvPr id="5" name="Platshållare för sidfot 4">
            <a:extLst>
              <a:ext uri="{FF2B5EF4-FFF2-40B4-BE49-F238E27FC236}">
                <a16:creationId xmlns:a16="http://schemas.microsoft.com/office/drawing/2014/main" id="{095ABFD1-67E7-42F6-9FAA-F6F21CA28EBD}"/>
              </a:ext>
            </a:extLst>
          </p:cNvPr>
          <p:cNvSpPr>
            <a:spLocks noGrp="1"/>
          </p:cNvSpPr>
          <p:nvPr>
            <p:ph type="ftr" sz="quarter" idx="11"/>
          </p:nvPr>
        </p:nvSpPr>
        <p:spPr/>
        <p:txBody>
          <a:bodyPr/>
          <a:lstStyle>
            <a:lvl1pPr>
              <a:defRPr/>
            </a:lvl1pPr>
          </a:lstStyle>
          <a:p>
            <a:endParaRPr lang="sv-SE" altLang="en-US"/>
          </a:p>
        </p:txBody>
      </p:sp>
      <p:sp>
        <p:nvSpPr>
          <p:cNvPr id="6" name="Platshållare för bildnummer 5">
            <a:extLst>
              <a:ext uri="{FF2B5EF4-FFF2-40B4-BE49-F238E27FC236}">
                <a16:creationId xmlns:a16="http://schemas.microsoft.com/office/drawing/2014/main" id="{E1CFFA23-B6B2-40D8-9337-DAEACA1A3A0D}"/>
              </a:ext>
            </a:extLst>
          </p:cNvPr>
          <p:cNvSpPr>
            <a:spLocks noGrp="1"/>
          </p:cNvSpPr>
          <p:nvPr>
            <p:ph type="sldNum" sz="quarter" idx="12"/>
          </p:nvPr>
        </p:nvSpPr>
        <p:spPr/>
        <p:txBody>
          <a:bodyPr/>
          <a:lstStyle>
            <a:lvl1pPr>
              <a:defRPr/>
            </a:lvl1pPr>
          </a:lstStyle>
          <a:p>
            <a:fld id="{B996695D-1C44-429B-AC69-4532539DE07E}" type="slidenum">
              <a:rPr lang="sv-SE" altLang="en-US"/>
              <a:pPr/>
              <a:t>‹#›</a:t>
            </a:fld>
            <a:endParaRPr lang="sv-SE" altLang="en-US"/>
          </a:p>
        </p:txBody>
      </p:sp>
    </p:spTree>
    <p:extLst>
      <p:ext uri="{BB962C8B-B14F-4D97-AF65-F5344CB8AC3E}">
        <p14:creationId xmlns:p14="http://schemas.microsoft.com/office/powerpoint/2010/main" val="2396406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57225BD-CD1D-4691-A175-4BD53598DC97}"/>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innehåll 2">
            <a:extLst>
              <a:ext uri="{FF2B5EF4-FFF2-40B4-BE49-F238E27FC236}">
                <a16:creationId xmlns:a16="http://schemas.microsoft.com/office/drawing/2014/main" id="{E724B7E3-C851-4780-B04E-617D2DFAD9F3}"/>
              </a:ext>
            </a:extLst>
          </p:cNvPr>
          <p:cNvSpPr>
            <a:spLocks noGrp="1"/>
          </p:cNvSpPr>
          <p:nvPr>
            <p:ph sz="half" idx="1"/>
          </p:nvPr>
        </p:nvSpPr>
        <p:spPr>
          <a:xfrm>
            <a:off x="685800" y="1981200"/>
            <a:ext cx="3810000" cy="41148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innehåll 3">
            <a:extLst>
              <a:ext uri="{FF2B5EF4-FFF2-40B4-BE49-F238E27FC236}">
                <a16:creationId xmlns:a16="http://schemas.microsoft.com/office/drawing/2014/main" id="{94FDEB5E-2572-4494-B18D-C9E0D9AF5B66}"/>
              </a:ext>
            </a:extLst>
          </p:cNvPr>
          <p:cNvSpPr>
            <a:spLocks noGrp="1"/>
          </p:cNvSpPr>
          <p:nvPr>
            <p:ph sz="half" idx="2"/>
          </p:nvPr>
        </p:nvSpPr>
        <p:spPr>
          <a:xfrm>
            <a:off x="4648200" y="1981200"/>
            <a:ext cx="3810000" cy="41148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datum 4">
            <a:extLst>
              <a:ext uri="{FF2B5EF4-FFF2-40B4-BE49-F238E27FC236}">
                <a16:creationId xmlns:a16="http://schemas.microsoft.com/office/drawing/2014/main" id="{822CCE27-C463-491A-99CD-40507B607168}"/>
              </a:ext>
            </a:extLst>
          </p:cNvPr>
          <p:cNvSpPr>
            <a:spLocks noGrp="1"/>
          </p:cNvSpPr>
          <p:nvPr>
            <p:ph type="dt" sz="half" idx="10"/>
          </p:nvPr>
        </p:nvSpPr>
        <p:spPr/>
        <p:txBody>
          <a:bodyPr/>
          <a:lstStyle>
            <a:lvl1pPr>
              <a:defRPr/>
            </a:lvl1pPr>
          </a:lstStyle>
          <a:p>
            <a:endParaRPr lang="sv-SE" altLang="en-US"/>
          </a:p>
        </p:txBody>
      </p:sp>
      <p:sp>
        <p:nvSpPr>
          <p:cNvPr id="6" name="Platshållare för sidfot 5">
            <a:extLst>
              <a:ext uri="{FF2B5EF4-FFF2-40B4-BE49-F238E27FC236}">
                <a16:creationId xmlns:a16="http://schemas.microsoft.com/office/drawing/2014/main" id="{52D18C07-E4D0-4790-B068-F34B02BB2CDD}"/>
              </a:ext>
            </a:extLst>
          </p:cNvPr>
          <p:cNvSpPr>
            <a:spLocks noGrp="1"/>
          </p:cNvSpPr>
          <p:nvPr>
            <p:ph type="ftr" sz="quarter" idx="11"/>
          </p:nvPr>
        </p:nvSpPr>
        <p:spPr/>
        <p:txBody>
          <a:bodyPr/>
          <a:lstStyle>
            <a:lvl1pPr>
              <a:defRPr/>
            </a:lvl1pPr>
          </a:lstStyle>
          <a:p>
            <a:endParaRPr lang="sv-SE" altLang="en-US"/>
          </a:p>
        </p:txBody>
      </p:sp>
      <p:sp>
        <p:nvSpPr>
          <p:cNvPr id="7" name="Platshållare för bildnummer 6">
            <a:extLst>
              <a:ext uri="{FF2B5EF4-FFF2-40B4-BE49-F238E27FC236}">
                <a16:creationId xmlns:a16="http://schemas.microsoft.com/office/drawing/2014/main" id="{DE1CA95F-D8E4-42DF-896E-AF1131F85ABB}"/>
              </a:ext>
            </a:extLst>
          </p:cNvPr>
          <p:cNvSpPr>
            <a:spLocks noGrp="1"/>
          </p:cNvSpPr>
          <p:nvPr>
            <p:ph type="sldNum" sz="quarter" idx="12"/>
          </p:nvPr>
        </p:nvSpPr>
        <p:spPr/>
        <p:txBody>
          <a:bodyPr/>
          <a:lstStyle>
            <a:lvl1pPr>
              <a:defRPr/>
            </a:lvl1pPr>
          </a:lstStyle>
          <a:p>
            <a:fld id="{AEA42F20-DD8A-4FA3-94E0-9CCA33A270EA}" type="slidenum">
              <a:rPr lang="sv-SE" altLang="en-US"/>
              <a:pPr/>
              <a:t>‹#›</a:t>
            </a:fld>
            <a:endParaRPr lang="sv-SE" altLang="en-US"/>
          </a:p>
        </p:txBody>
      </p:sp>
    </p:spTree>
    <p:extLst>
      <p:ext uri="{BB962C8B-B14F-4D97-AF65-F5344CB8AC3E}">
        <p14:creationId xmlns:p14="http://schemas.microsoft.com/office/powerpoint/2010/main" val="375712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8DA813D-596E-46A2-B333-7708D81EC0C1}"/>
              </a:ext>
            </a:extLst>
          </p:cNvPr>
          <p:cNvSpPr>
            <a:spLocks noGrp="1"/>
          </p:cNvSpPr>
          <p:nvPr>
            <p:ph type="title"/>
          </p:nvPr>
        </p:nvSpPr>
        <p:spPr>
          <a:xfrm>
            <a:off x="630238" y="365125"/>
            <a:ext cx="7886700" cy="1325563"/>
          </a:xfrm>
        </p:spPr>
        <p:txBody>
          <a:bodyPr/>
          <a:lstStyle/>
          <a:p>
            <a:r>
              <a:rPr lang="sv-SE"/>
              <a:t>Klicka här för att ändra mall för rubrikformat</a:t>
            </a:r>
            <a:endParaRPr lang="en-GB"/>
          </a:p>
        </p:txBody>
      </p:sp>
      <p:sp>
        <p:nvSpPr>
          <p:cNvPr id="3" name="Platshållare för text 2">
            <a:extLst>
              <a:ext uri="{FF2B5EF4-FFF2-40B4-BE49-F238E27FC236}">
                <a16:creationId xmlns:a16="http://schemas.microsoft.com/office/drawing/2014/main" id="{AE57B3D1-FA48-4EDF-BA41-13A6AF33898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805AEB98-EE7D-4353-A88F-C6EC7A8337B1}"/>
              </a:ext>
            </a:extLst>
          </p:cNvPr>
          <p:cNvSpPr>
            <a:spLocks noGrp="1"/>
          </p:cNvSpPr>
          <p:nvPr>
            <p:ph sz="half" idx="2"/>
          </p:nvPr>
        </p:nvSpPr>
        <p:spPr>
          <a:xfrm>
            <a:off x="630238" y="2505075"/>
            <a:ext cx="386873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text 4">
            <a:extLst>
              <a:ext uri="{FF2B5EF4-FFF2-40B4-BE49-F238E27FC236}">
                <a16:creationId xmlns:a16="http://schemas.microsoft.com/office/drawing/2014/main" id="{F92D0BE8-6C0B-4240-AB17-B9C58BC9F5B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608293B0-A4F6-491D-A277-6FBFB2FFAAF3}"/>
              </a:ext>
            </a:extLst>
          </p:cNvPr>
          <p:cNvSpPr>
            <a:spLocks noGrp="1"/>
          </p:cNvSpPr>
          <p:nvPr>
            <p:ph sz="quarter" idx="4"/>
          </p:nvPr>
        </p:nvSpPr>
        <p:spPr>
          <a:xfrm>
            <a:off x="4629150" y="2505075"/>
            <a:ext cx="38877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7" name="Platshållare för datum 6">
            <a:extLst>
              <a:ext uri="{FF2B5EF4-FFF2-40B4-BE49-F238E27FC236}">
                <a16:creationId xmlns:a16="http://schemas.microsoft.com/office/drawing/2014/main" id="{0A07DDCA-BBA4-4A0F-A74C-0D4C223B672B}"/>
              </a:ext>
            </a:extLst>
          </p:cNvPr>
          <p:cNvSpPr>
            <a:spLocks noGrp="1"/>
          </p:cNvSpPr>
          <p:nvPr>
            <p:ph type="dt" sz="half" idx="10"/>
          </p:nvPr>
        </p:nvSpPr>
        <p:spPr/>
        <p:txBody>
          <a:bodyPr/>
          <a:lstStyle>
            <a:lvl1pPr>
              <a:defRPr/>
            </a:lvl1pPr>
          </a:lstStyle>
          <a:p>
            <a:endParaRPr lang="sv-SE" altLang="en-US"/>
          </a:p>
        </p:txBody>
      </p:sp>
      <p:sp>
        <p:nvSpPr>
          <p:cNvPr id="8" name="Platshållare för sidfot 7">
            <a:extLst>
              <a:ext uri="{FF2B5EF4-FFF2-40B4-BE49-F238E27FC236}">
                <a16:creationId xmlns:a16="http://schemas.microsoft.com/office/drawing/2014/main" id="{0A0CAA40-6752-404A-81CB-6A10C9BBA61F}"/>
              </a:ext>
            </a:extLst>
          </p:cNvPr>
          <p:cNvSpPr>
            <a:spLocks noGrp="1"/>
          </p:cNvSpPr>
          <p:nvPr>
            <p:ph type="ftr" sz="quarter" idx="11"/>
          </p:nvPr>
        </p:nvSpPr>
        <p:spPr/>
        <p:txBody>
          <a:bodyPr/>
          <a:lstStyle>
            <a:lvl1pPr>
              <a:defRPr/>
            </a:lvl1pPr>
          </a:lstStyle>
          <a:p>
            <a:endParaRPr lang="sv-SE" altLang="en-US"/>
          </a:p>
        </p:txBody>
      </p:sp>
      <p:sp>
        <p:nvSpPr>
          <p:cNvPr id="9" name="Platshållare för bildnummer 8">
            <a:extLst>
              <a:ext uri="{FF2B5EF4-FFF2-40B4-BE49-F238E27FC236}">
                <a16:creationId xmlns:a16="http://schemas.microsoft.com/office/drawing/2014/main" id="{CD0C67DB-948A-45E7-8D1A-41986382FD22}"/>
              </a:ext>
            </a:extLst>
          </p:cNvPr>
          <p:cNvSpPr>
            <a:spLocks noGrp="1"/>
          </p:cNvSpPr>
          <p:nvPr>
            <p:ph type="sldNum" sz="quarter" idx="12"/>
          </p:nvPr>
        </p:nvSpPr>
        <p:spPr/>
        <p:txBody>
          <a:bodyPr/>
          <a:lstStyle>
            <a:lvl1pPr>
              <a:defRPr/>
            </a:lvl1pPr>
          </a:lstStyle>
          <a:p>
            <a:fld id="{E7C933CE-53B6-43C4-A60A-08B178C33C4C}" type="slidenum">
              <a:rPr lang="sv-SE" altLang="en-US"/>
              <a:pPr/>
              <a:t>‹#›</a:t>
            </a:fld>
            <a:endParaRPr lang="sv-SE" altLang="en-US"/>
          </a:p>
        </p:txBody>
      </p:sp>
    </p:spTree>
    <p:extLst>
      <p:ext uri="{BB962C8B-B14F-4D97-AF65-F5344CB8AC3E}">
        <p14:creationId xmlns:p14="http://schemas.microsoft.com/office/powerpoint/2010/main" val="384973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5A15E2A-86A3-48E9-B13A-BF2CD4552F79}"/>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datum 2">
            <a:extLst>
              <a:ext uri="{FF2B5EF4-FFF2-40B4-BE49-F238E27FC236}">
                <a16:creationId xmlns:a16="http://schemas.microsoft.com/office/drawing/2014/main" id="{A63DB485-9B12-41F7-8976-5A5B9EF41AD8}"/>
              </a:ext>
            </a:extLst>
          </p:cNvPr>
          <p:cNvSpPr>
            <a:spLocks noGrp="1"/>
          </p:cNvSpPr>
          <p:nvPr>
            <p:ph type="dt" sz="half" idx="10"/>
          </p:nvPr>
        </p:nvSpPr>
        <p:spPr/>
        <p:txBody>
          <a:bodyPr/>
          <a:lstStyle>
            <a:lvl1pPr>
              <a:defRPr/>
            </a:lvl1pPr>
          </a:lstStyle>
          <a:p>
            <a:endParaRPr lang="sv-SE" altLang="en-US"/>
          </a:p>
        </p:txBody>
      </p:sp>
      <p:sp>
        <p:nvSpPr>
          <p:cNvPr id="4" name="Platshållare för sidfot 3">
            <a:extLst>
              <a:ext uri="{FF2B5EF4-FFF2-40B4-BE49-F238E27FC236}">
                <a16:creationId xmlns:a16="http://schemas.microsoft.com/office/drawing/2014/main" id="{9297EABB-BF3B-425B-88E2-7DA5AC9BD346}"/>
              </a:ext>
            </a:extLst>
          </p:cNvPr>
          <p:cNvSpPr>
            <a:spLocks noGrp="1"/>
          </p:cNvSpPr>
          <p:nvPr>
            <p:ph type="ftr" sz="quarter" idx="11"/>
          </p:nvPr>
        </p:nvSpPr>
        <p:spPr/>
        <p:txBody>
          <a:bodyPr/>
          <a:lstStyle>
            <a:lvl1pPr>
              <a:defRPr/>
            </a:lvl1pPr>
          </a:lstStyle>
          <a:p>
            <a:endParaRPr lang="sv-SE" altLang="en-US"/>
          </a:p>
        </p:txBody>
      </p:sp>
      <p:sp>
        <p:nvSpPr>
          <p:cNvPr id="5" name="Platshållare för bildnummer 4">
            <a:extLst>
              <a:ext uri="{FF2B5EF4-FFF2-40B4-BE49-F238E27FC236}">
                <a16:creationId xmlns:a16="http://schemas.microsoft.com/office/drawing/2014/main" id="{D8A04E67-9E43-4B7F-9690-C7495EBE9C36}"/>
              </a:ext>
            </a:extLst>
          </p:cNvPr>
          <p:cNvSpPr>
            <a:spLocks noGrp="1"/>
          </p:cNvSpPr>
          <p:nvPr>
            <p:ph type="sldNum" sz="quarter" idx="12"/>
          </p:nvPr>
        </p:nvSpPr>
        <p:spPr/>
        <p:txBody>
          <a:bodyPr/>
          <a:lstStyle>
            <a:lvl1pPr>
              <a:defRPr/>
            </a:lvl1pPr>
          </a:lstStyle>
          <a:p>
            <a:fld id="{57BBD20E-4C34-43C7-9AE0-2AF961E77DAB}" type="slidenum">
              <a:rPr lang="sv-SE" altLang="en-US"/>
              <a:pPr/>
              <a:t>‹#›</a:t>
            </a:fld>
            <a:endParaRPr lang="sv-SE" altLang="en-US"/>
          </a:p>
        </p:txBody>
      </p:sp>
    </p:spTree>
    <p:extLst>
      <p:ext uri="{BB962C8B-B14F-4D97-AF65-F5344CB8AC3E}">
        <p14:creationId xmlns:p14="http://schemas.microsoft.com/office/powerpoint/2010/main" val="3891043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3CBC2DE9-F076-4C6C-98C4-AFAB24643DEA}"/>
              </a:ext>
            </a:extLst>
          </p:cNvPr>
          <p:cNvSpPr>
            <a:spLocks noGrp="1"/>
          </p:cNvSpPr>
          <p:nvPr>
            <p:ph type="dt" sz="half" idx="10"/>
          </p:nvPr>
        </p:nvSpPr>
        <p:spPr/>
        <p:txBody>
          <a:bodyPr/>
          <a:lstStyle>
            <a:lvl1pPr>
              <a:defRPr/>
            </a:lvl1pPr>
          </a:lstStyle>
          <a:p>
            <a:endParaRPr lang="sv-SE" altLang="en-US"/>
          </a:p>
        </p:txBody>
      </p:sp>
      <p:sp>
        <p:nvSpPr>
          <p:cNvPr id="3" name="Platshållare för sidfot 2">
            <a:extLst>
              <a:ext uri="{FF2B5EF4-FFF2-40B4-BE49-F238E27FC236}">
                <a16:creationId xmlns:a16="http://schemas.microsoft.com/office/drawing/2014/main" id="{7D044DB8-5AFA-4076-B92E-07FED85087BA}"/>
              </a:ext>
            </a:extLst>
          </p:cNvPr>
          <p:cNvSpPr>
            <a:spLocks noGrp="1"/>
          </p:cNvSpPr>
          <p:nvPr>
            <p:ph type="ftr" sz="quarter" idx="11"/>
          </p:nvPr>
        </p:nvSpPr>
        <p:spPr/>
        <p:txBody>
          <a:bodyPr/>
          <a:lstStyle>
            <a:lvl1pPr>
              <a:defRPr/>
            </a:lvl1pPr>
          </a:lstStyle>
          <a:p>
            <a:endParaRPr lang="sv-SE" altLang="en-US"/>
          </a:p>
        </p:txBody>
      </p:sp>
      <p:sp>
        <p:nvSpPr>
          <p:cNvPr id="4" name="Platshållare för bildnummer 3">
            <a:extLst>
              <a:ext uri="{FF2B5EF4-FFF2-40B4-BE49-F238E27FC236}">
                <a16:creationId xmlns:a16="http://schemas.microsoft.com/office/drawing/2014/main" id="{BAD75AB0-88DA-4F22-98E1-46182256320A}"/>
              </a:ext>
            </a:extLst>
          </p:cNvPr>
          <p:cNvSpPr>
            <a:spLocks noGrp="1"/>
          </p:cNvSpPr>
          <p:nvPr>
            <p:ph type="sldNum" sz="quarter" idx="12"/>
          </p:nvPr>
        </p:nvSpPr>
        <p:spPr/>
        <p:txBody>
          <a:bodyPr/>
          <a:lstStyle>
            <a:lvl1pPr>
              <a:defRPr/>
            </a:lvl1pPr>
          </a:lstStyle>
          <a:p>
            <a:fld id="{4DF838EB-00A1-4B45-8766-C36E6C58132F}" type="slidenum">
              <a:rPr lang="sv-SE" altLang="en-US"/>
              <a:pPr/>
              <a:t>‹#›</a:t>
            </a:fld>
            <a:endParaRPr lang="sv-SE" altLang="en-US"/>
          </a:p>
        </p:txBody>
      </p:sp>
    </p:spTree>
    <p:extLst>
      <p:ext uri="{BB962C8B-B14F-4D97-AF65-F5344CB8AC3E}">
        <p14:creationId xmlns:p14="http://schemas.microsoft.com/office/powerpoint/2010/main" val="2555231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CA6B21A-AAEA-417D-ABB2-44590A33B42E}"/>
              </a:ext>
            </a:extLst>
          </p:cNvPr>
          <p:cNvSpPr>
            <a:spLocks noGrp="1"/>
          </p:cNvSpPr>
          <p:nvPr>
            <p:ph type="title"/>
          </p:nvPr>
        </p:nvSpPr>
        <p:spPr>
          <a:xfrm>
            <a:off x="630238" y="457200"/>
            <a:ext cx="2949575" cy="1600200"/>
          </a:xfrm>
        </p:spPr>
        <p:txBody>
          <a:bodyPr anchor="b"/>
          <a:lstStyle>
            <a:lvl1pPr>
              <a:defRPr sz="3200"/>
            </a:lvl1pPr>
          </a:lstStyle>
          <a:p>
            <a:r>
              <a:rPr lang="sv-SE"/>
              <a:t>Klicka här för att ändra mall för rubrikformat</a:t>
            </a:r>
            <a:endParaRPr lang="en-GB"/>
          </a:p>
        </p:txBody>
      </p:sp>
      <p:sp>
        <p:nvSpPr>
          <p:cNvPr id="3" name="Platshållare för innehåll 2">
            <a:extLst>
              <a:ext uri="{FF2B5EF4-FFF2-40B4-BE49-F238E27FC236}">
                <a16:creationId xmlns:a16="http://schemas.microsoft.com/office/drawing/2014/main" id="{443E58EC-87BA-49AF-97F1-83A2B7BEEF1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text 3">
            <a:extLst>
              <a:ext uri="{FF2B5EF4-FFF2-40B4-BE49-F238E27FC236}">
                <a16:creationId xmlns:a16="http://schemas.microsoft.com/office/drawing/2014/main" id="{9CFB368F-A548-4F29-BD2F-D5C24AB275D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AD2D23F5-9930-4E5C-A1DD-01C36DC36807}"/>
              </a:ext>
            </a:extLst>
          </p:cNvPr>
          <p:cNvSpPr>
            <a:spLocks noGrp="1"/>
          </p:cNvSpPr>
          <p:nvPr>
            <p:ph type="dt" sz="half" idx="10"/>
          </p:nvPr>
        </p:nvSpPr>
        <p:spPr/>
        <p:txBody>
          <a:bodyPr/>
          <a:lstStyle>
            <a:lvl1pPr>
              <a:defRPr/>
            </a:lvl1pPr>
          </a:lstStyle>
          <a:p>
            <a:endParaRPr lang="sv-SE" altLang="en-US"/>
          </a:p>
        </p:txBody>
      </p:sp>
      <p:sp>
        <p:nvSpPr>
          <p:cNvPr id="6" name="Platshållare för sidfot 5">
            <a:extLst>
              <a:ext uri="{FF2B5EF4-FFF2-40B4-BE49-F238E27FC236}">
                <a16:creationId xmlns:a16="http://schemas.microsoft.com/office/drawing/2014/main" id="{721ED846-7A64-431B-AAF7-4607440F823E}"/>
              </a:ext>
            </a:extLst>
          </p:cNvPr>
          <p:cNvSpPr>
            <a:spLocks noGrp="1"/>
          </p:cNvSpPr>
          <p:nvPr>
            <p:ph type="ftr" sz="quarter" idx="11"/>
          </p:nvPr>
        </p:nvSpPr>
        <p:spPr/>
        <p:txBody>
          <a:bodyPr/>
          <a:lstStyle>
            <a:lvl1pPr>
              <a:defRPr/>
            </a:lvl1pPr>
          </a:lstStyle>
          <a:p>
            <a:endParaRPr lang="sv-SE" altLang="en-US"/>
          </a:p>
        </p:txBody>
      </p:sp>
      <p:sp>
        <p:nvSpPr>
          <p:cNvPr id="7" name="Platshållare för bildnummer 6">
            <a:extLst>
              <a:ext uri="{FF2B5EF4-FFF2-40B4-BE49-F238E27FC236}">
                <a16:creationId xmlns:a16="http://schemas.microsoft.com/office/drawing/2014/main" id="{19453BAA-6271-4DCE-9F74-268CAC47429C}"/>
              </a:ext>
            </a:extLst>
          </p:cNvPr>
          <p:cNvSpPr>
            <a:spLocks noGrp="1"/>
          </p:cNvSpPr>
          <p:nvPr>
            <p:ph type="sldNum" sz="quarter" idx="12"/>
          </p:nvPr>
        </p:nvSpPr>
        <p:spPr/>
        <p:txBody>
          <a:bodyPr/>
          <a:lstStyle>
            <a:lvl1pPr>
              <a:defRPr/>
            </a:lvl1pPr>
          </a:lstStyle>
          <a:p>
            <a:fld id="{945A9220-1385-48F4-A102-DE1EA8B4AE63}" type="slidenum">
              <a:rPr lang="sv-SE" altLang="en-US"/>
              <a:pPr/>
              <a:t>‹#›</a:t>
            </a:fld>
            <a:endParaRPr lang="sv-SE" altLang="en-US"/>
          </a:p>
        </p:txBody>
      </p:sp>
    </p:spTree>
    <p:extLst>
      <p:ext uri="{BB962C8B-B14F-4D97-AF65-F5344CB8AC3E}">
        <p14:creationId xmlns:p14="http://schemas.microsoft.com/office/powerpoint/2010/main" val="2501934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3C37396-9292-4ACF-9D49-2C845D60F070}"/>
              </a:ext>
            </a:extLst>
          </p:cNvPr>
          <p:cNvSpPr>
            <a:spLocks noGrp="1"/>
          </p:cNvSpPr>
          <p:nvPr>
            <p:ph type="title"/>
          </p:nvPr>
        </p:nvSpPr>
        <p:spPr>
          <a:xfrm>
            <a:off x="630238" y="457200"/>
            <a:ext cx="2949575" cy="1600200"/>
          </a:xfrm>
        </p:spPr>
        <p:txBody>
          <a:bodyPr anchor="b"/>
          <a:lstStyle>
            <a:lvl1pPr>
              <a:defRPr sz="3200"/>
            </a:lvl1pPr>
          </a:lstStyle>
          <a:p>
            <a:r>
              <a:rPr lang="sv-SE"/>
              <a:t>Klicka här för att ändra mall för rubrikformat</a:t>
            </a:r>
            <a:endParaRPr lang="en-GB"/>
          </a:p>
        </p:txBody>
      </p:sp>
      <p:sp>
        <p:nvSpPr>
          <p:cNvPr id="3" name="Platshållare för bild 2">
            <a:extLst>
              <a:ext uri="{FF2B5EF4-FFF2-40B4-BE49-F238E27FC236}">
                <a16:creationId xmlns:a16="http://schemas.microsoft.com/office/drawing/2014/main" id="{39D35408-E795-46CB-AB1E-D558730F505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tshållare för text 3">
            <a:extLst>
              <a:ext uri="{FF2B5EF4-FFF2-40B4-BE49-F238E27FC236}">
                <a16:creationId xmlns:a16="http://schemas.microsoft.com/office/drawing/2014/main" id="{BCA22A21-7E43-4D78-9BD3-6331F58F804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84477914-EAE5-4746-91E4-6D02926DBC36}"/>
              </a:ext>
            </a:extLst>
          </p:cNvPr>
          <p:cNvSpPr>
            <a:spLocks noGrp="1"/>
          </p:cNvSpPr>
          <p:nvPr>
            <p:ph type="dt" sz="half" idx="10"/>
          </p:nvPr>
        </p:nvSpPr>
        <p:spPr/>
        <p:txBody>
          <a:bodyPr/>
          <a:lstStyle>
            <a:lvl1pPr>
              <a:defRPr/>
            </a:lvl1pPr>
          </a:lstStyle>
          <a:p>
            <a:endParaRPr lang="sv-SE" altLang="en-US"/>
          </a:p>
        </p:txBody>
      </p:sp>
      <p:sp>
        <p:nvSpPr>
          <p:cNvPr id="6" name="Platshållare för sidfot 5">
            <a:extLst>
              <a:ext uri="{FF2B5EF4-FFF2-40B4-BE49-F238E27FC236}">
                <a16:creationId xmlns:a16="http://schemas.microsoft.com/office/drawing/2014/main" id="{86E3E4CC-F732-4E86-A1DF-3153A37069F7}"/>
              </a:ext>
            </a:extLst>
          </p:cNvPr>
          <p:cNvSpPr>
            <a:spLocks noGrp="1"/>
          </p:cNvSpPr>
          <p:nvPr>
            <p:ph type="ftr" sz="quarter" idx="11"/>
          </p:nvPr>
        </p:nvSpPr>
        <p:spPr/>
        <p:txBody>
          <a:bodyPr/>
          <a:lstStyle>
            <a:lvl1pPr>
              <a:defRPr/>
            </a:lvl1pPr>
          </a:lstStyle>
          <a:p>
            <a:endParaRPr lang="sv-SE" altLang="en-US"/>
          </a:p>
        </p:txBody>
      </p:sp>
      <p:sp>
        <p:nvSpPr>
          <p:cNvPr id="7" name="Platshållare för bildnummer 6">
            <a:extLst>
              <a:ext uri="{FF2B5EF4-FFF2-40B4-BE49-F238E27FC236}">
                <a16:creationId xmlns:a16="http://schemas.microsoft.com/office/drawing/2014/main" id="{6928083A-6005-4DD4-A927-53864637F15F}"/>
              </a:ext>
            </a:extLst>
          </p:cNvPr>
          <p:cNvSpPr>
            <a:spLocks noGrp="1"/>
          </p:cNvSpPr>
          <p:nvPr>
            <p:ph type="sldNum" sz="quarter" idx="12"/>
          </p:nvPr>
        </p:nvSpPr>
        <p:spPr/>
        <p:txBody>
          <a:bodyPr/>
          <a:lstStyle>
            <a:lvl1pPr>
              <a:defRPr/>
            </a:lvl1pPr>
          </a:lstStyle>
          <a:p>
            <a:fld id="{C76AB8B5-2291-4A3C-9216-0EFE3982CEFB}" type="slidenum">
              <a:rPr lang="sv-SE" altLang="en-US"/>
              <a:pPr/>
              <a:t>‹#›</a:t>
            </a:fld>
            <a:endParaRPr lang="sv-SE" altLang="en-US"/>
          </a:p>
        </p:txBody>
      </p:sp>
    </p:spTree>
    <p:extLst>
      <p:ext uri="{BB962C8B-B14F-4D97-AF65-F5344CB8AC3E}">
        <p14:creationId xmlns:p14="http://schemas.microsoft.com/office/powerpoint/2010/main" val="217443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446A015-1693-4BFD-B5CC-D1D0B7D9A98D}"/>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sv-SE" altLang="en-US"/>
              <a:t>Klicka här för att ändra format på bakgrundsrubriken</a:t>
            </a:r>
          </a:p>
        </p:txBody>
      </p:sp>
      <p:sp>
        <p:nvSpPr>
          <p:cNvPr id="1027" name="Rectangle 3">
            <a:extLst>
              <a:ext uri="{FF2B5EF4-FFF2-40B4-BE49-F238E27FC236}">
                <a16:creationId xmlns:a16="http://schemas.microsoft.com/office/drawing/2014/main" id="{6F9034EE-22F6-4F62-9AAD-B67EB2FF220D}"/>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sv-SE" altLang="en-US"/>
              <a:t>Klicka här för att ändra format på bakgrundstexten</a:t>
            </a:r>
          </a:p>
          <a:p>
            <a:pPr lvl="1"/>
            <a:r>
              <a:rPr lang="sv-SE" altLang="en-US"/>
              <a:t>Nivå två</a:t>
            </a:r>
          </a:p>
          <a:p>
            <a:pPr lvl="2"/>
            <a:r>
              <a:rPr lang="sv-SE" altLang="en-US"/>
              <a:t>Nivå tre</a:t>
            </a:r>
          </a:p>
          <a:p>
            <a:pPr lvl="3"/>
            <a:r>
              <a:rPr lang="sv-SE" altLang="en-US"/>
              <a:t>Nivå fyra</a:t>
            </a:r>
          </a:p>
          <a:p>
            <a:pPr lvl="4"/>
            <a:r>
              <a:rPr lang="sv-SE" altLang="en-US"/>
              <a:t>Nivå fem</a:t>
            </a:r>
          </a:p>
        </p:txBody>
      </p:sp>
      <p:sp>
        <p:nvSpPr>
          <p:cNvPr id="1028" name="Rectangle 4">
            <a:extLst>
              <a:ext uri="{FF2B5EF4-FFF2-40B4-BE49-F238E27FC236}">
                <a16:creationId xmlns:a16="http://schemas.microsoft.com/office/drawing/2014/main" id="{8B910A32-F673-4647-99D0-C6561E124CDC}"/>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endParaRPr lang="sv-SE" altLang="en-US"/>
          </a:p>
        </p:txBody>
      </p:sp>
      <p:sp>
        <p:nvSpPr>
          <p:cNvPr id="1029" name="Rectangle 5">
            <a:extLst>
              <a:ext uri="{FF2B5EF4-FFF2-40B4-BE49-F238E27FC236}">
                <a16:creationId xmlns:a16="http://schemas.microsoft.com/office/drawing/2014/main" id="{2600BF4B-2DBB-4C49-A320-E8CDBB83B544}"/>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endParaRPr lang="sv-SE" altLang="en-US"/>
          </a:p>
        </p:txBody>
      </p:sp>
      <p:sp>
        <p:nvSpPr>
          <p:cNvPr id="1030" name="Rectangle 6">
            <a:extLst>
              <a:ext uri="{FF2B5EF4-FFF2-40B4-BE49-F238E27FC236}">
                <a16:creationId xmlns:a16="http://schemas.microsoft.com/office/drawing/2014/main" id="{7EA3168A-7B3A-4ADF-B438-F8F40DEA723C}"/>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mn-lt"/>
              </a:defRPr>
            </a:lvl1pPr>
          </a:lstStyle>
          <a:p>
            <a:fld id="{8D5A9286-88E8-438D-B744-72E17B53E220}" type="slidenum">
              <a:rPr lang="sv-SE" altLang="en-US"/>
              <a:pPr/>
              <a:t>‹#›</a:t>
            </a:fld>
            <a:endParaRPr lang="sv-SE"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oleObject" Target="../embeddings/oleObject2.bin"/><Relationship Id="rId1" Type="http://schemas.openxmlformats.org/officeDocument/2006/relationships/slideLayout" Target="../slideLayouts/slideLayout6.xml"/><Relationship Id="rId6" Type="http://schemas.openxmlformats.org/officeDocument/2006/relationships/oleObject" Target="../embeddings/oleObject4.bin"/><Relationship Id="rId5" Type="http://schemas.openxmlformats.org/officeDocument/2006/relationships/image" Target="../media/image15.png"/><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openstreetmap.org/copyright"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oleObject" Target="../embeddings/oleObject5.bin"/><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citeseerx.ist.psu.edu/viewdoc/download?doi=10.1.1.228.867&amp;rep=rep1&amp;type=pdf" TargetMode="External"/><Relationship Id="rId2" Type="http://schemas.openxmlformats.org/officeDocument/2006/relationships/hyperlink" Target="https://en.wikipedia.org/wiki/Simulation"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9C5C5861-754A-4E6B-8362-314BC657E224}"/>
              </a:ext>
            </a:extLst>
          </p:cNvPr>
          <p:cNvSpPr>
            <a:spLocks noGrp="1" noChangeArrowheads="1"/>
          </p:cNvSpPr>
          <p:nvPr>
            <p:ph type="ctrTitle"/>
          </p:nvPr>
        </p:nvSpPr>
        <p:spPr>
          <a:xfrm>
            <a:off x="161925" y="0"/>
            <a:ext cx="8677275" cy="774274"/>
          </a:xfrm>
        </p:spPr>
        <p:txBody>
          <a:bodyPr anchor="ctr"/>
          <a:lstStyle/>
          <a:p>
            <a:pPr eaLnBrk="1" hangingPunct="1"/>
            <a:r>
              <a:rPr lang="en-GB" altLang="en-US" sz="4400" b="1" dirty="0">
                <a:latin typeface="Calibri" panose="020F0502020204030204" pitchFamily="34" charset="0"/>
                <a:cs typeface="Calibri" panose="020F0502020204030204" pitchFamily="34" charset="0"/>
              </a:rPr>
              <a:t>L1.  BASIC CONCEPTS</a:t>
            </a:r>
          </a:p>
        </p:txBody>
      </p:sp>
      <p:grpSp>
        <p:nvGrpSpPr>
          <p:cNvPr id="3" name="Grupp 2">
            <a:extLst>
              <a:ext uri="{FF2B5EF4-FFF2-40B4-BE49-F238E27FC236}">
                <a16:creationId xmlns:a16="http://schemas.microsoft.com/office/drawing/2014/main" id="{1A0A6589-3158-495C-BC0F-CF304F9ABCD5}"/>
              </a:ext>
            </a:extLst>
          </p:cNvPr>
          <p:cNvGrpSpPr/>
          <p:nvPr/>
        </p:nvGrpSpPr>
        <p:grpSpPr>
          <a:xfrm>
            <a:off x="1524000" y="762000"/>
            <a:ext cx="6324600" cy="3106148"/>
            <a:chOff x="2133600" y="880064"/>
            <a:chExt cx="6324600" cy="3106148"/>
          </a:xfrm>
        </p:grpSpPr>
        <p:sp>
          <p:nvSpPr>
            <p:cNvPr id="2" name="Rektangel 1">
              <a:extLst>
                <a:ext uri="{FF2B5EF4-FFF2-40B4-BE49-F238E27FC236}">
                  <a16:creationId xmlns:a16="http://schemas.microsoft.com/office/drawing/2014/main" id="{997B8B2F-CCE5-4183-8EC3-93A3494F00B0}"/>
                </a:ext>
              </a:extLst>
            </p:cNvPr>
            <p:cNvSpPr/>
            <p:nvPr/>
          </p:nvSpPr>
          <p:spPr bwMode="auto">
            <a:xfrm>
              <a:off x="2133600" y="880064"/>
              <a:ext cx="5943600" cy="3106148"/>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panose="020B0604020202020204" pitchFamily="34" charset="0"/>
              </a:endParaRPr>
            </a:p>
          </p:txBody>
        </p:sp>
        <p:grpSp>
          <p:nvGrpSpPr>
            <p:cNvPr id="7" name="Group 61">
              <a:extLst>
                <a:ext uri="{FF2B5EF4-FFF2-40B4-BE49-F238E27FC236}">
                  <a16:creationId xmlns:a16="http://schemas.microsoft.com/office/drawing/2014/main" id="{70635ACA-A552-4203-8F08-6E0B22354C13}"/>
                </a:ext>
              </a:extLst>
            </p:cNvPr>
            <p:cNvGrpSpPr>
              <a:grpSpLocks/>
            </p:cNvGrpSpPr>
            <p:nvPr/>
          </p:nvGrpSpPr>
          <p:grpSpPr bwMode="auto">
            <a:xfrm>
              <a:off x="2435437" y="1077459"/>
              <a:ext cx="6022763" cy="2760754"/>
              <a:chOff x="1163" y="1424"/>
              <a:chExt cx="3990" cy="1883"/>
            </a:xfrm>
          </p:grpSpPr>
          <p:grpSp>
            <p:nvGrpSpPr>
              <p:cNvPr id="8" name="Group 60">
                <a:extLst>
                  <a:ext uri="{FF2B5EF4-FFF2-40B4-BE49-F238E27FC236}">
                    <a16:creationId xmlns:a16="http://schemas.microsoft.com/office/drawing/2014/main" id="{F9705338-A471-4A8C-B3EF-0B430DFA6D85}"/>
                  </a:ext>
                </a:extLst>
              </p:cNvPr>
              <p:cNvGrpSpPr>
                <a:grpSpLocks/>
              </p:cNvGrpSpPr>
              <p:nvPr/>
            </p:nvGrpSpPr>
            <p:grpSpPr bwMode="auto">
              <a:xfrm>
                <a:off x="1163" y="1424"/>
                <a:ext cx="3990" cy="1883"/>
                <a:chOff x="1155" y="1384"/>
                <a:chExt cx="3990" cy="1883"/>
              </a:xfrm>
            </p:grpSpPr>
            <p:sp>
              <p:nvSpPr>
                <p:cNvPr id="10" name="Rectangle 28">
                  <a:extLst>
                    <a:ext uri="{FF2B5EF4-FFF2-40B4-BE49-F238E27FC236}">
                      <a16:creationId xmlns:a16="http://schemas.microsoft.com/office/drawing/2014/main" id="{82C454EB-EA43-4250-ABEC-4085AB81D418}"/>
                    </a:ext>
                  </a:extLst>
                </p:cNvPr>
                <p:cNvSpPr>
                  <a:spLocks noChangeArrowheads="1"/>
                </p:cNvSpPr>
                <p:nvPr/>
              </p:nvSpPr>
              <p:spPr bwMode="auto">
                <a:xfrm>
                  <a:off x="2151" y="1463"/>
                  <a:ext cx="1013" cy="424"/>
                </a:xfrm>
                <a:prstGeom prst="rect">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11" name="Line 30">
                  <a:extLst>
                    <a:ext uri="{FF2B5EF4-FFF2-40B4-BE49-F238E27FC236}">
                      <a16:creationId xmlns:a16="http://schemas.microsoft.com/office/drawing/2014/main" id="{62307200-B0D1-409D-8613-2DB20734C837}"/>
                    </a:ext>
                  </a:extLst>
                </p:cNvPr>
                <p:cNvSpPr>
                  <a:spLocks noChangeShapeType="1"/>
                </p:cNvSpPr>
                <p:nvPr/>
              </p:nvSpPr>
              <p:spPr bwMode="auto">
                <a:xfrm flipH="1">
                  <a:off x="1308" y="1672"/>
                  <a:ext cx="864" cy="0"/>
                </a:xfrm>
                <a:prstGeom prst="line">
                  <a:avLst/>
                </a:prstGeom>
                <a:noFill/>
                <a:ln w="38100">
                  <a:solidFill>
                    <a:srgbClr val="0000FF"/>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12" name="Line 31">
                  <a:extLst>
                    <a:ext uri="{FF2B5EF4-FFF2-40B4-BE49-F238E27FC236}">
                      <a16:creationId xmlns:a16="http://schemas.microsoft.com/office/drawing/2014/main" id="{95FAB1B4-F4C0-4D95-839F-F512270E0739}"/>
                    </a:ext>
                  </a:extLst>
                </p:cNvPr>
                <p:cNvSpPr>
                  <a:spLocks noChangeShapeType="1"/>
                </p:cNvSpPr>
                <p:nvPr/>
              </p:nvSpPr>
              <p:spPr bwMode="auto">
                <a:xfrm flipH="1">
                  <a:off x="3168" y="1689"/>
                  <a:ext cx="864" cy="0"/>
                </a:xfrm>
                <a:prstGeom prst="line">
                  <a:avLst/>
                </a:prstGeom>
                <a:noFill/>
                <a:ln w="38100">
                  <a:solidFill>
                    <a:srgbClr val="0000FF"/>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13" name="Rectangle 33">
                  <a:extLst>
                    <a:ext uri="{FF2B5EF4-FFF2-40B4-BE49-F238E27FC236}">
                      <a16:creationId xmlns:a16="http://schemas.microsoft.com/office/drawing/2014/main" id="{C0180173-C018-430A-A422-6E0192B57115}"/>
                    </a:ext>
                  </a:extLst>
                </p:cNvPr>
                <p:cNvSpPr>
                  <a:spLocks noChangeArrowheads="1"/>
                </p:cNvSpPr>
                <p:nvPr/>
              </p:nvSpPr>
              <p:spPr bwMode="auto">
                <a:xfrm>
                  <a:off x="1155" y="1384"/>
                  <a:ext cx="81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GB" altLang="en-US" sz="1800" dirty="0"/>
                    <a:t>Influence</a:t>
                  </a:r>
                </a:p>
              </p:txBody>
            </p:sp>
            <p:sp>
              <p:nvSpPr>
                <p:cNvPr id="14" name="Rectangle 35">
                  <a:extLst>
                    <a:ext uri="{FF2B5EF4-FFF2-40B4-BE49-F238E27FC236}">
                      <a16:creationId xmlns:a16="http://schemas.microsoft.com/office/drawing/2014/main" id="{A295AFE2-4B94-41A6-A8A0-DBE5E03D26C7}"/>
                    </a:ext>
                  </a:extLst>
                </p:cNvPr>
                <p:cNvSpPr>
                  <a:spLocks noChangeArrowheads="1"/>
                </p:cNvSpPr>
                <p:nvPr/>
              </p:nvSpPr>
              <p:spPr bwMode="auto">
                <a:xfrm>
                  <a:off x="3321" y="1409"/>
                  <a:ext cx="182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sz="1800" dirty="0"/>
                    <a:t>Systemus’ behaviour</a:t>
                  </a:r>
                </a:p>
              </p:txBody>
            </p:sp>
            <p:sp>
              <p:nvSpPr>
                <p:cNvPr id="15" name="AutoShape 36">
                  <a:extLst>
                    <a:ext uri="{FF2B5EF4-FFF2-40B4-BE49-F238E27FC236}">
                      <a16:creationId xmlns:a16="http://schemas.microsoft.com/office/drawing/2014/main" id="{EABB4969-DA40-4DC3-B122-0C9D3F0D074C}"/>
                    </a:ext>
                  </a:extLst>
                </p:cNvPr>
                <p:cNvSpPr>
                  <a:spLocks noChangeArrowheads="1"/>
                </p:cNvSpPr>
                <p:nvPr/>
              </p:nvSpPr>
              <p:spPr bwMode="auto">
                <a:xfrm>
                  <a:off x="4179" y="1705"/>
                  <a:ext cx="234" cy="618"/>
                </a:xfrm>
                <a:prstGeom prst="upArrow">
                  <a:avLst>
                    <a:gd name="adj1" fmla="val 50000"/>
                    <a:gd name="adj2" fmla="val 132039"/>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16" name="Rectangle 37">
                  <a:extLst>
                    <a:ext uri="{FF2B5EF4-FFF2-40B4-BE49-F238E27FC236}">
                      <a16:creationId xmlns:a16="http://schemas.microsoft.com/office/drawing/2014/main" id="{63EC9A45-5FCB-48D4-942F-7384064DC7AB}"/>
                    </a:ext>
                  </a:extLst>
                </p:cNvPr>
                <p:cNvSpPr>
                  <a:spLocks noChangeArrowheads="1"/>
                </p:cNvSpPr>
                <p:nvPr/>
              </p:nvSpPr>
              <p:spPr bwMode="auto">
                <a:xfrm>
                  <a:off x="4464" y="1885"/>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dirty="0"/>
                    <a:t>3)</a:t>
                  </a:r>
                </a:p>
              </p:txBody>
            </p:sp>
            <p:sp>
              <p:nvSpPr>
                <p:cNvPr id="17" name="Rectangle 39">
                  <a:extLst>
                    <a:ext uri="{FF2B5EF4-FFF2-40B4-BE49-F238E27FC236}">
                      <a16:creationId xmlns:a16="http://schemas.microsoft.com/office/drawing/2014/main" id="{EA42C95A-81B4-4D51-B459-3754A5E89FF4}"/>
                    </a:ext>
                  </a:extLst>
                </p:cNvPr>
                <p:cNvSpPr>
                  <a:spLocks noChangeArrowheads="1"/>
                </p:cNvSpPr>
                <p:nvPr/>
              </p:nvSpPr>
              <p:spPr bwMode="auto">
                <a:xfrm>
                  <a:off x="1584" y="2952"/>
                  <a:ext cx="1737"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GB" altLang="en-US" sz="1800" b="1" i="1" dirty="0"/>
                    <a:t>Experiments</a:t>
                  </a:r>
                  <a:r>
                    <a:rPr lang="en-GB" altLang="en-US" b="1" i="1" dirty="0"/>
                    <a:t>  </a:t>
                  </a:r>
                </a:p>
              </p:txBody>
            </p:sp>
            <p:sp>
              <p:nvSpPr>
                <p:cNvPr id="18" name="Line 40">
                  <a:extLst>
                    <a:ext uri="{FF2B5EF4-FFF2-40B4-BE49-F238E27FC236}">
                      <a16:creationId xmlns:a16="http://schemas.microsoft.com/office/drawing/2014/main" id="{6959C29E-9960-48AF-BA3E-E2F87A8C6D74}"/>
                    </a:ext>
                  </a:extLst>
                </p:cNvPr>
                <p:cNvSpPr>
                  <a:spLocks noChangeShapeType="1"/>
                </p:cNvSpPr>
                <p:nvPr/>
              </p:nvSpPr>
              <p:spPr bwMode="auto">
                <a:xfrm flipH="1">
                  <a:off x="2278" y="2787"/>
                  <a:ext cx="240" cy="19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19" name="Line 41">
                  <a:extLst>
                    <a:ext uri="{FF2B5EF4-FFF2-40B4-BE49-F238E27FC236}">
                      <a16:creationId xmlns:a16="http://schemas.microsoft.com/office/drawing/2014/main" id="{E1E5FDD1-DC88-4AD6-9EB8-E3A2DE0FF335}"/>
                    </a:ext>
                  </a:extLst>
                </p:cNvPr>
                <p:cNvSpPr>
                  <a:spLocks noChangeShapeType="1"/>
                </p:cNvSpPr>
                <p:nvPr/>
              </p:nvSpPr>
              <p:spPr bwMode="auto">
                <a:xfrm>
                  <a:off x="1680" y="2579"/>
                  <a:ext cx="432" cy="384"/>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20" name="Rectangle 42">
                  <a:extLst>
                    <a:ext uri="{FF2B5EF4-FFF2-40B4-BE49-F238E27FC236}">
                      <a16:creationId xmlns:a16="http://schemas.microsoft.com/office/drawing/2014/main" id="{FB76FAE1-7BC3-447D-8632-625A74E358BA}"/>
                    </a:ext>
                  </a:extLst>
                </p:cNvPr>
                <p:cNvSpPr>
                  <a:spLocks noChangeArrowheads="1"/>
                </p:cNvSpPr>
                <p:nvPr/>
              </p:nvSpPr>
              <p:spPr bwMode="auto">
                <a:xfrm>
                  <a:off x="1343" y="295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dirty="0"/>
                    <a:t>2)</a:t>
                  </a:r>
                </a:p>
              </p:txBody>
            </p:sp>
            <p:sp>
              <p:nvSpPr>
                <p:cNvPr id="21" name="Rectangle 44">
                  <a:extLst>
                    <a:ext uri="{FF2B5EF4-FFF2-40B4-BE49-F238E27FC236}">
                      <a16:creationId xmlns:a16="http://schemas.microsoft.com/office/drawing/2014/main" id="{37A37CD7-96F9-4322-A4CB-5D8D98C3FDDD}"/>
                    </a:ext>
                  </a:extLst>
                </p:cNvPr>
                <p:cNvSpPr>
                  <a:spLocks noChangeArrowheads="1"/>
                </p:cNvSpPr>
                <p:nvPr/>
              </p:nvSpPr>
              <p:spPr bwMode="auto">
                <a:xfrm>
                  <a:off x="2151" y="2308"/>
                  <a:ext cx="1013" cy="424"/>
                </a:xfrm>
                <a:prstGeom prst="rect">
                  <a:avLst/>
                </a:prstGeom>
                <a:solidFill>
                  <a:srgbClr val="FF00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22" name="Line 46">
                  <a:extLst>
                    <a:ext uri="{FF2B5EF4-FFF2-40B4-BE49-F238E27FC236}">
                      <a16:creationId xmlns:a16="http://schemas.microsoft.com/office/drawing/2014/main" id="{B39048D2-4BDB-44E5-BB3D-86D273502B37}"/>
                    </a:ext>
                  </a:extLst>
                </p:cNvPr>
                <p:cNvSpPr>
                  <a:spLocks noChangeShapeType="1"/>
                </p:cNvSpPr>
                <p:nvPr/>
              </p:nvSpPr>
              <p:spPr bwMode="auto">
                <a:xfrm flipH="1">
                  <a:off x="1344" y="2523"/>
                  <a:ext cx="864" cy="0"/>
                </a:xfrm>
                <a:prstGeom prst="line">
                  <a:avLst/>
                </a:prstGeom>
                <a:noFill/>
                <a:ln w="38100">
                  <a:solidFill>
                    <a:srgbClr val="FF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23" name="Line 47">
                  <a:extLst>
                    <a:ext uri="{FF2B5EF4-FFF2-40B4-BE49-F238E27FC236}">
                      <a16:creationId xmlns:a16="http://schemas.microsoft.com/office/drawing/2014/main" id="{1B6AAFA5-00C1-4318-891E-A52B23600E3B}"/>
                    </a:ext>
                  </a:extLst>
                </p:cNvPr>
                <p:cNvSpPr>
                  <a:spLocks noChangeShapeType="1"/>
                </p:cNvSpPr>
                <p:nvPr/>
              </p:nvSpPr>
              <p:spPr bwMode="auto">
                <a:xfrm flipH="1">
                  <a:off x="3168" y="2523"/>
                  <a:ext cx="864" cy="0"/>
                </a:xfrm>
                <a:prstGeom prst="line">
                  <a:avLst/>
                </a:prstGeom>
                <a:noFill/>
                <a:ln w="38100">
                  <a:solidFill>
                    <a:srgbClr val="FF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24" name="Rectangle 48">
                  <a:extLst>
                    <a:ext uri="{FF2B5EF4-FFF2-40B4-BE49-F238E27FC236}">
                      <a16:creationId xmlns:a16="http://schemas.microsoft.com/office/drawing/2014/main" id="{D60EFFBC-D321-4B39-8FBC-A87BCB8E4467}"/>
                    </a:ext>
                  </a:extLst>
                </p:cNvPr>
                <p:cNvSpPr>
                  <a:spLocks noChangeArrowheads="1"/>
                </p:cNvSpPr>
                <p:nvPr/>
              </p:nvSpPr>
              <p:spPr bwMode="auto">
                <a:xfrm>
                  <a:off x="2275" y="2383"/>
                  <a:ext cx="831" cy="27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GB" altLang="en-US" sz="2000" b="1" dirty="0"/>
                    <a:t>MODEL</a:t>
                  </a:r>
                </a:p>
              </p:txBody>
            </p:sp>
            <p:sp>
              <p:nvSpPr>
                <p:cNvPr id="25" name="Rectangle 49">
                  <a:extLst>
                    <a:ext uri="{FF2B5EF4-FFF2-40B4-BE49-F238E27FC236}">
                      <a16:creationId xmlns:a16="http://schemas.microsoft.com/office/drawing/2014/main" id="{EE9AC2B9-DEF2-4F92-A331-28E2DDF9BB1A}"/>
                    </a:ext>
                  </a:extLst>
                </p:cNvPr>
                <p:cNvSpPr>
                  <a:spLocks noChangeArrowheads="1"/>
                </p:cNvSpPr>
                <p:nvPr/>
              </p:nvSpPr>
              <p:spPr bwMode="auto">
                <a:xfrm>
                  <a:off x="1285" y="2235"/>
                  <a:ext cx="5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GB" altLang="en-US" sz="1800" dirty="0"/>
                    <a:t>Input</a:t>
                  </a:r>
                </a:p>
              </p:txBody>
            </p:sp>
            <p:sp>
              <p:nvSpPr>
                <p:cNvPr id="26" name="Rectangle 50">
                  <a:extLst>
                    <a:ext uri="{FF2B5EF4-FFF2-40B4-BE49-F238E27FC236}">
                      <a16:creationId xmlns:a16="http://schemas.microsoft.com/office/drawing/2014/main" id="{3A29CA12-4B4B-4720-8371-25560B278884}"/>
                    </a:ext>
                  </a:extLst>
                </p:cNvPr>
                <p:cNvSpPr>
                  <a:spLocks noChangeArrowheads="1"/>
                </p:cNvSpPr>
                <p:nvPr/>
              </p:nvSpPr>
              <p:spPr bwMode="auto">
                <a:xfrm>
                  <a:off x="3360" y="2200"/>
                  <a:ext cx="69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GB" altLang="en-US" sz="1800" dirty="0"/>
                    <a:t>Output</a:t>
                  </a:r>
                </a:p>
              </p:txBody>
            </p:sp>
            <p:sp>
              <p:nvSpPr>
                <p:cNvPr id="27" name="AutoShape 51">
                  <a:extLst>
                    <a:ext uri="{FF2B5EF4-FFF2-40B4-BE49-F238E27FC236}">
                      <a16:creationId xmlns:a16="http://schemas.microsoft.com/office/drawing/2014/main" id="{0DE08B45-13E6-4068-937F-EFAC5DABBFB5}"/>
                    </a:ext>
                  </a:extLst>
                </p:cNvPr>
                <p:cNvSpPr>
                  <a:spLocks noChangeArrowheads="1"/>
                </p:cNvSpPr>
                <p:nvPr/>
              </p:nvSpPr>
              <p:spPr bwMode="auto">
                <a:xfrm>
                  <a:off x="2572" y="1974"/>
                  <a:ext cx="232" cy="248"/>
                </a:xfrm>
                <a:prstGeom prst="downArrow">
                  <a:avLst>
                    <a:gd name="adj1" fmla="val 50000"/>
                    <a:gd name="adj2" fmla="val 50005"/>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28" name="Line 52">
                  <a:extLst>
                    <a:ext uri="{FF2B5EF4-FFF2-40B4-BE49-F238E27FC236}">
                      <a16:creationId xmlns:a16="http://schemas.microsoft.com/office/drawing/2014/main" id="{3EAFC9D2-FCDC-49FB-A063-E9CBC1ED3BC0}"/>
                    </a:ext>
                  </a:extLst>
                </p:cNvPr>
                <p:cNvSpPr>
                  <a:spLocks noChangeShapeType="1"/>
                </p:cNvSpPr>
                <p:nvPr/>
              </p:nvSpPr>
              <p:spPr bwMode="auto">
                <a:xfrm>
                  <a:off x="1561" y="1851"/>
                  <a:ext cx="0" cy="38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29" name="Rectangle 53">
                  <a:extLst>
                    <a:ext uri="{FF2B5EF4-FFF2-40B4-BE49-F238E27FC236}">
                      <a16:creationId xmlns:a16="http://schemas.microsoft.com/office/drawing/2014/main" id="{4289FD83-7709-4BDA-9D8F-BBA5FE156DC2}"/>
                    </a:ext>
                  </a:extLst>
                </p:cNvPr>
                <p:cNvSpPr>
                  <a:spLocks noChangeArrowheads="1"/>
                </p:cNvSpPr>
                <p:nvPr/>
              </p:nvSpPr>
              <p:spPr bwMode="auto">
                <a:xfrm>
                  <a:off x="1248" y="1899"/>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dirty="0"/>
                    <a:t>1)</a:t>
                  </a:r>
                </a:p>
              </p:txBody>
            </p:sp>
            <p:sp>
              <p:nvSpPr>
                <p:cNvPr id="30" name="Rectangle 54">
                  <a:extLst>
                    <a:ext uri="{FF2B5EF4-FFF2-40B4-BE49-F238E27FC236}">
                      <a16:creationId xmlns:a16="http://schemas.microsoft.com/office/drawing/2014/main" id="{18AF3979-E98E-4804-815F-03EA93B31852}"/>
                    </a:ext>
                  </a:extLst>
                </p:cNvPr>
                <p:cNvSpPr>
                  <a:spLocks noChangeArrowheads="1"/>
                </p:cNvSpPr>
                <p:nvPr/>
              </p:nvSpPr>
              <p:spPr bwMode="auto">
                <a:xfrm>
                  <a:off x="2304" y="1947"/>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dirty="0"/>
                    <a:t>1)</a:t>
                  </a:r>
                </a:p>
              </p:txBody>
            </p:sp>
          </p:grpSp>
          <p:sp>
            <p:nvSpPr>
              <p:cNvPr id="9" name="Rectangle 32">
                <a:extLst>
                  <a:ext uri="{FF2B5EF4-FFF2-40B4-BE49-F238E27FC236}">
                    <a16:creationId xmlns:a16="http://schemas.microsoft.com/office/drawing/2014/main" id="{24D159D1-2003-4673-9C71-F0244D82BAF3}"/>
                  </a:ext>
                </a:extLst>
              </p:cNvPr>
              <p:cNvSpPr>
                <a:spLocks noChangeArrowheads="1"/>
              </p:cNvSpPr>
              <p:nvPr/>
            </p:nvSpPr>
            <p:spPr bwMode="auto">
              <a:xfrm>
                <a:off x="2126" y="1576"/>
                <a:ext cx="115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GB" altLang="en-US" sz="2000" b="1" dirty="0"/>
                  <a:t>SYSTEMUS</a:t>
                </a:r>
              </a:p>
            </p:txBody>
          </p:sp>
        </p:grpSp>
      </p:grpSp>
      <p:sp>
        <p:nvSpPr>
          <p:cNvPr id="55" name="Underrubrik 1">
            <a:extLst>
              <a:ext uri="{FF2B5EF4-FFF2-40B4-BE49-F238E27FC236}">
                <a16:creationId xmlns:a16="http://schemas.microsoft.com/office/drawing/2014/main" id="{ECF1D32A-480F-4B7E-B0E6-EF089F34BEC9}"/>
              </a:ext>
            </a:extLst>
          </p:cNvPr>
          <p:cNvSpPr txBox="1">
            <a:spLocks/>
          </p:cNvSpPr>
          <p:nvPr/>
        </p:nvSpPr>
        <p:spPr bwMode="auto">
          <a:xfrm>
            <a:off x="317744" y="5959751"/>
            <a:ext cx="3339856" cy="400110"/>
          </a:xfrm>
          <a:prstGeom prst="rect">
            <a:avLst/>
          </a:prstGeom>
          <a:noFill/>
          <a:ln w="19050">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sz="2400" kern="1200">
                <a:solidFill>
                  <a:schemeClr val="tx1"/>
                </a:solidFill>
                <a:latin typeface="+mn-lt"/>
                <a:ea typeface="+mn-ea"/>
                <a:cs typeface="+mn-cs"/>
              </a:defRPr>
            </a:lvl1pPr>
            <a:lvl2pPr marL="457200" indent="0" algn="ctr" rtl="0" fontAlgn="base">
              <a:spcBef>
                <a:spcPct val="20000"/>
              </a:spcBef>
              <a:spcAft>
                <a:spcPct val="0"/>
              </a:spcAft>
              <a:buNone/>
              <a:defRPr sz="2000" kern="1200">
                <a:solidFill>
                  <a:schemeClr val="tx1"/>
                </a:solidFill>
                <a:latin typeface="+mn-lt"/>
                <a:ea typeface="+mn-ea"/>
                <a:cs typeface="+mn-cs"/>
              </a:defRPr>
            </a:lvl2pPr>
            <a:lvl3pPr marL="914400" indent="0" algn="ctr" rtl="0" fontAlgn="base">
              <a:spcBef>
                <a:spcPct val="20000"/>
              </a:spcBef>
              <a:spcAft>
                <a:spcPct val="0"/>
              </a:spcAft>
              <a:buNone/>
              <a:defRPr sz="1800" kern="1200">
                <a:solidFill>
                  <a:schemeClr val="tx1"/>
                </a:solidFill>
                <a:latin typeface="+mn-lt"/>
                <a:ea typeface="+mn-ea"/>
                <a:cs typeface="+mn-cs"/>
              </a:defRPr>
            </a:lvl3pPr>
            <a:lvl4pPr marL="1371600" indent="0" algn="ctr" rtl="0" fontAlgn="base">
              <a:spcBef>
                <a:spcPct val="20000"/>
              </a:spcBef>
              <a:spcAft>
                <a:spcPct val="0"/>
              </a:spcAft>
              <a:buNone/>
              <a:defRPr sz="1600" kern="1200">
                <a:solidFill>
                  <a:schemeClr val="tx1"/>
                </a:solidFill>
                <a:latin typeface="+mn-lt"/>
                <a:ea typeface="+mn-ea"/>
                <a:cs typeface="+mn-cs"/>
              </a:defRPr>
            </a:lvl4pPr>
            <a:lvl5pPr marL="1828800" indent="0" algn="ctr"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r>
              <a:rPr lang="en-GB" sz="2000" b="1" dirty="0">
                <a:highlight>
                  <a:srgbClr val="FFFFFF"/>
                </a:highlight>
                <a:latin typeface="Calibri" panose="020F0502020204030204" pitchFamily="34" charset="0"/>
                <a:cs typeface="Calibri" panose="020F0502020204030204" pitchFamily="34" charset="0"/>
              </a:rPr>
              <a:t>VI.   Simulation</a:t>
            </a:r>
          </a:p>
        </p:txBody>
      </p:sp>
      <p:grpSp>
        <p:nvGrpSpPr>
          <p:cNvPr id="35" name="Grupp 34">
            <a:extLst>
              <a:ext uri="{FF2B5EF4-FFF2-40B4-BE49-F238E27FC236}">
                <a16:creationId xmlns:a16="http://schemas.microsoft.com/office/drawing/2014/main" id="{F53BDD45-393D-6D10-D6AF-406AF4046190}"/>
              </a:ext>
            </a:extLst>
          </p:cNvPr>
          <p:cNvGrpSpPr/>
          <p:nvPr/>
        </p:nvGrpSpPr>
        <p:grpSpPr>
          <a:xfrm>
            <a:off x="4353473" y="5012128"/>
            <a:ext cx="2320660" cy="561640"/>
            <a:chOff x="4472945" y="4961417"/>
            <a:chExt cx="2543412" cy="561640"/>
          </a:xfrm>
        </p:grpSpPr>
        <p:sp>
          <p:nvSpPr>
            <p:cNvPr id="32" name="Höger klammerparentes 31">
              <a:extLst>
                <a:ext uri="{FF2B5EF4-FFF2-40B4-BE49-F238E27FC236}">
                  <a16:creationId xmlns:a16="http://schemas.microsoft.com/office/drawing/2014/main" id="{3B4E061B-FD60-4E24-BEBB-68AD4219BBD5}"/>
                </a:ext>
              </a:extLst>
            </p:cNvPr>
            <p:cNvSpPr/>
            <p:nvPr/>
          </p:nvSpPr>
          <p:spPr bwMode="auto">
            <a:xfrm>
              <a:off x="4472945" y="4961417"/>
              <a:ext cx="257601" cy="561640"/>
            </a:xfrm>
            <a:prstGeom prst="rightBrac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rgbClr val="FF0000"/>
                </a:solidFill>
                <a:effectLst/>
                <a:latin typeface="Arial" panose="020B0604020202020204" pitchFamily="34" charset="0"/>
              </a:endParaRPr>
            </a:p>
          </p:txBody>
        </p:sp>
        <p:sp>
          <p:nvSpPr>
            <p:cNvPr id="33" name="textruta 32">
              <a:extLst>
                <a:ext uri="{FF2B5EF4-FFF2-40B4-BE49-F238E27FC236}">
                  <a16:creationId xmlns:a16="http://schemas.microsoft.com/office/drawing/2014/main" id="{31AA4983-190C-4A19-B7F9-BECB92C450F6}"/>
                </a:ext>
              </a:extLst>
            </p:cNvPr>
            <p:cNvSpPr txBox="1"/>
            <p:nvPr/>
          </p:nvSpPr>
          <p:spPr>
            <a:xfrm>
              <a:off x="4730546" y="5036435"/>
              <a:ext cx="2285811" cy="400110"/>
            </a:xfrm>
            <a:prstGeom prst="rect">
              <a:avLst/>
            </a:prstGeom>
            <a:noFill/>
          </p:spPr>
          <p:txBody>
            <a:bodyPr wrap="square" rtlCol="0">
              <a:spAutoFit/>
            </a:bodyPr>
            <a:lstStyle/>
            <a:p>
              <a:r>
                <a:rPr lang="en-GB" sz="2000" i="1" dirty="0">
                  <a:solidFill>
                    <a:srgbClr val="FF0000"/>
                  </a:solidFill>
                  <a:latin typeface="Calibri" panose="020F0502020204030204" pitchFamily="34" charset="0"/>
                  <a:cs typeface="Calibri" panose="020F0502020204030204" pitchFamily="34" charset="0"/>
                </a:rPr>
                <a:t>Both are Systems</a:t>
              </a:r>
            </a:p>
          </p:txBody>
        </p:sp>
      </p:grpSp>
      <p:sp>
        <p:nvSpPr>
          <p:cNvPr id="4100" name="Rectangle 3">
            <a:extLst>
              <a:ext uri="{FF2B5EF4-FFF2-40B4-BE49-F238E27FC236}">
                <a16:creationId xmlns:a16="http://schemas.microsoft.com/office/drawing/2014/main" id="{2B07A1E4-B34B-463A-ADCD-EFEDBC4906E4}"/>
              </a:ext>
            </a:extLst>
          </p:cNvPr>
          <p:cNvSpPr>
            <a:spLocks noGrp="1" noChangeArrowheads="1"/>
          </p:cNvSpPr>
          <p:nvPr>
            <p:ph type="subTitle" idx="1"/>
          </p:nvPr>
        </p:nvSpPr>
        <p:spPr>
          <a:xfrm>
            <a:off x="5410200" y="6119592"/>
            <a:ext cx="3564549" cy="609600"/>
          </a:xfrm>
          <a:ln>
            <a:solidFill>
              <a:schemeClr val="tx1"/>
            </a:solidFill>
          </a:ln>
        </p:spPr>
        <p:txBody>
          <a:bodyPr/>
          <a:lstStyle/>
          <a:p>
            <a:pPr eaLnBrk="1" hangingPunct="1"/>
            <a:r>
              <a:rPr lang="sv-SE" altLang="en-US" sz="1400" dirty="0">
                <a:latin typeface="Calibri" panose="020F0502020204030204" pitchFamily="34" charset="0"/>
                <a:cs typeface="Calibri" panose="020F0502020204030204" pitchFamily="34" charset="0"/>
                <a:sym typeface="Symbol" panose="05050102010706020507" pitchFamily="18" charset="2"/>
              </a:rPr>
              <a:t> </a:t>
            </a:r>
            <a:r>
              <a:rPr lang="sv-SE" altLang="en-US" sz="1400" dirty="0">
                <a:latin typeface="Calibri" panose="020F0502020204030204" pitchFamily="34" charset="0"/>
                <a:cs typeface="Calibri" panose="020F0502020204030204" pitchFamily="34" charset="0"/>
              </a:rPr>
              <a:t>Leif Gustafsson  240112</a:t>
            </a:r>
          </a:p>
          <a:p>
            <a:pPr eaLnBrk="1" hangingPunct="1"/>
            <a:r>
              <a:rPr lang="sv-SE" altLang="en-US" sz="1400" dirty="0">
                <a:latin typeface="Calibri" panose="020F0502020204030204" pitchFamily="34" charset="0"/>
                <a:cs typeface="Calibri" panose="020F0502020204030204" pitchFamily="34" charset="0"/>
              </a:rPr>
              <a:t>(File: L1_Basic_Concepts_Compressed.pptx)</a:t>
            </a:r>
          </a:p>
        </p:txBody>
      </p:sp>
      <p:sp>
        <p:nvSpPr>
          <p:cNvPr id="5" name="textruta 4">
            <a:extLst>
              <a:ext uri="{FF2B5EF4-FFF2-40B4-BE49-F238E27FC236}">
                <a16:creationId xmlns:a16="http://schemas.microsoft.com/office/drawing/2014/main" id="{9980AF9D-7F13-F2F3-FE32-A81888E9C6D8}"/>
              </a:ext>
            </a:extLst>
          </p:cNvPr>
          <p:cNvSpPr txBox="1"/>
          <p:nvPr/>
        </p:nvSpPr>
        <p:spPr>
          <a:xfrm>
            <a:off x="323654" y="4354128"/>
            <a:ext cx="4953000" cy="400110"/>
          </a:xfrm>
          <a:prstGeom prst="rect">
            <a:avLst/>
          </a:prstGeom>
          <a:noFill/>
        </p:spPr>
        <p:txBody>
          <a:bodyPr wrap="square" rtlCol="0">
            <a:spAutoFit/>
          </a:bodyPr>
          <a:lstStyle/>
          <a:p>
            <a:pPr algn="l" eaLnBrk="1" hangingPunct="1"/>
            <a:r>
              <a:rPr lang="en-GB" sz="2000" b="1" dirty="0">
                <a:highlight>
                  <a:srgbClr val="FFFFFF"/>
                </a:highlight>
                <a:latin typeface="Calibri" panose="020F0502020204030204" pitchFamily="34" charset="0"/>
                <a:cs typeface="Calibri" panose="020F0502020204030204" pitchFamily="34" charset="0"/>
              </a:rPr>
              <a:t>I.    System  (</a:t>
            </a:r>
            <a:r>
              <a:rPr lang="en-GB" altLang="en-US" sz="2000" dirty="0">
                <a:highlight>
                  <a:srgbClr val="FFFFFF"/>
                </a:highlight>
                <a:latin typeface="Calibri" panose="020F0502020204030204" pitchFamily="34" charset="0"/>
                <a:cs typeface="Calibri" panose="020F0502020204030204" pitchFamily="34" charset="0"/>
              </a:rPr>
              <a:t>Can be a Systemus or a Model.)</a:t>
            </a:r>
          </a:p>
        </p:txBody>
      </p:sp>
      <p:sp>
        <p:nvSpPr>
          <p:cNvPr id="6" name="textruta 5">
            <a:extLst>
              <a:ext uri="{FF2B5EF4-FFF2-40B4-BE49-F238E27FC236}">
                <a16:creationId xmlns:a16="http://schemas.microsoft.com/office/drawing/2014/main" id="{E5711510-7410-DD78-9457-A95172F5BF7D}"/>
              </a:ext>
            </a:extLst>
          </p:cNvPr>
          <p:cNvSpPr txBox="1"/>
          <p:nvPr/>
        </p:nvSpPr>
        <p:spPr>
          <a:xfrm>
            <a:off x="295824" y="6310726"/>
            <a:ext cx="3220614" cy="400110"/>
          </a:xfrm>
          <a:prstGeom prst="rect">
            <a:avLst/>
          </a:prstGeom>
          <a:noFill/>
        </p:spPr>
        <p:txBody>
          <a:bodyPr wrap="square" rtlCol="0">
            <a:spAutoFit/>
          </a:bodyPr>
          <a:lstStyle/>
          <a:p>
            <a:r>
              <a:rPr lang="en-GB" altLang="en-US" sz="2000" b="1" dirty="0">
                <a:latin typeface="Calibri" panose="020F0502020204030204" pitchFamily="34" charset="0"/>
                <a:cs typeface="Calibri" panose="020F0502020204030204" pitchFamily="34" charset="0"/>
              </a:rPr>
              <a:t>VII.  Macro modelling</a:t>
            </a:r>
            <a:endParaRPr lang="en-GB" sz="2000" b="1" dirty="0">
              <a:highlight>
                <a:srgbClr val="FFFFFF"/>
              </a:highlight>
              <a:latin typeface="Calibri" panose="020F0502020204030204" pitchFamily="34" charset="0"/>
              <a:cs typeface="Calibri" panose="020F0502020204030204" pitchFamily="34" charset="0"/>
            </a:endParaRPr>
          </a:p>
        </p:txBody>
      </p:sp>
      <p:sp>
        <p:nvSpPr>
          <p:cNvPr id="34" name="textruta 33">
            <a:extLst>
              <a:ext uri="{FF2B5EF4-FFF2-40B4-BE49-F238E27FC236}">
                <a16:creationId xmlns:a16="http://schemas.microsoft.com/office/drawing/2014/main" id="{A47A6D17-7BBB-3CA1-339F-36ABE931F780}"/>
              </a:ext>
            </a:extLst>
          </p:cNvPr>
          <p:cNvSpPr txBox="1"/>
          <p:nvPr/>
        </p:nvSpPr>
        <p:spPr>
          <a:xfrm>
            <a:off x="310261" y="4654447"/>
            <a:ext cx="3966366" cy="400110"/>
          </a:xfrm>
          <a:prstGeom prst="rect">
            <a:avLst/>
          </a:prstGeom>
          <a:noFill/>
        </p:spPr>
        <p:txBody>
          <a:bodyPr wrap="square" rtlCol="0">
            <a:spAutoFit/>
          </a:bodyPr>
          <a:lstStyle/>
          <a:p>
            <a:r>
              <a:rPr lang="en-GB" sz="2000" b="1" dirty="0">
                <a:highlight>
                  <a:srgbClr val="FFFFFF"/>
                </a:highlight>
                <a:latin typeface="Calibri" panose="020F0502020204030204" pitchFamily="34" charset="0"/>
                <a:cs typeface="Calibri" panose="020F0502020204030204" pitchFamily="34" charset="0"/>
              </a:rPr>
              <a:t>II.   Purpose</a:t>
            </a:r>
          </a:p>
        </p:txBody>
      </p:sp>
      <p:sp>
        <p:nvSpPr>
          <p:cNvPr id="36" name="textruta 35">
            <a:extLst>
              <a:ext uri="{FF2B5EF4-FFF2-40B4-BE49-F238E27FC236}">
                <a16:creationId xmlns:a16="http://schemas.microsoft.com/office/drawing/2014/main" id="{76FC3871-55B4-165E-A2EB-235B0DD6FE07}"/>
              </a:ext>
            </a:extLst>
          </p:cNvPr>
          <p:cNvSpPr txBox="1"/>
          <p:nvPr/>
        </p:nvSpPr>
        <p:spPr>
          <a:xfrm>
            <a:off x="283013" y="4931191"/>
            <a:ext cx="4212787" cy="707886"/>
          </a:xfrm>
          <a:prstGeom prst="rect">
            <a:avLst/>
          </a:prstGeom>
          <a:noFill/>
        </p:spPr>
        <p:txBody>
          <a:bodyPr wrap="square" rtlCol="0">
            <a:spAutoFit/>
          </a:bodyPr>
          <a:lstStyle/>
          <a:p>
            <a:r>
              <a:rPr lang="en-GB" sz="2000" b="1" dirty="0">
                <a:highlight>
                  <a:srgbClr val="FFFFFF"/>
                </a:highlight>
                <a:latin typeface="Calibri" panose="020F0502020204030204" pitchFamily="34" charset="0"/>
                <a:cs typeface="Calibri" panose="020F0502020204030204" pitchFamily="34" charset="0"/>
              </a:rPr>
              <a:t>III.   </a:t>
            </a:r>
            <a:r>
              <a:rPr lang="en-GB" sz="2000" b="1" u="sng" dirty="0">
                <a:highlight>
                  <a:srgbClr val="FFFFFF"/>
                </a:highlight>
                <a:latin typeface="Calibri" panose="020F0502020204030204" pitchFamily="34" charset="0"/>
                <a:cs typeface="Calibri" panose="020F0502020204030204" pitchFamily="34" charset="0"/>
              </a:rPr>
              <a:t>System</a:t>
            </a:r>
            <a:r>
              <a:rPr lang="en-GB" sz="2000" b="1" dirty="0">
                <a:highlight>
                  <a:srgbClr val="FFFFFF"/>
                </a:highlight>
                <a:latin typeface="Calibri" panose="020F0502020204030204" pitchFamily="34" charset="0"/>
                <a:cs typeface="Calibri" panose="020F0502020204030204" pitchFamily="34" charset="0"/>
              </a:rPr>
              <a:t> </a:t>
            </a:r>
            <a:r>
              <a:rPr lang="en-GB" sz="2000" b="1" u="sng" dirty="0">
                <a:highlight>
                  <a:srgbClr val="FFFFFF"/>
                </a:highlight>
                <a:latin typeface="Calibri" panose="020F0502020204030204" pitchFamily="34" charset="0"/>
                <a:cs typeface="Calibri" panose="020F0502020204030204" pitchFamily="34" charset="0"/>
              </a:rPr>
              <a:t>u</a:t>
            </a:r>
            <a:r>
              <a:rPr lang="en-GB" sz="2000" b="1" dirty="0">
                <a:highlight>
                  <a:srgbClr val="FFFFFF"/>
                </a:highlight>
                <a:latin typeface="Calibri" panose="020F0502020204030204" pitchFamily="34" charset="0"/>
                <a:cs typeface="Calibri" panose="020F0502020204030204" pitchFamily="34" charset="0"/>
              </a:rPr>
              <a:t>nder </a:t>
            </a:r>
            <a:r>
              <a:rPr lang="en-GB" sz="2000" b="1" u="sng" dirty="0">
                <a:highlight>
                  <a:srgbClr val="FFFFFF"/>
                </a:highlight>
                <a:latin typeface="Calibri" panose="020F0502020204030204" pitchFamily="34" charset="0"/>
                <a:cs typeface="Calibri" panose="020F0502020204030204" pitchFamily="34" charset="0"/>
              </a:rPr>
              <a:t>s</a:t>
            </a:r>
            <a:r>
              <a:rPr lang="en-GB" sz="2000" b="1" dirty="0">
                <a:highlight>
                  <a:srgbClr val="FFFFFF"/>
                </a:highlight>
                <a:latin typeface="Calibri" panose="020F0502020204030204" pitchFamily="34" charset="0"/>
                <a:cs typeface="Calibri" panose="020F0502020204030204" pitchFamily="34" charset="0"/>
              </a:rPr>
              <a:t>tudy = ‘Systemus’</a:t>
            </a:r>
          </a:p>
          <a:p>
            <a:endParaRPr lang="en-GB" sz="2000" dirty="0"/>
          </a:p>
        </p:txBody>
      </p:sp>
      <p:sp>
        <p:nvSpPr>
          <p:cNvPr id="37" name="textruta 36">
            <a:extLst>
              <a:ext uri="{FF2B5EF4-FFF2-40B4-BE49-F238E27FC236}">
                <a16:creationId xmlns:a16="http://schemas.microsoft.com/office/drawing/2014/main" id="{1282E641-D579-98E2-E670-2723459EDE8E}"/>
              </a:ext>
            </a:extLst>
          </p:cNvPr>
          <p:cNvSpPr txBox="1"/>
          <p:nvPr/>
        </p:nvSpPr>
        <p:spPr>
          <a:xfrm>
            <a:off x="283013" y="5304124"/>
            <a:ext cx="3347186" cy="400110"/>
          </a:xfrm>
          <a:prstGeom prst="rect">
            <a:avLst/>
          </a:prstGeom>
          <a:noFill/>
        </p:spPr>
        <p:txBody>
          <a:bodyPr wrap="square" rtlCol="0">
            <a:spAutoFit/>
          </a:bodyPr>
          <a:lstStyle/>
          <a:p>
            <a:r>
              <a:rPr lang="en-GB" sz="2000" b="1" dirty="0">
                <a:highlight>
                  <a:srgbClr val="FFFFFF"/>
                </a:highlight>
                <a:latin typeface="Calibri" panose="020F0502020204030204" pitchFamily="34" charset="0"/>
                <a:cs typeface="Calibri" panose="020F0502020204030204" pitchFamily="34" charset="0"/>
              </a:rPr>
              <a:t>IV.   Model</a:t>
            </a:r>
          </a:p>
        </p:txBody>
      </p:sp>
      <p:sp>
        <p:nvSpPr>
          <p:cNvPr id="38" name="textruta 37">
            <a:extLst>
              <a:ext uri="{FF2B5EF4-FFF2-40B4-BE49-F238E27FC236}">
                <a16:creationId xmlns:a16="http://schemas.microsoft.com/office/drawing/2014/main" id="{823A39C8-FC5D-6C1A-9118-B66EB54E9900}"/>
              </a:ext>
            </a:extLst>
          </p:cNvPr>
          <p:cNvSpPr txBox="1"/>
          <p:nvPr/>
        </p:nvSpPr>
        <p:spPr>
          <a:xfrm>
            <a:off x="295824" y="5630466"/>
            <a:ext cx="3398287" cy="400110"/>
          </a:xfrm>
          <a:prstGeom prst="rect">
            <a:avLst/>
          </a:prstGeom>
          <a:noFill/>
        </p:spPr>
        <p:txBody>
          <a:bodyPr wrap="square" rtlCol="0">
            <a:spAutoFit/>
          </a:bodyPr>
          <a:lstStyle/>
          <a:p>
            <a:r>
              <a:rPr lang="en-GB" sz="2000" b="1" dirty="0">
                <a:highlight>
                  <a:srgbClr val="FFFFFF"/>
                </a:highlight>
                <a:latin typeface="Calibri" panose="020F0502020204030204" pitchFamily="34" charset="0"/>
                <a:cs typeface="Calibri" panose="020F0502020204030204" pitchFamily="34" charset="0"/>
              </a:rPr>
              <a:t>V.   Micro and Macro 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1+#ppt_w/2"/>
                                          </p:val>
                                        </p:tav>
                                        <p:tav tm="100000">
                                          <p:val>
                                            <p:strVal val="#ppt_x"/>
                                          </p:val>
                                        </p:tav>
                                      </p:tavLst>
                                    </p:anim>
                                    <p:anim calcmode="lin" valueType="num">
                                      <p:cBhvr additive="base">
                                        <p:cTn id="3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cBhvr additive="base">
                                        <p:cTn id="49" dur="500" fill="hold"/>
                                        <p:tgtEl>
                                          <p:spTgt spid="55"/>
                                        </p:tgtEl>
                                        <p:attrNameLst>
                                          <p:attrName>ppt_x</p:attrName>
                                        </p:attrNameLst>
                                      </p:cBhvr>
                                      <p:tavLst>
                                        <p:tav tm="0">
                                          <p:val>
                                            <p:strVal val="#ppt_x"/>
                                          </p:val>
                                        </p:tav>
                                        <p:tav tm="100000">
                                          <p:val>
                                            <p:strVal val="#ppt_x"/>
                                          </p:val>
                                        </p:tav>
                                      </p:tavLst>
                                    </p:anim>
                                    <p:anim calcmode="lin" valueType="num">
                                      <p:cBhvr additive="base">
                                        <p:cTn id="5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6" grpId="0"/>
      <p:bldP spid="34" grpId="0"/>
      <p:bldP spid="36" grpId="0"/>
      <p:bldP spid="37" grpId="0"/>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Platshållare för bildnummer 4">
            <a:extLst>
              <a:ext uri="{FF2B5EF4-FFF2-40B4-BE49-F238E27FC236}">
                <a16:creationId xmlns:a16="http://schemas.microsoft.com/office/drawing/2014/main" id="{F0745BFF-937B-4765-B4A7-0E1995819D6B}"/>
              </a:ext>
            </a:extLst>
          </p:cNvPr>
          <p:cNvSpPr>
            <a:spLocks noGrp="1"/>
          </p:cNvSpPr>
          <p:nvPr>
            <p:ph type="sldNum" sz="quarter" idx="12"/>
          </p:nvPr>
        </p:nvSpPr>
        <p:spPr>
          <a:xfrm>
            <a:off x="8674101" y="6477000"/>
            <a:ext cx="317499" cy="457200"/>
          </a:xfrm>
        </p:spPr>
        <p:txBody>
          <a:bodyPr/>
          <a:lstStyle/>
          <a:p>
            <a:fld id="{C2A777BC-E8AE-400A-8667-A7FBD43E169C}" type="slidenum">
              <a:rPr lang="sv-SE" altLang="en-US">
                <a:latin typeface="Calibri" panose="020F0502020204030204" pitchFamily="34" charset="0"/>
                <a:cs typeface="Calibri" panose="020F0502020204030204" pitchFamily="34" charset="0"/>
              </a:rPr>
              <a:pPr/>
              <a:t>10</a:t>
            </a:fld>
            <a:endParaRPr lang="sv-SE" altLang="en-US" dirty="0">
              <a:latin typeface="Calibri" panose="020F0502020204030204" pitchFamily="34" charset="0"/>
              <a:cs typeface="Calibri" panose="020F0502020204030204" pitchFamily="34" charset="0"/>
            </a:endParaRPr>
          </a:p>
        </p:txBody>
      </p:sp>
      <p:sp>
        <p:nvSpPr>
          <p:cNvPr id="7171" name="Rectangle 3">
            <a:extLst>
              <a:ext uri="{FF2B5EF4-FFF2-40B4-BE49-F238E27FC236}">
                <a16:creationId xmlns:a16="http://schemas.microsoft.com/office/drawing/2014/main" id="{96A8FDD7-7F2A-4D7C-BE40-D284A426FBD6}"/>
              </a:ext>
            </a:extLst>
          </p:cNvPr>
          <p:cNvSpPr>
            <a:spLocks noGrp="1" noChangeArrowheads="1"/>
          </p:cNvSpPr>
          <p:nvPr>
            <p:ph type="title"/>
          </p:nvPr>
        </p:nvSpPr>
        <p:spPr>
          <a:xfrm>
            <a:off x="2274707" y="132026"/>
            <a:ext cx="4324350" cy="595138"/>
          </a:xfrm>
          <a:noFill/>
          <a:ln/>
        </p:spPr>
        <p:txBody>
          <a:bodyPr lIns="92075" tIns="46038" rIns="92075" bIns="46038" anchor="b"/>
          <a:lstStyle/>
          <a:p>
            <a:pPr>
              <a:lnSpc>
                <a:spcPct val="90000"/>
              </a:lnSpc>
            </a:pPr>
            <a:r>
              <a:rPr lang="en-GB" altLang="en-US" b="1" dirty="0">
                <a:latin typeface="Calibri" panose="020F0502020204030204" pitchFamily="34" charset="0"/>
                <a:cs typeface="Calibri" panose="020F0502020204030204" pitchFamily="34" charset="0"/>
              </a:rPr>
              <a:t>IV.  MODEL </a:t>
            </a:r>
            <a:endParaRPr lang="en-GB" altLang="en-US" dirty="0">
              <a:latin typeface="Calibri" panose="020F0502020204030204" pitchFamily="34" charset="0"/>
              <a:cs typeface="Calibri" panose="020F0502020204030204" pitchFamily="34" charset="0"/>
            </a:endParaRPr>
          </a:p>
        </p:txBody>
      </p:sp>
      <p:sp>
        <p:nvSpPr>
          <p:cNvPr id="7184" name="Text Box 16">
            <a:extLst>
              <a:ext uri="{FF2B5EF4-FFF2-40B4-BE49-F238E27FC236}">
                <a16:creationId xmlns:a16="http://schemas.microsoft.com/office/drawing/2014/main" id="{C9797999-B220-4271-B24B-9AD1959734BC}"/>
              </a:ext>
            </a:extLst>
          </p:cNvPr>
          <p:cNvSpPr txBox="1">
            <a:spLocks noChangeArrowheads="1"/>
          </p:cNvSpPr>
          <p:nvPr/>
        </p:nvSpPr>
        <p:spPr bwMode="auto">
          <a:xfrm>
            <a:off x="247650" y="3441030"/>
            <a:ext cx="899160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p>
            <a:pPr eaLnBrk="1" hangingPunct="1">
              <a:spcBef>
                <a:spcPct val="50000"/>
              </a:spcBef>
              <a:buFontTx/>
              <a:buChar char="•"/>
            </a:pPr>
            <a:r>
              <a:rPr lang="en-GB" altLang="en-US" dirty="0">
                <a:latin typeface="Calibri" panose="020F0502020204030204" pitchFamily="34" charset="0"/>
                <a:cs typeface="Calibri" panose="020F0502020204030204" pitchFamily="34" charset="0"/>
              </a:rPr>
              <a:t>  The </a:t>
            </a:r>
            <a:r>
              <a:rPr lang="en-GB" altLang="en-US" i="1" dirty="0">
                <a:solidFill>
                  <a:srgbClr val="0070C0"/>
                </a:solidFill>
                <a:latin typeface="Calibri" panose="020F0502020204030204" pitchFamily="34" charset="0"/>
                <a:cs typeface="Calibri" panose="020F0502020204030204" pitchFamily="34" charset="0"/>
              </a:rPr>
              <a:t>real world</a:t>
            </a:r>
            <a:r>
              <a:rPr lang="en-GB" altLang="en-US" dirty="0">
                <a:solidFill>
                  <a:srgbClr val="0070C0"/>
                </a:solidFill>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is immensely complicated, has numerous aspects and is consists of myriads of components. (A single mole of a substance contains 6*</a:t>
            </a:r>
            <a:r>
              <a:rPr lang="en-GB" dirty="0">
                <a:latin typeface="Calibri" panose="020F0502020204030204" pitchFamily="34" charset="0"/>
                <a:cs typeface="Calibri" panose="020F0502020204030204" pitchFamily="34" charset="0"/>
              </a:rPr>
              <a:t>10</a:t>
            </a:r>
            <a:r>
              <a:rPr lang="en-GB" baseline="30000" dirty="0">
                <a:latin typeface="Calibri" panose="020F0502020204030204" pitchFamily="34" charset="0"/>
                <a:cs typeface="Calibri" panose="020F0502020204030204" pitchFamily="34" charset="0"/>
              </a:rPr>
              <a:t>23</a:t>
            </a:r>
            <a:r>
              <a:rPr lang="en-GB" altLang="en-US" dirty="0">
                <a:latin typeface="Calibri" panose="020F0502020204030204" pitchFamily="34" charset="0"/>
                <a:cs typeface="Calibri" panose="020F0502020204030204" pitchFamily="34" charset="0"/>
              </a:rPr>
              <a:t> molecules, each with a structure of atoms.)</a:t>
            </a:r>
          </a:p>
        </p:txBody>
      </p:sp>
      <p:grpSp>
        <p:nvGrpSpPr>
          <p:cNvPr id="7193" name="Group 25">
            <a:extLst>
              <a:ext uri="{FF2B5EF4-FFF2-40B4-BE49-F238E27FC236}">
                <a16:creationId xmlns:a16="http://schemas.microsoft.com/office/drawing/2014/main" id="{261C78F6-F592-4BEC-B35A-28DD0D7CC565}"/>
              </a:ext>
            </a:extLst>
          </p:cNvPr>
          <p:cNvGrpSpPr>
            <a:grpSpLocks/>
          </p:cNvGrpSpPr>
          <p:nvPr/>
        </p:nvGrpSpPr>
        <p:grpSpPr bwMode="auto">
          <a:xfrm>
            <a:off x="424724" y="1467715"/>
            <a:ext cx="8369300" cy="1701800"/>
            <a:chOff x="216" y="2400"/>
            <a:chExt cx="5272" cy="1072"/>
          </a:xfrm>
        </p:grpSpPr>
        <p:sp>
          <p:nvSpPr>
            <p:cNvPr id="7172" name="Oval 4">
              <a:extLst>
                <a:ext uri="{FF2B5EF4-FFF2-40B4-BE49-F238E27FC236}">
                  <a16:creationId xmlns:a16="http://schemas.microsoft.com/office/drawing/2014/main" id="{D71A84C7-267C-4D3C-BAB4-94C4889B8FB9}"/>
                </a:ext>
              </a:extLst>
            </p:cNvPr>
            <p:cNvSpPr>
              <a:spLocks noChangeArrowheads="1"/>
            </p:cNvSpPr>
            <p:nvPr/>
          </p:nvSpPr>
          <p:spPr bwMode="auto">
            <a:xfrm>
              <a:off x="216" y="2644"/>
              <a:ext cx="1299" cy="808"/>
            </a:xfrm>
            <a:prstGeom prst="ellipse">
              <a:avLst/>
            </a:prstGeom>
            <a:solidFill>
              <a:srgbClr val="75C7FF"/>
            </a:solidFill>
            <a:ln w="12700">
              <a:solidFill>
                <a:schemeClr val="tx1"/>
              </a:solidFill>
              <a:round/>
              <a:headEnd/>
              <a:tailEnd/>
            </a:ln>
            <a:effectLst>
              <a:outerShdw dist="107763" dir="2700000" algn="ctr" rotWithShape="0">
                <a:schemeClr val="bg2"/>
              </a:outerShdw>
            </a:effectLst>
          </p:spPr>
          <p:txBody>
            <a:bodyPr wrap="none" anchor="ctr"/>
            <a:lstStyle/>
            <a:p>
              <a:endParaRPr lang="en-GB" dirty="0">
                <a:latin typeface="Calibri" panose="020F0502020204030204" pitchFamily="34" charset="0"/>
                <a:cs typeface="Calibri" panose="020F0502020204030204" pitchFamily="34" charset="0"/>
              </a:endParaRPr>
            </a:p>
          </p:txBody>
        </p:sp>
        <p:sp>
          <p:nvSpPr>
            <p:cNvPr id="7173" name="Rectangle 5">
              <a:extLst>
                <a:ext uri="{FF2B5EF4-FFF2-40B4-BE49-F238E27FC236}">
                  <a16:creationId xmlns:a16="http://schemas.microsoft.com/office/drawing/2014/main" id="{EE61AC34-3E44-447A-80ED-CEE8500E108F}"/>
                </a:ext>
              </a:extLst>
            </p:cNvPr>
            <p:cNvSpPr>
              <a:spLocks noChangeArrowheads="1"/>
            </p:cNvSpPr>
            <p:nvPr/>
          </p:nvSpPr>
          <p:spPr bwMode="auto">
            <a:xfrm>
              <a:off x="350" y="2784"/>
              <a:ext cx="1066"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GB" altLang="en-US" sz="2800" b="1" dirty="0">
                  <a:latin typeface="Calibri" panose="020F0502020204030204" pitchFamily="34" charset="0"/>
                  <a:cs typeface="Calibri" panose="020F0502020204030204" pitchFamily="34" charset="0"/>
                </a:rPr>
                <a:t>SYSTEM </a:t>
              </a:r>
              <a:r>
                <a:rPr lang="en-GB" altLang="en-US" sz="2000" b="1" dirty="0">
                  <a:latin typeface="Calibri" panose="020F0502020204030204" pitchFamily="34" charset="0"/>
                  <a:cs typeface="Calibri" panose="020F0502020204030204" pitchFamily="34" charset="0"/>
                </a:rPr>
                <a:t>under study</a:t>
              </a:r>
            </a:p>
          </p:txBody>
        </p:sp>
        <p:sp>
          <p:nvSpPr>
            <p:cNvPr id="7174" name="Oval 6">
              <a:extLst>
                <a:ext uri="{FF2B5EF4-FFF2-40B4-BE49-F238E27FC236}">
                  <a16:creationId xmlns:a16="http://schemas.microsoft.com/office/drawing/2014/main" id="{98A19C1B-7921-403B-B9B2-BC396A866A14}"/>
                </a:ext>
              </a:extLst>
            </p:cNvPr>
            <p:cNvSpPr>
              <a:spLocks noChangeArrowheads="1"/>
            </p:cNvSpPr>
            <p:nvPr/>
          </p:nvSpPr>
          <p:spPr bwMode="auto">
            <a:xfrm>
              <a:off x="2127" y="2664"/>
              <a:ext cx="1400" cy="808"/>
            </a:xfrm>
            <a:prstGeom prst="ellipse">
              <a:avLst/>
            </a:prstGeom>
            <a:solidFill>
              <a:srgbClr val="FFC000"/>
            </a:solidFill>
            <a:ln w="12700">
              <a:solidFill>
                <a:schemeClr val="tx1"/>
              </a:solidFill>
              <a:round/>
              <a:headEnd/>
              <a:tailEnd/>
            </a:ln>
            <a:effectLst>
              <a:outerShdw dist="107763" dir="2700000" algn="ctr" rotWithShape="0">
                <a:schemeClr val="bg2"/>
              </a:outerShdw>
            </a:effectLst>
          </p:spPr>
          <p:txBody>
            <a:bodyPr wrap="none" anchor="ctr"/>
            <a:lstStyle/>
            <a:p>
              <a:endParaRPr lang="en-GB" dirty="0">
                <a:latin typeface="Calibri" panose="020F0502020204030204" pitchFamily="34" charset="0"/>
                <a:cs typeface="Calibri" panose="020F0502020204030204" pitchFamily="34" charset="0"/>
              </a:endParaRPr>
            </a:p>
          </p:txBody>
        </p:sp>
        <p:sp>
          <p:nvSpPr>
            <p:cNvPr id="7175" name="Oval 7">
              <a:extLst>
                <a:ext uri="{FF2B5EF4-FFF2-40B4-BE49-F238E27FC236}">
                  <a16:creationId xmlns:a16="http://schemas.microsoft.com/office/drawing/2014/main" id="{B0394AA0-B92E-42FA-9F31-48930B31F537}"/>
                </a:ext>
              </a:extLst>
            </p:cNvPr>
            <p:cNvSpPr>
              <a:spLocks noChangeArrowheads="1"/>
            </p:cNvSpPr>
            <p:nvPr/>
          </p:nvSpPr>
          <p:spPr bwMode="auto">
            <a:xfrm>
              <a:off x="4189" y="2626"/>
              <a:ext cx="1299" cy="808"/>
            </a:xfrm>
            <a:prstGeom prst="ellipse">
              <a:avLst/>
            </a:prstGeom>
            <a:solidFill>
              <a:srgbClr val="FF5050"/>
            </a:solidFill>
            <a:ln w="12700">
              <a:solidFill>
                <a:schemeClr val="tx1"/>
              </a:solidFill>
              <a:round/>
              <a:headEnd/>
              <a:tailEnd/>
            </a:ln>
            <a:effectLst>
              <a:outerShdw dist="107763" dir="2700000" algn="ctr" rotWithShape="0">
                <a:schemeClr val="bg2"/>
              </a:outerShdw>
            </a:effectLst>
          </p:spPr>
          <p:txBody>
            <a:bodyPr wrap="none" anchor="ctr"/>
            <a:lstStyle/>
            <a:p>
              <a:endParaRPr lang="en-GB" dirty="0">
                <a:latin typeface="Calibri" panose="020F0502020204030204" pitchFamily="34" charset="0"/>
                <a:cs typeface="Calibri" panose="020F0502020204030204" pitchFamily="34" charset="0"/>
              </a:endParaRPr>
            </a:p>
          </p:txBody>
        </p:sp>
        <p:sp>
          <p:nvSpPr>
            <p:cNvPr id="7176" name="Rectangle 8">
              <a:extLst>
                <a:ext uri="{FF2B5EF4-FFF2-40B4-BE49-F238E27FC236}">
                  <a16:creationId xmlns:a16="http://schemas.microsoft.com/office/drawing/2014/main" id="{E6A06D36-8DF9-4E66-9332-959BADAE5727}"/>
                </a:ext>
              </a:extLst>
            </p:cNvPr>
            <p:cNvSpPr>
              <a:spLocks noChangeArrowheads="1"/>
            </p:cNvSpPr>
            <p:nvPr/>
          </p:nvSpPr>
          <p:spPr bwMode="auto">
            <a:xfrm>
              <a:off x="2414" y="2745"/>
              <a:ext cx="816"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GB" altLang="en-US" sz="2800" b="1" dirty="0">
                  <a:latin typeface="Calibri" panose="020F0502020204030204" pitchFamily="34" charset="0"/>
                  <a:cs typeface="Calibri" panose="020F0502020204030204" pitchFamily="34" charset="0"/>
                </a:rPr>
                <a:t>Mental</a:t>
              </a:r>
            </a:p>
            <a:p>
              <a:pPr algn="ctr"/>
              <a:r>
                <a:rPr lang="en-GB" altLang="en-US" sz="2800" b="1" dirty="0">
                  <a:latin typeface="Calibri" panose="020F0502020204030204" pitchFamily="34" charset="0"/>
                  <a:cs typeface="Calibri" panose="020F0502020204030204" pitchFamily="34" charset="0"/>
                </a:rPr>
                <a:t>MODEL</a:t>
              </a:r>
            </a:p>
          </p:txBody>
        </p:sp>
        <p:sp>
          <p:nvSpPr>
            <p:cNvPr id="7180" name="Rectangle 12">
              <a:extLst>
                <a:ext uri="{FF2B5EF4-FFF2-40B4-BE49-F238E27FC236}">
                  <a16:creationId xmlns:a16="http://schemas.microsoft.com/office/drawing/2014/main" id="{8A581AAC-AE95-4088-A85F-8A7E8A3F6EA9}"/>
                </a:ext>
              </a:extLst>
            </p:cNvPr>
            <p:cNvSpPr>
              <a:spLocks noChangeArrowheads="1"/>
            </p:cNvSpPr>
            <p:nvPr/>
          </p:nvSpPr>
          <p:spPr bwMode="auto">
            <a:xfrm>
              <a:off x="1067" y="2400"/>
              <a:ext cx="16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sz="2000" i="1" dirty="0">
                  <a:latin typeface="Calibri" panose="020F0502020204030204" pitchFamily="34" charset="0"/>
                  <a:cs typeface="Calibri" panose="020F0502020204030204" pitchFamily="34" charset="0"/>
                </a:rPr>
                <a:t>      Perception</a:t>
              </a:r>
            </a:p>
          </p:txBody>
        </p:sp>
        <p:sp>
          <p:nvSpPr>
            <p:cNvPr id="7181" name="Rectangle 13">
              <a:extLst>
                <a:ext uri="{FF2B5EF4-FFF2-40B4-BE49-F238E27FC236}">
                  <a16:creationId xmlns:a16="http://schemas.microsoft.com/office/drawing/2014/main" id="{402038CF-E6C1-40F5-8B1C-4BB6D0D2A09B}"/>
                </a:ext>
              </a:extLst>
            </p:cNvPr>
            <p:cNvSpPr>
              <a:spLocks noChangeArrowheads="1"/>
            </p:cNvSpPr>
            <p:nvPr/>
          </p:nvSpPr>
          <p:spPr bwMode="auto">
            <a:xfrm>
              <a:off x="3165" y="2400"/>
              <a:ext cx="1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sz="2000" i="1" dirty="0">
                  <a:latin typeface="Calibri" panose="020F0502020204030204" pitchFamily="34" charset="0"/>
                  <a:cs typeface="Calibri" panose="020F0502020204030204" pitchFamily="34" charset="0"/>
                </a:rPr>
                <a:t>  Representation</a:t>
              </a:r>
            </a:p>
          </p:txBody>
        </p:sp>
        <p:sp>
          <p:nvSpPr>
            <p:cNvPr id="7187" name="Arc 19">
              <a:extLst>
                <a:ext uri="{FF2B5EF4-FFF2-40B4-BE49-F238E27FC236}">
                  <a16:creationId xmlns:a16="http://schemas.microsoft.com/office/drawing/2014/main" id="{DF7429AD-195B-4A8E-A223-332B19E90CC4}"/>
                </a:ext>
              </a:extLst>
            </p:cNvPr>
            <p:cNvSpPr>
              <a:spLocks/>
            </p:cNvSpPr>
            <p:nvPr/>
          </p:nvSpPr>
          <p:spPr bwMode="auto">
            <a:xfrm rot="12737288" flipV="1">
              <a:off x="3585" y="2657"/>
              <a:ext cx="532" cy="292"/>
            </a:xfrm>
            <a:custGeom>
              <a:avLst/>
              <a:gdLst>
                <a:gd name="G0" fmla="+- 5697 0 0"/>
                <a:gd name="G1" fmla="+- 21600 0 0"/>
                <a:gd name="G2" fmla="+- 21600 0 0"/>
                <a:gd name="T0" fmla="*/ 0 w 27297"/>
                <a:gd name="T1" fmla="*/ 765 h 23274"/>
                <a:gd name="T2" fmla="*/ 27232 w 27297"/>
                <a:gd name="T3" fmla="*/ 23274 h 23274"/>
                <a:gd name="T4" fmla="*/ 5697 w 27297"/>
                <a:gd name="T5" fmla="*/ 21600 h 23274"/>
              </a:gdLst>
              <a:ahLst/>
              <a:cxnLst>
                <a:cxn ang="0">
                  <a:pos x="T0" y="T1"/>
                </a:cxn>
                <a:cxn ang="0">
                  <a:pos x="T2" y="T3"/>
                </a:cxn>
                <a:cxn ang="0">
                  <a:pos x="T4" y="T5"/>
                </a:cxn>
              </a:cxnLst>
              <a:rect l="0" t="0" r="r" b="b"/>
              <a:pathLst>
                <a:path w="27297" h="23274" fill="none" extrusionOk="0">
                  <a:moveTo>
                    <a:pt x="-1" y="764"/>
                  </a:moveTo>
                  <a:cubicBezTo>
                    <a:pt x="1856" y="257"/>
                    <a:pt x="3772" y="0"/>
                    <a:pt x="5697" y="0"/>
                  </a:cubicBezTo>
                  <a:cubicBezTo>
                    <a:pt x="17626" y="0"/>
                    <a:pt x="27297" y="9670"/>
                    <a:pt x="27297" y="21600"/>
                  </a:cubicBezTo>
                  <a:cubicBezTo>
                    <a:pt x="27297" y="22158"/>
                    <a:pt x="27275" y="22717"/>
                    <a:pt x="27232" y="23274"/>
                  </a:cubicBezTo>
                </a:path>
                <a:path w="27297" h="23274" stroke="0" extrusionOk="0">
                  <a:moveTo>
                    <a:pt x="-1" y="764"/>
                  </a:moveTo>
                  <a:cubicBezTo>
                    <a:pt x="1856" y="257"/>
                    <a:pt x="3772" y="0"/>
                    <a:pt x="5697" y="0"/>
                  </a:cubicBezTo>
                  <a:cubicBezTo>
                    <a:pt x="17626" y="0"/>
                    <a:pt x="27297" y="9670"/>
                    <a:pt x="27297" y="21600"/>
                  </a:cubicBezTo>
                  <a:cubicBezTo>
                    <a:pt x="27297" y="22158"/>
                    <a:pt x="27275" y="22717"/>
                    <a:pt x="27232" y="23274"/>
                  </a:cubicBezTo>
                  <a:lnTo>
                    <a:pt x="5697" y="21600"/>
                  </a:lnTo>
                  <a:close/>
                </a:path>
              </a:pathLst>
            </a:custGeom>
            <a:noFill/>
            <a:ln w="19050">
              <a:solidFill>
                <a:schemeClr val="tx1"/>
              </a:solidFill>
              <a:round/>
              <a:headEnd type="stealth" w="lg"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spAutoFit/>
            </a:bodyPr>
            <a:lstStyle/>
            <a:p>
              <a:endParaRPr lang="en-GB" dirty="0">
                <a:latin typeface="Calibri" panose="020F0502020204030204" pitchFamily="34" charset="0"/>
                <a:cs typeface="Calibri" panose="020F0502020204030204" pitchFamily="34" charset="0"/>
              </a:endParaRPr>
            </a:p>
          </p:txBody>
        </p:sp>
        <p:sp>
          <p:nvSpPr>
            <p:cNvPr id="7177" name="Rectangle 9">
              <a:extLst>
                <a:ext uri="{FF2B5EF4-FFF2-40B4-BE49-F238E27FC236}">
                  <a16:creationId xmlns:a16="http://schemas.microsoft.com/office/drawing/2014/main" id="{C2EED383-155F-4BEC-82C9-431CCE0FA5BA}"/>
                </a:ext>
              </a:extLst>
            </p:cNvPr>
            <p:cNvSpPr>
              <a:spLocks noChangeArrowheads="1"/>
            </p:cNvSpPr>
            <p:nvPr/>
          </p:nvSpPr>
          <p:spPr bwMode="auto">
            <a:xfrm>
              <a:off x="4227" y="2798"/>
              <a:ext cx="1224"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GB" altLang="en-US" b="1" dirty="0">
                  <a:latin typeface="Calibri" panose="020F0502020204030204" pitchFamily="34" charset="0"/>
                  <a:cs typeface="Calibri" panose="020F0502020204030204" pitchFamily="34" charset="0"/>
                </a:rPr>
                <a:t>Formalised</a:t>
              </a:r>
            </a:p>
            <a:p>
              <a:pPr algn="ctr"/>
              <a:r>
                <a:rPr lang="en-GB" altLang="en-US" b="1" dirty="0">
                  <a:latin typeface="Calibri" panose="020F0502020204030204" pitchFamily="34" charset="0"/>
                  <a:cs typeface="Calibri" panose="020F0502020204030204" pitchFamily="34" charset="0"/>
                </a:rPr>
                <a:t>MODEL</a:t>
              </a:r>
            </a:p>
          </p:txBody>
        </p:sp>
        <p:sp>
          <p:nvSpPr>
            <p:cNvPr id="20" name="Arc 19">
              <a:extLst>
                <a:ext uri="{FF2B5EF4-FFF2-40B4-BE49-F238E27FC236}">
                  <a16:creationId xmlns:a16="http://schemas.microsoft.com/office/drawing/2014/main" id="{A9001565-A51C-404C-89F0-AB5974552996}"/>
                </a:ext>
              </a:extLst>
            </p:cNvPr>
            <p:cNvSpPr>
              <a:spLocks/>
            </p:cNvSpPr>
            <p:nvPr/>
          </p:nvSpPr>
          <p:spPr bwMode="auto">
            <a:xfrm rot="12737288" flipV="1">
              <a:off x="1550" y="2654"/>
              <a:ext cx="532" cy="292"/>
            </a:xfrm>
            <a:custGeom>
              <a:avLst/>
              <a:gdLst>
                <a:gd name="G0" fmla="+- 5697 0 0"/>
                <a:gd name="G1" fmla="+- 21600 0 0"/>
                <a:gd name="G2" fmla="+- 21600 0 0"/>
                <a:gd name="T0" fmla="*/ 0 w 27297"/>
                <a:gd name="T1" fmla="*/ 765 h 23274"/>
                <a:gd name="T2" fmla="*/ 27232 w 27297"/>
                <a:gd name="T3" fmla="*/ 23274 h 23274"/>
                <a:gd name="T4" fmla="*/ 5697 w 27297"/>
                <a:gd name="T5" fmla="*/ 21600 h 23274"/>
              </a:gdLst>
              <a:ahLst/>
              <a:cxnLst>
                <a:cxn ang="0">
                  <a:pos x="T0" y="T1"/>
                </a:cxn>
                <a:cxn ang="0">
                  <a:pos x="T2" y="T3"/>
                </a:cxn>
                <a:cxn ang="0">
                  <a:pos x="T4" y="T5"/>
                </a:cxn>
              </a:cxnLst>
              <a:rect l="0" t="0" r="r" b="b"/>
              <a:pathLst>
                <a:path w="27297" h="23274" fill="none" extrusionOk="0">
                  <a:moveTo>
                    <a:pt x="-1" y="764"/>
                  </a:moveTo>
                  <a:cubicBezTo>
                    <a:pt x="1856" y="257"/>
                    <a:pt x="3772" y="0"/>
                    <a:pt x="5697" y="0"/>
                  </a:cubicBezTo>
                  <a:cubicBezTo>
                    <a:pt x="17626" y="0"/>
                    <a:pt x="27297" y="9670"/>
                    <a:pt x="27297" y="21600"/>
                  </a:cubicBezTo>
                  <a:cubicBezTo>
                    <a:pt x="27297" y="22158"/>
                    <a:pt x="27275" y="22717"/>
                    <a:pt x="27232" y="23274"/>
                  </a:cubicBezTo>
                </a:path>
                <a:path w="27297" h="23274" stroke="0" extrusionOk="0">
                  <a:moveTo>
                    <a:pt x="-1" y="764"/>
                  </a:moveTo>
                  <a:cubicBezTo>
                    <a:pt x="1856" y="257"/>
                    <a:pt x="3772" y="0"/>
                    <a:pt x="5697" y="0"/>
                  </a:cubicBezTo>
                  <a:cubicBezTo>
                    <a:pt x="17626" y="0"/>
                    <a:pt x="27297" y="9670"/>
                    <a:pt x="27297" y="21600"/>
                  </a:cubicBezTo>
                  <a:cubicBezTo>
                    <a:pt x="27297" y="22158"/>
                    <a:pt x="27275" y="22717"/>
                    <a:pt x="27232" y="23274"/>
                  </a:cubicBezTo>
                  <a:lnTo>
                    <a:pt x="5697" y="21600"/>
                  </a:lnTo>
                  <a:close/>
                </a:path>
              </a:pathLst>
            </a:custGeom>
            <a:noFill/>
            <a:ln w="19050">
              <a:solidFill>
                <a:schemeClr val="tx1"/>
              </a:solidFill>
              <a:round/>
              <a:headEnd type="stealth" w="lg"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spAutoFit/>
            </a:bodyPr>
            <a:lstStyle/>
            <a:p>
              <a:endParaRPr lang="en-GB" dirty="0">
                <a:latin typeface="Calibri" panose="020F0502020204030204" pitchFamily="34" charset="0"/>
                <a:cs typeface="Calibri" panose="020F0502020204030204" pitchFamily="34" charset="0"/>
              </a:endParaRPr>
            </a:p>
          </p:txBody>
        </p:sp>
      </p:grpSp>
      <p:sp>
        <p:nvSpPr>
          <p:cNvPr id="7194" name="Text Box 26">
            <a:extLst>
              <a:ext uri="{FF2B5EF4-FFF2-40B4-BE49-F238E27FC236}">
                <a16:creationId xmlns:a16="http://schemas.microsoft.com/office/drawing/2014/main" id="{2250BAB7-DEED-4944-BB92-66F95FEDD8C8}"/>
              </a:ext>
            </a:extLst>
          </p:cNvPr>
          <p:cNvSpPr txBox="1">
            <a:spLocks noChangeArrowheads="1"/>
          </p:cNvSpPr>
          <p:nvPr/>
        </p:nvSpPr>
        <p:spPr bwMode="auto">
          <a:xfrm>
            <a:off x="266768" y="4733046"/>
            <a:ext cx="87630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pPr eaLnBrk="1" hangingPunct="1">
              <a:spcBef>
                <a:spcPct val="50000"/>
              </a:spcBef>
              <a:buFontTx/>
              <a:buChar char="•"/>
            </a:pPr>
            <a:r>
              <a:rPr lang="en-GB" altLang="en-US" dirty="0">
                <a:latin typeface="Calibri" panose="020F0502020204030204" pitchFamily="34" charset="0"/>
                <a:cs typeface="Calibri" panose="020F0502020204030204" pitchFamily="34" charset="0"/>
              </a:rPr>
              <a:t> The </a:t>
            </a:r>
            <a:r>
              <a:rPr lang="en-GB" altLang="en-US" i="1" dirty="0">
                <a:solidFill>
                  <a:srgbClr val="FF8989"/>
                </a:solidFill>
                <a:latin typeface="Calibri" panose="020F0502020204030204" pitchFamily="34" charset="0"/>
                <a:cs typeface="Calibri" panose="020F0502020204030204" pitchFamily="34" charset="0"/>
              </a:rPr>
              <a:t>mental model</a:t>
            </a:r>
            <a:r>
              <a:rPr lang="en-GB" altLang="en-US" dirty="0">
                <a:solidFill>
                  <a:srgbClr val="FF8989"/>
                </a:solidFill>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is a fuzzy and unreliable construction in your head, and it cannot be shared by others.</a:t>
            </a:r>
          </a:p>
        </p:txBody>
      </p:sp>
      <p:sp>
        <p:nvSpPr>
          <p:cNvPr id="7195" name="Text Box 27">
            <a:extLst>
              <a:ext uri="{FF2B5EF4-FFF2-40B4-BE49-F238E27FC236}">
                <a16:creationId xmlns:a16="http://schemas.microsoft.com/office/drawing/2014/main" id="{D61E00D5-3A3A-4E1E-9AB3-F7C7A47D9801}"/>
              </a:ext>
            </a:extLst>
          </p:cNvPr>
          <p:cNvSpPr txBox="1">
            <a:spLocks noChangeArrowheads="1"/>
          </p:cNvSpPr>
          <p:nvPr/>
        </p:nvSpPr>
        <p:spPr bwMode="auto">
          <a:xfrm>
            <a:off x="247650" y="5662021"/>
            <a:ext cx="864870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p>
            <a:pPr eaLnBrk="1" hangingPunct="1">
              <a:spcBef>
                <a:spcPct val="50000"/>
              </a:spcBef>
              <a:buFontTx/>
              <a:buChar char="•"/>
            </a:pPr>
            <a:r>
              <a:rPr lang="en-GB" altLang="en-US" dirty="0">
                <a:latin typeface="Calibri" panose="020F0502020204030204" pitchFamily="34" charset="0"/>
                <a:cs typeface="Calibri" panose="020F0502020204030204" pitchFamily="34" charset="0"/>
              </a:rPr>
              <a:t>  We need a </a:t>
            </a:r>
            <a:r>
              <a:rPr lang="en-GB" altLang="en-US" i="1" dirty="0">
                <a:solidFill>
                  <a:srgbClr val="FF0000"/>
                </a:solidFill>
                <a:latin typeface="Calibri" panose="020F0502020204030204" pitchFamily="34" charset="0"/>
                <a:cs typeface="Calibri" panose="020F0502020204030204" pitchFamily="34" charset="0"/>
              </a:rPr>
              <a:t>formalised model</a:t>
            </a:r>
            <a:r>
              <a:rPr lang="en-GB" altLang="en-US" dirty="0">
                <a:solidFill>
                  <a:srgbClr val="FF0000"/>
                </a:solidFill>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that describes the important aspects of the systemus (in accordance to our purpose). A formal model can be shared, discussed and improved on.</a:t>
            </a:r>
          </a:p>
        </p:txBody>
      </p:sp>
      <p:sp>
        <p:nvSpPr>
          <p:cNvPr id="2" name="textruta 1">
            <a:extLst>
              <a:ext uri="{FF2B5EF4-FFF2-40B4-BE49-F238E27FC236}">
                <a16:creationId xmlns:a16="http://schemas.microsoft.com/office/drawing/2014/main" id="{3ABE702E-37C4-4D7B-A471-E99E6173D696}"/>
              </a:ext>
            </a:extLst>
          </p:cNvPr>
          <p:cNvSpPr txBox="1"/>
          <p:nvPr/>
        </p:nvSpPr>
        <p:spPr>
          <a:xfrm>
            <a:off x="184150" y="616803"/>
            <a:ext cx="8775699" cy="830997"/>
          </a:xfrm>
          <a:prstGeom prst="rect">
            <a:avLst/>
          </a:prstGeom>
          <a:noFill/>
        </p:spPr>
        <p:txBody>
          <a:bodyPr wrap="square" rtlCol="0">
            <a:spAutoFit/>
          </a:bodyPr>
          <a:lstStyle/>
          <a:p>
            <a:r>
              <a:rPr lang="en-GB" altLang="en-US" sz="2400" dirty="0">
                <a:latin typeface="Calibri" panose="020F0502020204030204" pitchFamily="34" charset="0"/>
                <a:cs typeface="Calibri" panose="020F0502020204030204" pitchFamily="34" charset="0"/>
              </a:rPr>
              <a:t>A model is a simplified description of the systemus where the brain is usually involved. </a:t>
            </a:r>
            <a:endParaRPr lang="en-GB"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93"/>
                                        </p:tgtEl>
                                        <p:attrNameLst>
                                          <p:attrName>style.visibility</p:attrName>
                                        </p:attrNameLst>
                                      </p:cBhvr>
                                      <p:to>
                                        <p:strVal val="visible"/>
                                      </p:to>
                                    </p:set>
                                    <p:anim calcmode="lin" valueType="num">
                                      <p:cBhvr additive="base">
                                        <p:cTn id="7" dur="500" fill="hold"/>
                                        <p:tgtEl>
                                          <p:spTgt spid="7193"/>
                                        </p:tgtEl>
                                        <p:attrNameLst>
                                          <p:attrName>ppt_x</p:attrName>
                                        </p:attrNameLst>
                                      </p:cBhvr>
                                      <p:tavLst>
                                        <p:tav tm="0">
                                          <p:val>
                                            <p:strVal val="#ppt_x"/>
                                          </p:val>
                                        </p:tav>
                                        <p:tav tm="100000">
                                          <p:val>
                                            <p:strVal val="#ppt_x"/>
                                          </p:val>
                                        </p:tav>
                                      </p:tavLst>
                                    </p:anim>
                                    <p:anim calcmode="lin" valueType="num">
                                      <p:cBhvr additive="base">
                                        <p:cTn id="8" dur="500" fill="hold"/>
                                        <p:tgtEl>
                                          <p:spTgt spid="71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84"/>
                                        </p:tgtEl>
                                        <p:attrNameLst>
                                          <p:attrName>style.visibility</p:attrName>
                                        </p:attrNameLst>
                                      </p:cBhvr>
                                      <p:to>
                                        <p:strVal val="visible"/>
                                      </p:to>
                                    </p:set>
                                    <p:anim calcmode="lin" valueType="num">
                                      <p:cBhvr additive="base">
                                        <p:cTn id="13" dur="500" fill="hold"/>
                                        <p:tgtEl>
                                          <p:spTgt spid="7184"/>
                                        </p:tgtEl>
                                        <p:attrNameLst>
                                          <p:attrName>ppt_x</p:attrName>
                                        </p:attrNameLst>
                                      </p:cBhvr>
                                      <p:tavLst>
                                        <p:tav tm="0">
                                          <p:val>
                                            <p:strVal val="#ppt_x"/>
                                          </p:val>
                                        </p:tav>
                                        <p:tav tm="100000">
                                          <p:val>
                                            <p:strVal val="#ppt_x"/>
                                          </p:val>
                                        </p:tav>
                                      </p:tavLst>
                                    </p:anim>
                                    <p:anim calcmode="lin" valueType="num">
                                      <p:cBhvr additive="base">
                                        <p:cTn id="14" dur="500" fill="hold"/>
                                        <p:tgtEl>
                                          <p:spTgt spid="718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94"/>
                                        </p:tgtEl>
                                        <p:attrNameLst>
                                          <p:attrName>style.visibility</p:attrName>
                                        </p:attrNameLst>
                                      </p:cBhvr>
                                      <p:to>
                                        <p:strVal val="visible"/>
                                      </p:to>
                                    </p:set>
                                    <p:anim calcmode="lin" valueType="num">
                                      <p:cBhvr additive="base">
                                        <p:cTn id="19" dur="500" fill="hold"/>
                                        <p:tgtEl>
                                          <p:spTgt spid="7194"/>
                                        </p:tgtEl>
                                        <p:attrNameLst>
                                          <p:attrName>ppt_x</p:attrName>
                                        </p:attrNameLst>
                                      </p:cBhvr>
                                      <p:tavLst>
                                        <p:tav tm="0">
                                          <p:val>
                                            <p:strVal val="#ppt_x"/>
                                          </p:val>
                                        </p:tav>
                                        <p:tav tm="100000">
                                          <p:val>
                                            <p:strVal val="#ppt_x"/>
                                          </p:val>
                                        </p:tav>
                                      </p:tavLst>
                                    </p:anim>
                                    <p:anim calcmode="lin" valueType="num">
                                      <p:cBhvr additive="base">
                                        <p:cTn id="20" dur="500" fill="hold"/>
                                        <p:tgtEl>
                                          <p:spTgt spid="719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95"/>
                                        </p:tgtEl>
                                        <p:attrNameLst>
                                          <p:attrName>style.visibility</p:attrName>
                                        </p:attrNameLst>
                                      </p:cBhvr>
                                      <p:to>
                                        <p:strVal val="visible"/>
                                      </p:to>
                                    </p:set>
                                    <p:anim calcmode="lin" valueType="num">
                                      <p:cBhvr additive="base">
                                        <p:cTn id="25" dur="500" fill="hold"/>
                                        <p:tgtEl>
                                          <p:spTgt spid="7195"/>
                                        </p:tgtEl>
                                        <p:attrNameLst>
                                          <p:attrName>ppt_x</p:attrName>
                                        </p:attrNameLst>
                                      </p:cBhvr>
                                      <p:tavLst>
                                        <p:tav tm="0">
                                          <p:val>
                                            <p:strVal val="#ppt_x"/>
                                          </p:val>
                                        </p:tav>
                                        <p:tav tm="100000">
                                          <p:val>
                                            <p:strVal val="#ppt_x"/>
                                          </p:val>
                                        </p:tav>
                                      </p:tavLst>
                                    </p:anim>
                                    <p:anim calcmode="lin" valueType="num">
                                      <p:cBhvr additive="base">
                                        <p:cTn id="26" dur="500" fill="hold"/>
                                        <p:tgtEl>
                                          <p:spTgt spid="7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4" grpId="0" autoUpdateAnimBg="0"/>
      <p:bldP spid="7194" grpId="0" autoUpdateAnimBg="0"/>
      <p:bldP spid="719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a:extLst>
              <a:ext uri="{FF2B5EF4-FFF2-40B4-BE49-F238E27FC236}">
                <a16:creationId xmlns:a16="http://schemas.microsoft.com/office/drawing/2014/main" id="{F2A62E09-FAAB-42E5-988D-A7611D69001B}"/>
              </a:ext>
            </a:extLst>
          </p:cNvPr>
          <p:cNvSpPr txBox="1">
            <a:spLocks noChangeArrowheads="1"/>
          </p:cNvSpPr>
          <p:nvPr/>
        </p:nvSpPr>
        <p:spPr bwMode="auto">
          <a:xfrm>
            <a:off x="76200" y="142584"/>
            <a:ext cx="8991600" cy="1140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p>
            <a:pPr eaLnBrk="1" hangingPunct="1">
              <a:spcBef>
                <a:spcPct val="50000"/>
              </a:spcBef>
            </a:pPr>
            <a:r>
              <a:rPr lang="en-GB" altLang="en-US" sz="3400" b="1" dirty="0">
                <a:latin typeface="Calibri" panose="020F0502020204030204" pitchFamily="34" charset="0"/>
                <a:cs typeface="Calibri" panose="020F0502020204030204" pitchFamily="34" charset="0"/>
              </a:rPr>
              <a:t>Your mental model depends on your purpose, knowledge, available information, interest, etc. </a:t>
            </a:r>
          </a:p>
        </p:txBody>
      </p:sp>
      <p:sp>
        <p:nvSpPr>
          <p:cNvPr id="8199" name="Text Box 7">
            <a:extLst>
              <a:ext uri="{FF2B5EF4-FFF2-40B4-BE49-F238E27FC236}">
                <a16:creationId xmlns:a16="http://schemas.microsoft.com/office/drawing/2014/main" id="{F219F745-5C32-4E2C-8923-A232095C9BC8}"/>
              </a:ext>
            </a:extLst>
          </p:cNvPr>
          <p:cNvSpPr txBox="1">
            <a:spLocks noChangeArrowheads="1"/>
          </p:cNvSpPr>
          <p:nvPr/>
        </p:nvSpPr>
        <p:spPr bwMode="auto">
          <a:xfrm>
            <a:off x="449051" y="5257800"/>
            <a:ext cx="8382000" cy="1387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p>
            <a:pPr eaLnBrk="1" hangingPunct="1">
              <a:spcBef>
                <a:spcPct val="50000"/>
              </a:spcBef>
            </a:pPr>
            <a:r>
              <a:rPr lang="en-GB" altLang="en-US" i="1" dirty="0">
                <a:latin typeface="Calibri" panose="020F0502020204030204" pitchFamily="34" charset="0"/>
                <a:cs typeface="Calibri" panose="020F0502020204030204" pitchFamily="34" charset="0"/>
              </a:rPr>
              <a:t>Your experience of the system under study is just a </a:t>
            </a:r>
            <a:r>
              <a:rPr lang="en-GB" altLang="en-US" i="1" u="sng" dirty="0">
                <a:latin typeface="Calibri" panose="020F0502020204030204" pitchFamily="34" charset="0"/>
                <a:cs typeface="Calibri" panose="020F0502020204030204" pitchFamily="34" charset="0"/>
              </a:rPr>
              <a:t>mental model</a:t>
            </a:r>
            <a:r>
              <a:rPr lang="en-GB" altLang="en-US" i="1" dirty="0">
                <a:latin typeface="Calibri" panose="020F0502020204030204" pitchFamily="34" charset="0"/>
                <a:cs typeface="Calibri" panose="020F0502020204030204" pitchFamily="34" charset="0"/>
              </a:rPr>
              <a:t> !</a:t>
            </a:r>
          </a:p>
          <a:p>
            <a:pPr eaLnBrk="1" hangingPunct="1">
              <a:spcBef>
                <a:spcPct val="50000"/>
              </a:spcBef>
            </a:pPr>
            <a:r>
              <a:rPr lang="en-GB" altLang="en-US" i="1" dirty="0">
                <a:latin typeface="Calibri" panose="020F0502020204030204" pitchFamily="34" charset="0"/>
                <a:cs typeface="Calibri" panose="020F0502020204030204" pitchFamily="34" charset="0"/>
              </a:rPr>
              <a:t>But  the real system (a city, population, etc.) is something else than what you have in your mind!</a:t>
            </a:r>
          </a:p>
        </p:txBody>
      </p:sp>
      <p:sp>
        <p:nvSpPr>
          <p:cNvPr id="8" name="Platshållare för bildnummer 4">
            <a:extLst>
              <a:ext uri="{FF2B5EF4-FFF2-40B4-BE49-F238E27FC236}">
                <a16:creationId xmlns:a16="http://schemas.microsoft.com/office/drawing/2014/main" id="{1599EE80-30D0-4E7F-AE8C-BA4F06C97FE6}"/>
              </a:ext>
            </a:extLst>
          </p:cNvPr>
          <p:cNvSpPr>
            <a:spLocks noGrp="1"/>
          </p:cNvSpPr>
          <p:nvPr>
            <p:ph type="sldNum" sz="quarter" idx="12"/>
          </p:nvPr>
        </p:nvSpPr>
        <p:spPr>
          <a:xfrm>
            <a:off x="8534400" y="6324600"/>
            <a:ext cx="381000" cy="457200"/>
          </a:xfrm>
        </p:spPr>
        <p:txBody>
          <a:bodyPr/>
          <a:lstStyle/>
          <a:p>
            <a:fld id="{9F694177-F94F-43AF-B6A2-9787FC852C33}" type="slidenum">
              <a:rPr lang="sv-SE" altLang="en-US">
                <a:latin typeface="Calibri" panose="020F0502020204030204" pitchFamily="34" charset="0"/>
                <a:cs typeface="Calibri" panose="020F0502020204030204" pitchFamily="34" charset="0"/>
              </a:rPr>
              <a:pPr/>
              <a:t>11</a:t>
            </a:fld>
            <a:endParaRPr lang="sv-SE" altLang="en-US" dirty="0">
              <a:latin typeface="Calibri" panose="020F0502020204030204" pitchFamily="34" charset="0"/>
              <a:cs typeface="Calibri" panose="020F0502020204030204" pitchFamily="34" charset="0"/>
            </a:endParaRPr>
          </a:p>
        </p:txBody>
      </p:sp>
      <p:pic>
        <p:nvPicPr>
          <p:cNvPr id="3" name="Bildobjekt 2">
            <a:extLst>
              <a:ext uri="{FF2B5EF4-FFF2-40B4-BE49-F238E27FC236}">
                <a16:creationId xmlns:a16="http://schemas.microsoft.com/office/drawing/2014/main" id="{3F9C9E21-A8DA-F393-98CF-4DE2C8135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507" y="1283538"/>
            <a:ext cx="6085900" cy="3974262"/>
          </a:xfrm>
          <a:prstGeom prst="rect">
            <a:avLst/>
          </a:prstGeom>
        </p:spPr>
      </p:pic>
    </p:spTree>
    <p:extLst>
      <p:ext uri="{BB962C8B-B14F-4D97-AF65-F5344CB8AC3E}">
        <p14:creationId xmlns:p14="http://schemas.microsoft.com/office/powerpoint/2010/main" val="155062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9"/>
                                        </p:tgtEl>
                                        <p:attrNameLst>
                                          <p:attrName>style.visibility</p:attrName>
                                        </p:attrNameLst>
                                      </p:cBhvr>
                                      <p:to>
                                        <p:strVal val="visible"/>
                                      </p:to>
                                    </p:set>
                                    <p:anim calcmode="lin" valueType="num">
                                      <p:cBhvr additive="base">
                                        <p:cTn id="13" dur="500" fill="hold"/>
                                        <p:tgtEl>
                                          <p:spTgt spid="8199"/>
                                        </p:tgtEl>
                                        <p:attrNameLst>
                                          <p:attrName>ppt_x</p:attrName>
                                        </p:attrNameLst>
                                      </p:cBhvr>
                                      <p:tavLst>
                                        <p:tav tm="0">
                                          <p:val>
                                            <p:strVal val="#ppt_x"/>
                                          </p:val>
                                        </p:tav>
                                        <p:tav tm="100000">
                                          <p:val>
                                            <p:strVal val="#ppt_x"/>
                                          </p:val>
                                        </p:tav>
                                      </p:tavLst>
                                    </p:anim>
                                    <p:anim calcmode="lin" valueType="num">
                                      <p:cBhvr additive="base">
                                        <p:cTn id="14" dur="500" fill="hold"/>
                                        <p:tgtEl>
                                          <p:spTgt spid="81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8EEF3C8A-D85E-4985-B2A5-EEE11D11D280}"/>
              </a:ext>
            </a:extLst>
          </p:cNvPr>
          <p:cNvSpPr>
            <a:spLocks noGrp="1"/>
          </p:cNvSpPr>
          <p:nvPr>
            <p:ph type="sldNum" sz="quarter" idx="12"/>
          </p:nvPr>
        </p:nvSpPr>
        <p:spPr>
          <a:xfrm>
            <a:off x="8546375" y="6390672"/>
            <a:ext cx="425631" cy="457200"/>
          </a:xfrm>
        </p:spPr>
        <p:txBody>
          <a:bodyPr/>
          <a:lstStyle/>
          <a:p>
            <a:fld id="{92CBC11C-91AE-4EEF-83A3-B8D688A48169}" type="slidenum">
              <a:rPr lang="sv-SE" altLang="en-US">
                <a:latin typeface="Calibri" panose="020F0502020204030204" pitchFamily="34" charset="0"/>
                <a:cs typeface="Calibri" panose="020F0502020204030204" pitchFamily="34" charset="0"/>
              </a:rPr>
              <a:pPr/>
              <a:t>12</a:t>
            </a:fld>
            <a:endParaRPr lang="sv-SE" altLang="en-US" dirty="0">
              <a:latin typeface="Calibri" panose="020F0502020204030204" pitchFamily="34" charset="0"/>
              <a:cs typeface="Calibri" panose="020F0502020204030204" pitchFamily="34" charset="0"/>
            </a:endParaRPr>
          </a:p>
        </p:txBody>
      </p:sp>
      <p:sp>
        <p:nvSpPr>
          <p:cNvPr id="25602" name="Rectangle 2">
            <a:extLst>
              <a:ext uri="{FF2B5EF4-FFF2-40B4-BE49-F238E27FC236}">
                <a16:creationId xmlns:a16="http://schemas.microsoft.com/office/drawing/2014/main" id="{6E71F6C9-C528-48E0-9736-6C5374099B63}"/>
              </a:ext>
            </a:extLst>
          </p:cNvPr>
          <p:cNvSpPr>
            <a:spLocks noGrp="1" noChangeArrowheads="1"/>
          </p:cNvSpPr>
          <p:nvPr>
            <p:ph type="title"/>
          </p:nvPr>
        </p:nvSpPr>
        <p:spPr>
          <a:xfrm>
            <a:off x="228600" y="76200"/>
            <a:ext cx="8763000" cy="914400"/>
          </a:xfrm>
        </p:spPr>
        <p:txBody>
          <a:bodyPr/>
          <a:lstStyle/>
          <a:p>
            <a:r>
              <a:rPr lang="en-GB" altLang="en-US" sz="3600" b="1" dirty="0">
                <a:latin typeface="Calibri" panose="020F0502020204030204" pitchFamily="34" charset="0"/>
                <a:cs typeface="Calibri" panose="020F0502020204030204" pitchFamily="34" charset="0"/>
              </a:rPr>
              <a:t>A system under study has many aspects that can be described by different models</a:t>
            </a:r>
          </a:p>
        </p:txBody>
      </p:sp>
      <p:pic>
        <p:nvPicPr>
          <p:cNvPr id="7" name="Bildobjekt 6">
            <a:extLst>
              <a:ext uri="{FF2B5EF4-FFF2-40B4-BE49-F238E27FC236}">
                <a16:creationId xmlns:a16="http://schemas.microsoft.com/office/drawing/2014/main" id="{B9D0FFC5-47BB-E7DD-7F43-488D9FE1F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032" y="1219200"/>
            <a:ext cx="4719528" cy="54315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tshållare för bildnummer 3">
            <a:extLst>
              <a:ext uri="{FF2B5EF4-FFF2-40B4-BE49-F238E27FC236}">
                <a16:creationId xmlns:a16="http://schemas.microsoft.com/office/drawing/2014/main" id="{E1D26EAF-EE1C-40D0-8CF5-4A0FE7E4D18A}"/>
              </a:ext>
            </a:extLst>
          </p:cNvPr>
          <p:cNvSpPr>
            <a:spLocks noGrp="1"/>
          </p:cNvSpPr>
          <p:nvPr>
            <p:ph type="sldNum" sz="quarter" idx="12"/>
          </p:nvPr>
        </p:nvSpPr>
        <p:spPr>
          <a:xfrm>
            <a:off x="8620369" y="6400800"/>
            <a:ext cx="371231" cy="457200"/>
          </a:xfrm>
        </p:spPr>
        <p:txBody>
          <a:bodyPr/>
          <a:lstStyle/>
          <a:p>
            <a:fld id="{65469E5F-A309-4427-83A1-C1BCB5A6F4E6}" type="slidenum">
              <a:rPr lang="sv-SE" altLang="en-US">
                <a:latin typeface="Calibri" panose="020F0502020204030204" pitchFamily="34" charset="0"/>
                <a:cs typeface="Calibri" panose="020F0502020204030204" pitchFamily="34" charset="0"/>
              </a:rPr>
              <a:pPr/>
              <a:t>13</a:t>
            </a:fld>
            <a:endParaRPr lang="sv-SE" altLang="en-US" dirty="0">
              <a:latin typeface="Calibri" panose="020F0502020204030204" pitchFamily="34" charset="0"/>
              <a:cs typeface="Calibri" panose="020F0502020204030204" pitchFamily="34" charset="0"/>
            </a:endParaRPr>
          </a:p>
        </p:txBody>
      </p:sp>
      <p:sp>
        <p:nvSpPr>
          <p:cNvPr id="10242" name="Rectangle 2">
            <a:extLst>
              <a:ext uri="{FF2B5EF4-FFF2-40B4-BE49-F238E27FC236}">
                <a16:creationId xmlns:a16="http://schemas.microsoft.com/office/drawing/2014/main" id="{8B26EAAE-C6B6-41E8-9F7E-A5D3BC85BEDE}"/>
              </a:ext>
            </a:extLst>
          </p:cNvPr>
          <p:cNvSpPr>
            <a:spLocks noChangeArrowheads="1"/>
          </p:cNvSpPr>
          <p:nvPr/>
        </p:nvSpPr>
        <p:spPr bwMode="auto">
          <a:xfrm>
            <a:off x="533400" y="152400"/>
            <a:ext cx="809283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eaLnBrk="1" hangingPunct="1"/>
            <a:r>
              <a:rPr lang="en-GB" altLang="en-US" sz="3600" b="1" dirty="0">
                <a:latin typeface="Calibri" panose="020F0502020204030204" pitchFamily="34" charset="0"/>
                <a:cs typeface="Calibri" panose="020F0502020204030204" pitchFamily="34" charset="0"/>
              </a:rPr>
              <a:t>A </a:t>
            </a:r>
            <a:r>
              <a:rPr lang="en-GB" altLang="en-US" sz="3600" b="1" i="1" dirty="0">
                <a:latin typeface="Calibri" panose="020F0502020204030204" pitchFamily="34" charset="0"/>
                <a:cs typeface="Calibri" panose="020F0502020204030204" pitchFamily="34" charset="0"/>
              </a:rPr>
              <a:t>correct</a:t>
            </a:r>
            <a:r>
              <a:rPr lang="en-GB" altLang="en-US" sz="3600" b="1" dirty="0">
                <a:latin typeface="Calibri" panose="020F0502020204030204" pitchFamily="34" charset="0"/>
                <a:cs typeface="Calibri" panose="020F0502020204030204" pitchFamily="34" charset="0"/>
              </a:rPr>
              <a:t> model does not exist !!!</a:t>
            </a:r>
          </a:p>
        </p:txBody>
      </p:sp>
      <p:sp>
        <p:nvSpPr>
          <p:cNvPr id="10244" name="Text Box 4">
            <a:extLst>
              <a:ext uri="{FF2B5EF4-FFF2-40B4-BE49-F238E27FC236}">
                <a16:creationId xmlns:a16="http://schemas.microsoft.com/office/drawing/2014/main" id="{48536A36-79F2-4157-B740-BD1749FD95F3}"/>
              </a:ext>
            </a:extLst>
          </p:cNvPr>
          <p:cNvSpPr txBox="1">
            <a:spLocks noChangeArrowheads="1"/>
          </p:cNvSpPr>
          <p:nvPr/>
        </p:nvSpPr>
        <p:spPr bwMode="auto">
          <a:xfrm>
            <a:off x="304800" y="965040"/>
            <a:ext cx="8686800" cy="95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p>
            <a:pPr eaLnBrk="1" hangingPunct="1">
              <a:spcBef>
                <a:spcPct val="50000"/>
              </a:spcBef>
            </a:pPr>
            <a:r>
              <a:rPr lang="en-GB" altLang="en-US" sz="2800" dirty="0">
                <a:latin typeface="Calibri" panose="020F0502020204030204" pitchFamily="34" charset="0"/>
                <a:cs typeface="Calibri" panose="020F0502020204030204" pitchFamily="34" charset="0"/>
              </a:rPr>
              <a:t>“</a:t>
            </a:r>
            <a:r>
              <a:rPr lang="en-GB" altLang="en-US" sz="2800" i="1" dirty="0">
                <a:solidFill>
                  <a:srgbClr val="FF0000"/>
                </a:solidFill>
                <a:latin typeface="Calibri" panose="020F0502020204030204" pitchFamily="34" charset="0"/>
                <a:cs typeface="Calibri" panose="020F0502020204030204" pitchFamily="34" charset="0"/>
              </a:rPr>
              <a:t>Essentially, all models are wrong</a:t>
            </a:r>
            <a:r>
              <a:rPr lang="en-GB" altLang="en-US" sz="2800" i="1" dirty="0">
                <a:latin typeface="Calibri" panose="020F0502020204030204" pitchFamily="34" charset="0"/>
                <a:cs typeface="Calibri" panose="020F0502020204030204" pitchFamily="34" charset="0"/>
              </a:rPr>
              <a:t>, </a:t>
            </a:r>
            <a:r>
              <a:rPr lang="en-GB" altLang="en-US" sz="2800" i="1" dirty="0">
                <a:solidFill>
                  <a:srgbClr val="00B050"/>
                </a:solidFill>
                <a:latin typeface="Calibri" panose="020F0502020204030204" pitchFamily="34" charset="0"/>
                <a:cs typeface="Calibri" panose="020F0502020204030204" pitchFamily="34" charset="0"/>
              </a:rPr>
              <a:t>but some are useful</a:t>
            </a:r>
            <a:r>
              <a:rPr lang="en-GB" altLang="en-US" sz="2800" i="1" dirty="0">
                <a:latin typeface="Calibri" panose="020F0502020204030204" pitchFamily="34" charset="0"/>
                <a:cs typeface="Calibri" panose="020F0502020204030204" pitchFamily="34" charset="0"/>
              </a:rPr>
              <a:t>.</a:t>
            </a:r>
            <a:r>
              <a:rPr lang="en-GB" altLang="en-US" sz="2800"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[George Box].</a:t>
            </a:r>
            <a:r>
              <a:rPr lang="en-GB" altLang="en-US" sz="2800" dirty="0">
                <a:latin typeface="Calibri" panose="020F0502020204030204" pitchFamily="34" charset="0"/>
                <a:cs typeface="Calibri" panose="020F0502020204030204" pitchFamily="34" charset="0"/>
              </a:rPr>
              <a:t> </a:t>
            </a:r>
            <a:r>
              <a:rPr lang="en-GB" sz="2000" b="1" i="1" dirty="0">
                <a:effectLst/>
                <a:latin typeface="Calibri" panose="020F0502020204030204" pitchFamily="34" charset="0"/>
                <a:ea typeface="Times New Roman" panose="02020603050405020304" pitchFamily="18" charset="0"/>
                <a:cs typeface="Calibri" panose="020F0502020204030204" pitchFamily="34" charset="0"/>
              </a:rPr>
              <a:t>– and useful only for a given situation and a specific purpose!</a:t>
            </a:r>
            <a:endParaRPr lang="en-GB" sz="2000" i="1" dirty="0">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5" name="Grupp 4">
            <a:extLst>
              <a:ext uri="{FF2B5EF4-FFF2-40B4-BE49-F238E27FC236}">
                <a16:creationId xmlns:a16="http://schemas.microsoft.com/office/drawing/2014/main" id="{DD14EE87-2DC5-4083-B68B-BCE2F43BB029}"/>
              </a:ext>
            </a:extLst>
          </p:cNvPr>
          <p:cNvGrpSpPr/>
          <p:nvPr/>
        </p:nvGrpSpPr>
        <p:grpSpPr>
          <a:xfrm>
            <a:off x="367937" y="3352800"/>
            <a:ext cx="8167077" cy="1238002"/>
            <a:chOff x="367937" y="3352800"/>
            <a:chExt cx="8167077" cy="1238002"/>
          </a:xfrm>
        </p:grpSpPr>
        <p:sp>
          <p:nvSpPr>
            <p:cNvPr id="10243" name="Rectangle 3">
              <a:extLst>
                <a:ext uri="{FF2B5EF4-FFF2-40B4-BE49-F238E27FC236}">
                  <a16:creationId xmlns:a16="http://schemas.microsoft.com/office/drawing/2014/main" id="{83E1223F-40B7-4B96-B5FD-2636C205ED40}"/>
                </a:ext>
              </a:extLst>
            </p:cNvPr>
            <p:cNvSpPr>
              <a:spLocks noChangeArrowheads="1"/>
            </p:cNvSpPr>
            <p:nvPr/>
          </p:nvSpPr>
          <p:spPr bwMode="auto">
            <a:xfrm>
              <a:off x="439615" y="3755370"/>
              <a:ext cx="8018585" cy="83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pPr>
              <a:r>
                <a:rPr lang="en-GB" altLang="en-US" sz="2600" dirty="0">
                  <a:latin typeface="Calibri" panose="020F0502020204030204" pitchFamily="34" charset="0"/>
                  <a:cs typeface="Calibri" panose="020F0502020204030204" pitchFamily="34" charset="0"/>
                </a:rPr>
                <a:t>A model is good only if it describes the relevant aspects of the system under study according to the purpose.</a:t>
              </a:r>
            </a:p>
            <a:p>
              <a:pPr eaLnBrk="1" hangingPunct="1">
                <a:lnSpc>
                  <a:spcPct val="50000"/>
                </a:lnSpc>
                <a:spcBef>
                  <a:spcPct val="0"/>
                </a:spcBef>
                <a:buFontTx/>
                <a:buNone/>
              </a:pPr>
              <a:endParaRPr lang="en-GB" altLang="en-US" sz="2600" dirty="0">
                <a:latin typeface="Calibri" panose="020F0502020204030204" pitchFamily="34" charset="0"/>
                <a:cs typeface="Calibri" panose="020F0502020204030204" pitchFamily="34" charset="0"/>
              </a:endParaRPr>
            </a:p>
          </p:txBody>
        </p:sp>
        <p:sp>
          <p:nvSpPr>
            <p:cNvPr id="10246" name="Line 6">
              <a:extLst>
                <a:ext uri="{FF2B5EF4-FFF2-40B4-BE49-F238E27FC236}">
                  <a16:creationId xmlns:a16="http://schemas.microsoft.com/office/drawing/2014/main" id="{3D230548-38C8-47D6-A606-F68080660B6C}"/>
                </a:ext>
              </a:extLst>
            </p:cNvPr>
            <p:cNvSpPr>
              <a:spLocks noChangeShapeType="1"/>
            </p:cNvSpPr>
            <p:nvPr/>
          </p:nvSpPr>
          <p:spPr bwMode="auto">
            <a:xfrm>
              <a:off x="367937" y="3352800"/>
              <a:ext cx="816707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p>
              <a:endParaRPr lang="en-GB">
                <a:latin typeface="Calibri" panose="020F0502020204030204" pitchFamily="34" charset="0"/>
                <a:cs typeface="Calibri" panose="020F0502020204030204" pitchFamily="34" charset="0"/>
              </a:endParaRPr>
            </a:p>
          </p:txBody>
        </p:sp>
      </p:grpSp>
      <p:sp>
        <p:nvSpPr>
          <p:cNvPr id="2" name="textruta 1">
            <a:extLst>
              <a:ext uri="{FF2B5EF4-FFF2-40B4-BE49-F238E27FC236}">
                <a16:creationId xmlns:a16="http://schemas.microsoft.com/office/drawing/2014/main" id="{9A138165-7117-4627-A435-ACC382102B3C}"/>
              </a:ext>
            </a:extLst>
          </p:cNvPr>
          <p:cNvSpPr txBox="1"/>
          <p:nvPr/>
        </p:nvSpPr>
        <p:spPr>
          <a:xfrm>
            <a:off x="312615" y="2133600"/>
            <a:ext cx="8534400" cy="830997"/>
          </a:xfrm>
          <a:prstGeom prst="rect">
            <a:avLst/>
          </a:prstGeom>
          <a:noFill/>
        </p:spPr>
        <p:txBody>
          <a:bodyPr wrap="square" rtlCol="0">
            <a:spAutoFit/>
          </a:bodyPr>
          <a:lstStyle/>
          <a:p>
            <a:r>
              <a:rPr lang="en-GB" altLang="en-US" sz="2400" dirty="0">
                <a:latin typeface="Calibri" panose="020F0502020204030204" pitchFamily="34" charset="0"/>
                <a:cs typeface="Calibri" panose="020F0502020204030204" pitchFamily="34" charset="0"/>
              </a:rPr>
              <a:t>“</a:t>
            </a:r>
            <a:r>
              <a:rPr lang="en-GB" altLang="en-US" sz="2400" i="1" dirty="0">
                <a:latin typeface="Calibri" panose="020F0502020204030204" pitchFamily="34" charset="0"/>
                <a:cs typeface="Calibri" panose="020F0502020204030204" pitchFamily="34" charset="0"/>
              </a:rPr>
              <a:t>A theory [model] should be </a:t>
            </a:r>
            <a:r>
              <a:rPr lang="en-GB" altLang="en-US" sz="2400" i="1" dirty="0">
                <a:solidFill>
                  <a:srgbClr val="00B050"/>
                </a:solidFill>
                <a:latin typeface="Calibri" panose="020F0502020204030204" pitchFamily="34" charset="0"/>
                <a:cs typeface="Calibri" panose="020F0502020204030204" pitchFamily="34" charset="0"/>
              </a:rPr>
              <a:t>as simple as possible </a:t>
            </a:r>
            <a:r>
              <a:rPr lang="en-GB" altLang="en-US" sz="2400" i="1" dirty="0">
                <a:latin typeface="Calibri" panose="020F0502020204030204" pitchFamily="34" charset="0"/>
                <a:cs typeface="Calibri" panose="020F0502020204030204" pitchFamily="34" charset="0"/>
              </a:rPr>
              <a:t>– </a:t>
            </a:r>
            <a:r>
              <a:rPr lang="en-GB" altLang="en-US" sz="2400" i="1" dirty="0">
                <a:solidFill>
                  <a:srgbClr val="FF0000"/>
                </a:solidFill>
                <a:latin typeface="Calibri" panose="020F0502020204030204" pitchFamily="34" charset="0"/>
                <a:cs typeface="Calibri" panose="020F0502020204030204" pitchFamily="34" charset="0"/>
              </a:rPr>
              <a:t>but no simpler</a:t>
            </a:r>
            <a:r>
              <a:rPr lang="en-GB" altLang="en-US" sz="2400" i="1" dirty="0">
                <a:latin typeface="Calibri" panose="020F0502020204030204" pitchFamily="34" charset="0"/>
                <a:cs typeface="Calibri" panose="020F0502020204030204" pitchFamily="34" charset="0"/>
              </a:rPr>
              <a:t>.</a:t>
            </a:r>
            <a:r>
              <a:rPr lang="en-GB" altLang="en-US" sz="2400"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[Albert Einstein’s version of Occam’s razor]</a:t>
            </a:r>
          </a:p>
        </p:txBody>
      </p:sp>
      <p:sp>
        <p:nvSpPr>
          <p:cNvPr id="3" name="textruta 2">
            <a:extLst>
              <a:ext uri="{FF2B5EF4-FFF2-40B4-BE49-F238E27FC236}">
                <a16:creationId xmlns:a16="http://schemas.microsoft.com/office/drawing/2014/main" id="{BD0238AC-C7E2-459A-AAC7-4AE8A275A09D}"/>
              </a:ext>
            </a:extLst>
          </p:cNvPr>
          <p:cNvSpPr txBox="1"/>
          <p:nvPr/>
        </p:nvSpPr>
        <p:spPr>
          <a:xfrm>
            <a:off x="457200" y="6400800"/>
            <a:ext cx="8001000" cy="457200"/>
          </a:xfrm>
          <a:prstGeom prst="rect">
            <a:avLst/>
          </a:prstGeom>
          <a:noFill/>
        </p:spPr>
        <p:txBody>
          <a:bodyPr wrap="square" rtlCol="0">
            <a:spAutoFit/>
          </a:bodyPr>
          <a:lstStyle/>
          <a:p>
            <a:endParaRPr lang="en-GB" dirty="0"/>
          </a:p>
        </p:txBody>
      </p:sp>
      <p:sp>
        <p:nvSpPr>
          <p:cNvPr id="4" name="textruta 3">
            <a:extLst>
              <a:ext uri="{FF2B5EF4-FFF2-40B4-BE49-F238E27FC236}">
                <a16:creationId xmlns:a16="http://schemas.microsoft.com/office/drawing/2014/main" id="{E82650FC-A547-473E-AF64-FE4984912FDA}"/>
              </a:ext>
            </a:extLst>
          </p:cNvPr>
          <p:cNvSpPr txBox="1"/>
          <p:nvPr/>
        </p:nvSpPr>
        <p:spPr>
          <a:xfrm>
            <a:off x="457200" y="4724400"/>
            <a:ext cx="8077814" cy="1460656"/>
          </a:xfrm>
          <a:prstGeom prst="rect">
            <a:avLst/>
          </a:prstGeom>
          <a:noFill/>
        </p:spPr>
        <p:txBody>
          <a:bodyPr wrap="square" rtlCol="0">
            <a:spAutoFit/>
          </a:bodyPr>
          <a:lstStyle/>
          <a:p>
            <a:pPr marL="457200" indent="-457200" eaLnBrk="1" hangingPunct="1">
              <a:buSzPct val="120000"/>
              <a:buFont typeface="Arial" panose="020B0604020202020204" pitchFamily="34" charset="0"/>
              <a:buChar char="•"/>
            </a:pPr>
            <a:r>
              <a:rPr lang="en-GB" altLang="en-US" sz="2600" dirty="0">
                <a:latin typeface="Calibri" panose="020F0502020204030204" pitchFamily="34" charset="0"/>
                <a:cs typeface="Calibri" panose="020F0502020204030204" pitchFamily="34" charset="0"/>
              </a:rPr>
              <a:t>A model/theory is preferred if it: </a:t>
            </a:r>
          </a:p>
          <a:p>
            <a:pPr marL="914400" lvl="1" indent="-457200" eaLnBrk="1" hangingPunct="1">
              <a:lnSpc>
                <a:spcPct val="80000"/>
              </a:lnSpc>
              <a:buSzPct val="100000"/>
              <a:buFont typeface="Wingdings" panose="05000000000000000000" pitchFamily="2" charset="2"/>
              <a:buChar char="ü"/>
            </a:pPr>
            <a:r>
              <a:rPr lang="en-GB" altLang="en-US" sz="2600" dirty="0">
                <a:solidFill>
                  <a:srgbClr val="00B050"/>
                </a:solidFill>
                <a:latin typeface="Calibri" panose="020F0502020204030204" pitchFamily="34" charset="0"/>
                <a:cs typeface="Calibri" panose="020F0502020204030204" pitchFamily="34" charset="0"/>
              </a:rPr>
              <a:t>describes more</a:t>
            </a:r>
            <a:r>
              <a:rPr lang="en-GB" altLang="en-US" sz="2600" dirty="0">
                <a:latin typeface="Calibri" panose="020F0502020204030204" pitchFamily="34" charset="0"/>
                <a:cs typeface="Calibri" panose="020F0502020204030204" pitchFamily="34" charset="0"/>
              </a:rPr>
              <a:t>, </a:t>
            </a:r>
          </a:p>
          <a:p>
            <a:pPr marL="914400" lvl="1" indent="-457200" eaLnBrk="1" hangingPunct="1">
              <a:lnSpc>
                <a:spcPct val="80000"/>
              </a:lnSpc>
              <a:buSzPct val="100000"/>
              <a:buFont typeface="Wingdings" panose="05000000000000000000" pitchFamily="2" charset="2"/>
              <a:buChar char="ü"/>
            </a:pPr>
            <a:r>
              <a:rPr lang="en-GB" altLang="en-US" sz="2600" dirty="0">
                <a:solidFill>
                  <a:srgbClr val="00B050"/>
                </a:solidFill>
                <a:latin typeface="Calibri" panose="020F0502020204030204" pitchFamily="34" charset="0"/>
                <a:cs typeface="Calibri" panose="020F0502020204030204" pitchFamily="34" charset="0"/>
              </a:rPr>
              <a:t>is better tested</a:t>
            </a:r>
            <a:r>
              <a:rPr lang="en-GB" altLang="en-US" sz="2600" dirty="0">
                <a:latin typeface="Calibri" panose="020F0502020204030204" pitchFamily="34" charset="0"/>
                <a:cs typeface="Calibri" panose="020F0502020204030204" pitchFamily="34" charset="0"/>
              </a:rPr>
              <a:t>, </a:t>
            </a:r>
          </a:p>
          <a:p>
            <a:pPr marL="914400" lvl="1" indent="-457200" eaLnBrk="1" hangingPunct="1">
              <a:lnSpc>
                <a:spcPct val="80000"/>
              </a:lnSpc>
              <a:buSzPct val="100000"/>
              <a:buFont typeface="Wingdings" panose="05000000000000000000" pitchFamily="2" charset="2"/>
              <a:buChar char="ü"/>
            </a:pPr>
            <a:r>
              <a:rPr lang="en-GB" altLang="en-US" sz="2600" dirty="0">
                <a:solidFill>
                  <a:srgbClr val="00B050"/>
                </a:solidFill>
                <a:latin typeface="Calibri" panose="020F0502020204030204" pitchFamily="34" charset="0"/>
                <a:cs typeface="Calibri" panose="020F0502020204030204" pitchFamily="34" charset="0"/>
              </a:rPr>
              <a:t>is smaller </a:t>
            </a:r>
            <a:r>
              <a:rPr lang="en-GB" altLang="en-US" sz="2600" dirty="0">
                <a:latin typeface="Calibri" panose="020F0502020204030204" pitchFamily="34" charset="0"/>
                <a:cs typeface="Calibri" panose="020F0502020204030204" pitchFamily="34" charset="0"/>
              </a:rPr>
              <a:t>(more comprehensive).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ppt_x"/>
                                          </p:val>
                                        </p:tav>
                                        <p:tav tm="100000">
                                          <p:val>
                                            <p:strVal val="#ppt_x"/>
                                          </p:val>
                                        </p:tav>
                                      </p:tavLst>
                                    </p:anim>
                                    <p:anim calcmode="lin" valueType="num">
                                      <p:cBhvr additive="base">
                                        <p:cTn id="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tshållare för bildnummer 3">
            <a:extLst>
              <a:ext uri="{FF2B5EF4-FFF2-40B4-BE49-F238E27FC236}">
                <a16:creationId xmlns:a16="http://schemas.microsoft.com/office/drawing/2014/main" id="{9D2122AB-2642-4871-8706-D883B4C57280}"/>
              </a:ext>
            </a:extLst>
          </p:cNvPr>
          <p:cNvSpPr>
            <a:spLocks noGrp="1"/>
          </p:cNvSpPr>
          <p:nvPr>
            <p:ph type="sldNum" sz="quarter" idx="12"/>
          </p:nvPr>
        </p:nvSpPr>
        <p:spPr>
          <a:xfrm>
            <a:off x="8668714" y="6411221"/>
            <a:ext cx="399086" cy="446779"/>
          </a:xfrm>
        </p:spPr>
        <p:txBody>
          <a:bodyPr/>
          <a:lstStyle/>
          <a:p>
            <a:fld id="{18C893B1-D7A5-4992-8B18-4DCA73390209}" type="slidenum">
              <a:rPr lang="sv-SE" altLang="en-US">
                <a:latin typeface="Calibri" panose="020F0502020204030204" pitchFamily="34" charset="0"/>
                <a:cs typeface="Calibri" panose="020F0502020204030204" pitchFamily="34" charset="0"/>
              </a:rPr>
              <a:pPr/>
              <a:t>14</a:t>
            </a:fld>
            <a:endParaRPr lang="sv-SE" altLang="en-US" dirty="0">
              <a:latin typeface="Calibri" panose="020F0502020204030204" pitchFamily="34" charset="0"/>
              <a:cs typeface="Calibri" panose="020F0502020204030204" pitchFamily="34" charset="0"/>
            </a:endParaRPr>
          </a:p>
        </p:txBody>
      </p:sp>
      <p:sp>
        <p:nvSpPr>
          <p:cNvPr id="23555" name="Text Box 3">
            <a:extLst>
              <a:ext uri="{FF2B5EF4-FFF2-40B4-BE49-F238E27FC236}">
                <a16:creationId xmlns:a16="http://schemas.microsoft.com/office/drawing/2014/main" id="{112E3318-646A-4794-952D-00BB11F60F7B}"/>
              </a:ext>
            </a:extLst>
          </p:cNvPr>
          <p:cNvSpPr txBox="1">
            <a:spLocks noChangeArrowheads="1"/>
          </p:cNvSpPr>
          <p:nvPr/>
        </p:nvSpPr>
        <p:spPr bwMode="auto">
          <a:xfrm>
            <a:off x="152400" y="-53342"/>
            <a:ext cx="899160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p>
            <a:pPr algn="ctr" eaLnBrk="1" hangingPunct="1">
              <a:spcBef>
                <a:spcPct val="50000"/>
              </a:spcBef>
            </a:pPr>
            <a:r>
              <a:rPr lang="en-GB" altLang="en-US" sz="3600" b="1" dirty="0">
                <a:latin typeface="Calibri" panose="020F0502020204030204" pitchFamily="34" charset="0"/>
                <a:cs typeface="Calibri" panose="020F0502020204030204" pitchFamily="34" charset="0"/>
              </a:rPr>
              <a:t>Also a well-defined systemus can be modelled in different ways depending on the purpose!</a:t>
            </a:r>
          </a:p>
        </p:txBody>
      </p:sp>
      <p:sp>
        <p:nvSpPr>
          <p:cNvPr id="23556" name="Text Box 4">
            <a:extLst>
              <a:ext uri="{FF2B5EF4-FFF2-40B4-BE49-F238E27FC236}">
                <a16:creationId xmlns:a16="http://schemas.microsoft.com/office/drawing/2014/main" id="{BED896D9-66AF-42C5-BEC3-F199759E029A}"/>
              </a:ext>
            </a:extLst>
          </p:cNvPr>
          <p:cNvSpPr txBox="1">
            <a:spLocks noChangeArrowheads="1"/>
          </p:cNvSpPr>
          <p:nvPr/>
        </p:nvSpPr>
        <p:spPr bwMode="auto">
          <a:xfrm>
            <a:off x="326571" y="5183263"/>
            <a:ext cx="8817429"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p>
            <a:pPr eaLnBrk="1" hangingPunct="1">
              <a:spcBef>
                <a:spcPct val="50000"/>
              </a:spcBef>
            </a:pPr>
            <a:r>
              <a:rPr lang="en-GB" altLang="en-US" dirty="0">
                <a:latin typeface="Calibri" panose="020F0502020204030204" pitchFamily="34" charset="0"/>
                <a:cs typeface="Calibri" panose="020F0502020204030204" pitchFamily="34" charset="0"/>
              </a:rPr>
              <a:t>A globe preserves </a:t>
            </a:r>
            <a:r>
              <a:rPr lang="en-GB" altLang="en-US" i="1" dirty="0">
                <a:latin typeface="Calibri" panose="020F0502020204030204" pitchFamily="34" charset="0"/>
                <a:cs typeface="Calibri" panose="020F0502020204030204" pitchFamily="34" charset="0"/>
              </a:rPr>
              <a:t>distances</a:t>
            </a:r>
            <a:r>
              <a:rPr lang="en-GB" altLang="en-US" dirty="0">
                <a:latin typeface="Calibri" panose="020F0502020204030204" pitchFamily="34" charset="0"/>
                <a:cs typeface="Calibri" panose="020F0502020204030204" pitchFamily="34" charset="0"/>
              </a:rPr>
              <a:t>, </a:t>
            </a:r>
            <a:r>
              <a:rPr lang="en-GB" altLang="en-US" i="1" dirty="0">
                <a:latin typeface="Calibri" panose="020F0502020204030204" pitchFamily="34" charset="0"/>
                <a:cs typeface="Calibri" panose="020F0502020204030204" pitchFamily="34" charset="0"/>
              </a:rPr>
              <a:t>angles </a:t>
            </a:r>
            <a:r>
              <a:rPr lang="en-GB" altLang="en-US" dirty="0">
                <a:latin typeface="Calibri" panose="020F0502020204030204" pitchFamily="34" charset="0"/>
                <a:cs typeface="Calibri" panose="020F0502020204030204" pitchFamily="34" charset="0"/>
              </a:rPr>
              <a:t>and </a:t>
            </a:r>
            <a:r>
              <a:rPr lang="en-GB" altLang="en-US" i="1" dirty="0">
                <a:latin typeface="Calibri" panose="020F0502020204030204" pitchFamily="34" charset="0"/>
                <a:cs typeface="Calibri" panose="020F0502020204030204" pitchFamily="34" charset="0"/>
              </a:rPr>
              <a:t>areas</a:t>
            </a:r>
            <a:r>
              <a:rPr lang="en-GB" altLang="en-US" dirty="0">
                <a:latin typeface="Calibri" panose="020F0502020204030204" pitchFamily="34" charset="0"/>
                <a:cs typeface="Calibri" panose="020F0502020204030204" pitchFamily="34" charset="0"/>
              </a:rPr>
              <a:t>, but is bulky. A map is often more convenient and has good properties where the projection ‘touches’ the globe, but larger distortions outside this region.</a:t>
            </a:r>
          </a:p>
        </p:txBody>
      </p:sp>
      <p:pic>
        <p:nvPicPr>
          <p:cNvPr id="4" name="Bildobjekt 3">
            <a:extLst>
              <a:ext uri="{FF2B5EF4-FFF2-40B4-BE49-F238E27FC236}">
                <a16:creationId xmlns:a16="http://schemas.microsoft.com/office/drawing/2014/main" id="{4699E057-6F01-B59D-A20F-05829540F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371600"/>
            <a:ext cx="8137839" cy="3581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6"/>
                                        </p:tgtEl>
                                        <p:attrNameLst>
                                          <p:attrName>style.visibility</p:attrName>
                                        </p:attrNameLst>
                                      </p:cBhvr>
                                      <p:to>
                                        <p:strVal val="visible"/>
                                      </p:to>
                                    </p:set>
                                    <p:anim calcmode="lin" valueType="num">
                                      <p:cBhvr additive="base">
                                        <p:cTn id="13" dur="500" fill="hold"/>
                                        <p:tgtEl>
                                          <p:spTgt spid="23556"/>
                                        </p:tgtEl>
                                        <p:attrNameLst>
                                          <p:attrName>ppt_x</p:attrName>
                                        </p:attrNameLst>
                                      </p:cBhvr>
                                      <p:tavLst>
                                        <p:tav tm="0">
                                          <p:val>
                                            <p:strVal val="#ppt_x"/>
                                          </p:val>
                                        </p:tav>
                                        <p:tav tm="100000">
                                          <p:val>
                                            <p:strVal val="#ppt_x"/>
                                          </p:val>
                                        </p:tav>
                                      </p:tavLst>
                                    </p:anim>
                                    <p:anim calcmode="lin" valueType="num">
                                      <p:cBhvr additive="base">
                                        <p:cTn id="14"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2" name="Text Box 224">
            <a:extLst>
              <a:ext uri="{FF2B5EF4-FFF2-40B4-BE49-F238E27FC236}">
                <a16:creationId xmlns:a16="http://schemas.microsoft.com/office/drawing/2014/main" id="{49A55DB7-E58A-41B0-90E5-DCFC324B71B7}"/>
              </a:ext>
            </a:extLst>
          </p:cNvPr>
          <p:cNvSpPr txBox="1">
            <a:spLocks noChangeArrowheads="1"/>
          </p:cNvSpPr>
          <p:nvPr/>
        </p:nvSpPr>
        <p:spPr bwMode="auto">
          <a:xfrm>
            <a:off x="685800" y="6198585"/>
            <a:ext cx="817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dirty="0">
                <a:latin typeface="Calibri" panose="020F0502020204030204" pitchFamily="34" charset="0"/>
                <a:cs typeface="Calibri" panose="020F0502020204030204" pitchFamily="34" charset="0"/>
              </a:rPr>
              <a:t>Models of impossible systemus (here two perpetuum mobiles)</a:t>
            </a:r>
          </a:p>
        </p:txBody>
      </p:sp>
      <p:sp>
        <p:nvSpPr>
          <p:cNvPr id="181" name="Text Box 1029">
            <a:extLst>
              <a:ext uri="{FF2B5EF4-FFF2-40B4-BE49-F238E27FC236}">
                <a16:creationId xmlns:a16="http://schemas.microsoft.com/office/drawing/2014/main" id="{E701A008-74EF-4D8E-8C04-6EF759CFD667}"/>
              </a:ext>
            </a:extLst>
          </p:cNvPr>
          <p:cNvSpPr txBox="1">
            <a:spLocks noChangeArrowheads="1"/>
          </p:cNvSpPr>
          <p:nvPr/>
        </p:nvSpPr>
        <p:spPr bwMode="auto">
          <a:xfrm>
            <a:off x="-14926" y="123029"/>
            <a:ext cx="9245600" cy="556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p>
            <a:pPr eaLnBrk="1" hangingPunct="1">
              <a:spcBef>
                <a:spcPct val="50000"/>
              </a:spcBef>
            </a:pPr>
            <a:r>
              <a:rPr lang="en-GB" altLang="en-US" sz="3000" b="1" dirty="0">
                <a:latin typeface="Times New Roman" panose="02020603050405020304" pitchFamily="18" charset="0"/>
              </a:rPr>
              <a:t>Every model doesn’t correspond to a possible systemus!</a:t>
            </a:r>
          </a:p>
        </p:txBody>
      </p:sp>
      <p:sp>
        <p:nvSpPr>
          <p:cNvPr id="182" name="Platshållare för bildnummer 3">
            <a:extLst>
              <a:ext uri="{FF2B5EF4-FFF2-40B4-BE49-F238E27FC236}">
                <a16:creationId xmlns:a16="http://schemas.microsoft.com/office/drawing/2014/main" id="{1FDAEAC5-5A45-48B8-B39A-416F5B74A7A3}"/>
              </a:ext>
            </a:extLst>
          </p:cNvPr>
          <p:cNvSpPr>
            <a:spLocks noGrp="1"/>
          </p:cNvSpPr>
          <p:nvPr>
            <p:ph type="sldNum" sz="quarter" idx="12"/>
          </p:nvPr>
        </p:nvSpPr>
        <p:spPr>
          <a:xfrm>
            <a:off x="11130510" y="6427185"/>
            <a:ext cx="381000" cy="354615"/>
          </a:xfrm>
        </p:spPr>
        <p:txBody>
          <a:bodyPr/>
          <a:lstStyle/>
          <a:p>
            <a:fld id="{18C893B1-D7A5-4992-8B18-4DCA73390209}" type="slidenum">
              <a:rPr lang="sv-SE" altLang="en-US">
                <a:latin typeface="Calibri" panose="020F0502020204030204" pitchFamily="34" charset="0"/>
                <a:cs typeface="Calibri" panose="020F0502020204030204" pitchFamily="34" charset="0"/>
              </a:rPr>
              <a:pPr/>
              <a:t>15</a:t>
            </a:fld>
            <a:endParaRPr lang="sv-SE" altLang="en-US" dirty="0">
              <a:latin typeface="Calibri" panose="020F0502020204030204" pitchFamily="34" charset="0"/>
              <a:cs typeface="Calibri" panose="020F0502020204030204" pitchFamily="34" charset="0"/>
            </a:endParaRPr>
          </a:p>
        </p:txBody>
      </p:sp>
      <p:pic>
        <p:nvPicPr>
          <p:cNvPr id="3" name="Bildobjekt 2">
            <a:extLst>
              <a:ext uri="{FF2B5EF4-FFF2-40B4-BE49-F238E27FC236}">
                <a16:creationId xmlns:a16="http://schemas.microsoft.com/office/drawing/2014/main" id="{561E4F06-0F99-2938-EF70-B371E98E6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990600"/>
            <a:ext cx="3911231" cy="4624828"/>
          </a:xfrm>
          <a:prstGeom prst="rect">
            <a:avLst/>
          </a:prstGeom>
        </p:spPr>
      </p:pic>
      <p:pic>
        <p:nvPicPr>
          <p:cNvPr id="7" name="Bildobjekt 6">
            <a:extLst>
              <a:ext uri="{FF2B5EF4-FFF2-40B4-BE49-F238E27FC236}">
                <a16:creationId xmlns:a16="http://schemas.microsoft.com/office/drawing/2014/main" id="{FC4EEB71-32B4-09AA-8121-61E4A069C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801392"/>
            <a:ext cx="2597289" cy="5255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72"/>
                                        </p:tgtEl>
                                        <p:attrNameLst>
                                          <p:attrName>style.visibility</p:attrName>
                                        </p:attrNameLst>
                                      </p:cBhvr>
                                      <p:to>
                                        <p:strVal val="visible"/>
                                      </p:to>
                                    </p:set>
                                    <p:anim calcmode="lin" valueType="num">
                                      <p:cBhvr additive="base">
                                        <p:cTn id="19" dur="500" fill="hold"/>
                                        <p:tgtEl>
                                          <p:spTgt spid="2272"/>
                                        </p:tgtEl>
                                        <p:attrNameLst>
                                          <p:attrName>ppt_x</p:attrName>
                                        </p:attrNameLst>
                                      </p:cBhvr>
                                      <p:tavLst>
                                        <p:tav tm="0">
                                          <p:val>
                                            <p:strVal val="#ppt_x"/>
                                          </p:val>
                                        </p:tav>
                                        <p:tav tm="100000">
                                          <p:val>
                                            <p:strVal val="#ppt_x"/>
                                          </p:val>
                                        </p:tav>
                                      </p:tavLst>
                                    </p:anim>
                                    <p:anim calcmode="lin" valueType="num">
                                      <p:cBhvr additive="base">
                                        <p:cTn id="20" dur="500" fill="hold"/>
                                        <p:tgtEl>
                                          <p:spTgt spid="2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a:extLst>
              <a:ext uri="{FF2B5EF4-FFF2-40B4-BE49-F238E27FC236}">
                <a16:creationId xmlns:a16="http://schemas.microsoft.com/office/drawing/2014/main" id="{3F859693-6A95-47A3-B634-0C76B05BE919}"/>
              </a:ext>
            </a:extLst>
          </p:cNvPr>
          <p:cNvSpPr>
            <a:spLocks noGrp="1"/>
          </p:cNvSpPr>
          <p:nvPr>
            <p:ph type="sldNum" sz="quarter" idx="12"/>
          </p:nvPr>
        </p:nvSpPr>
        <p:spPr>
          <a:xfrm>
            <a:off x="8458200" y="6323111"/>
            <a:ext cx="457200" cy="457200"/>
          </a:xfrm>
        </p:spPr>
        <p:txBody>
          <a:bodyPr/>
          <a:lstStyle/>
          <a:p>
            <a:fld id="{4DF838EB-00A1-4B45-8766-C36E6C58132F}" type="slidenum">
              <a:rPr lang="sv-SE" altLang="en-US" smtClean="0"/>
              <a:pPr/>
              <a:t>16</a:t>
            </a:fld>
            <a:endParaRPr lang="sv-SE" altLang="en-US" dirty="0"/>
          </a:p>
        </p:txBody>
      </p:sp>
      <p:sp>
        <p:nvSpPr>
          <p:cNvPr id="14" name="textruta 13">
            <a:extLst>
              <a:ext uri="{FF2B5EF4-FFF2-40B4-BE49-F238E27FC236}">
                <a16:creationId xmlns:a16="http://schemas.microsoft.com/office/drawing/2014/main" id="{3E858DA1-B100-4B57-A3C5-C374783C1DF7}"/>
              </a:ext>
            </a:extLst>
          </p:cNvPr>
          <p:cNvSpPr txBox="1"/>
          <p:nvPr/>
        </p:nvSpPr>
        <p:spPr>
          <a:xfrm>
            <a:off x="41366" y="203284"/>
            <a:ext cx="9102634" cy="507831"/>
          </a:xfrm>
          <a:prstGeom prst="rect">
            <a:avLst/>
          </a:prstGeom>
          <a:noFill/>
        </p:spPr>
        <p:txBody>
          <a:bodyPr wrap="square">
            <a:spAutoFit/>
          </a:bodyPr>
          <a:lstStyle/>
          <a:p>
            <a:pPr eaLnBrk="1" hangingPunct="1">
              <a:spcBef>
                <a:spcPct val="50000"/>
              </a:spcBef>
            </a:pPr>
            <a:r>
              <a:rPr lang="en-GB" altLang="en-US" sz="2700" b="1" dirty="0">
                <a:latin typeface="Calibri" panose="020F0502020204030204" pitchFamily="34" charset="0"/>
                <a:cs typeface="Calibri" panose="020F0502020204030204" pitchFamily="34" charset="0"/>
              </a:rPr>
              <a:t>Without strict rules you may create the most absurd models !!</a:t>
            </a:r>
          </a:p>
        </p:txBody>
      </p:sp>
      <p:pic>
        <p:nvPicPr>
          <p:cNvPr id="5" name="Bildobjekt 4">
            <a:extLst>
              <a:ext uri="{FF2B5EF4-FFF2-40B4-BE49-F238E27FC236}">
                <a16:creationId xmlns:a16="http://schemas.microsoft.com/office/drawing/2014/main" id="{23A22216-DABF-ACD9-5BEA-1EB426E2A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36156"/>
            <a:ext cx="7696200" cy="5035543"/>
          </a:xfrm>
          <a:prstGeom prst="rect">
            <a:avLst/>
          </a:prstGeom>
        </p:spPr>
      </p:pic>
    </p:spTree>
    <p:extLst>
      <p:ext uri="{BB962C8B-B14F-4D97-AF65-F5344CB8AC3E}">
        <p14:creationId xmlns:p14="http://schemas.microsoft.com/office/powerpoint/2010/main" val="2215967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latshållare för bildnummer 3">
            <a:extLst>
              <a:ext uri="{FF2B5EF4-FFF2-40B4-BE49-F238E27FC236}">
                <a16:creationId xmlns:a16="http://schemas.microsoft.com/office/drawing/2014/main" id="{B4D0CE75-EA2B-4062-85DA-DF2B77DE10F7}"/>
              </a:ext>
            </a:extLst>
          </p:cNvPr>
          <p:cNvSpPr>
            <a:spLocks noGrp="1"/>
          </p:cNvSpPr>
          <p:nvPr>
            <p:ph type="sldNum" sz="quarter" idx="12"/>
          </p:nvPr>
        </p:nvSpPr>
        <p:spPr>
          <a:xfrm>
            <a:off x="8610600" y="6477000"/>
            <a:ext cx="381000" cy="457200"/>
          </a:xfrm>
        </p:spPr>
        <p:txBody>
          <a:bodyPr/>
          <a:lstStyle/>
          <a:p>
            <a:fld id="{0E14C0C6-CEA2-4BE7-B5F3-A7D60E85D273}" type="slidenum">
              <a:rPr lang="sv-SE" altLang="en-US">
                <a:latin typeface="Calibri" panose="020F0502020204030204" pitchFamily="34" charset="0"/>
                <a:cs typeface="Calibri" panose="020F0502020204030204" pitchFamily="34" charset="0"/>
              </a:rPr>
              <a:pPr/>
              <a:t>17</a:t>
            </a:fld>
            <a:endParaRPr lang="sv-SE" altLang="en-US" dirty="0">
              <a:latin typeface="Calibri" panose="020F0502020204030204" pitchFamily="34" charset="0"/>
              <a:cs typeface="Calibri" panose="020F0502020204030204" pitchFamily="34" charset="0"/>
            </a:endParaRPr>
          </a:p>
        </p:txBody>
      </p:sp>
      <p:sp>
        <p:nvSpPr>
          <p:cNvPr id="12290" name="Rectangle 2">
            <a:extLst>
              <a:ext uri="{FF2B5EF4-FFF2-40B4-BE49-F238E27FC236}">
                <a16:creationId xmlns:a16="http://schemas.microsoft.com/office/drawing/2014/main" id="{CF5DAD15-9C32-4C09-9D78-4D603D6984B7}"/>
              </a:ext>
            </a:extLst>
          </p:cNvPr>
          <p:cNvSpPr>
            <a:spLocks noChangeArrowheads="1"/>
          </p:cNvSpPr>
          <p:nvPr/>
        </p:nvSpPr>
        <p:spPr bwMode="auto">
          <a:xfrm>
            <a:off x="381000" y="76200"/>
            <a:ext cx="77343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eaLnBrk="1" hangingPunct="1"/>
            <a:r>
              <a:rPr lang="en-GB" altLang="en-US" sz="4000" b="1" dirty="0">
                <a:latin typeface="Calibri" panose="020F0502020204030204" pitchFamily="34" charset="0"/>
                <a:cs typeface="Calibri" panose="020F0502020204030204" pitchFamily="34" charset="0"/>
              </a:rPr>
              <a:t>Why use a model ?</a:t>
            </a:r>
          </a:p>
        </p:txBody>
      </p:sp>
      <p:sp>
        <p:nvSpPr>
          <p:cNvPr id="12291" name="Rectangle 3">
            <a:extLst>
              <a:ext uri="{FF2B5EF4-FFF2-40B4-BE49-F238E27FC236}">
                <a16:creationId xmlns:a16="http://schemas.microsoft.com/office/drawing/2014/main" id="{365F43AC-6C50-46E5-897D-C44699730A6B}"/>
              </a:ext>
            </a:extLst>
          </p:cNvPr>
          <p:cNvSpPr>
            <a:spLocks noChangeArrowheads="1"/>
          </p:cNvSpPr>
          <p:nvPr/>
        </p:nvSpPr>
        <p:spPr bwMode="auto">
          <a:xfrm>
            <a:off x="381000" y="5867400"/>
            <a:ext cx="868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GB" altLang="en-US" sz="2800" u="sng" dirty="0">
                <a:latin typeface="Calibri" panose="020F0502020204030204" pitchFamily="34" charset="0"/>
                <a:cs typeface="Calibri" panose="020F0502020204030204" pitchFamily="34" charset="0"/>
              </a:rPr>
              <a:t>Model building brings knowledge and insight</a:t>
            </a:r>
            <a:r>
              <a:rPr lang="en-GB" altLang="en-US" sz="2800" dirty="0">
                <a:latin typeface="Calibri" panose="020F0502020204030204" pitchFamily="34" charset="0"/>
                <a:cs typeface="Calibri" panose="020F0502020204030204" pitchFamily="34" charset="0"/>
              </a:rPr>
              <a:t>.</a:t>
            </a:r>
          </a:p>
        </p:txBody>
      </p:sp>
      <p:sp>
        <p:nvSpPr>
          <p:cNvPr id="12292" name="Rectangle 4">
            <a:extLst>
              <a:ext uri="{FF2B5EF4-FFF2-40B4-BE49-F238E27FC236}">
                <a16:creationId xmlns:a16="http://schemas.microsoft.com/office/drawing/2014/main" id="{7BBE68A6-A88F-4217-A8DD-B0CA77BAC3FA}"/>
              </a:ext>
            </a:extLst>
          </p:cNvPr>
          <p:cNvSpPr>
            <a:spLocks noChangeArrowheads="1"/>
          </p:cNvSpPr>
          <p:nvPr/>
        </p:nvSpPr>
        <p:spPr bwMode="auto">
          <a:xfrm>
            <a:off x="418011" y="714103"/>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GB" altLang="en-US" sz="2800" b="1" i="1" dirty="0">
                <a:solidFill>
                  <a:srgbClr val="00B050"/>
                </a:solidFill>
                <a:latin typeface="Calibri" panose="020F0502020204030204" pitchFamily="34" charset="0"/>
                <a:cs typeface="Calibri" panose="020F0502020204030204" pitchFamily="34" charset="0"/>
              </a:rPr>
              <a:t>Can’t avoid it! Our thinking deals with models!</a:t>
            </a:r>
            <a:endParaRPr lang="en-GB" altLang="en-US" sz="2800" dirty="0">
              <a:solidFill>
                <a:srgbClr val="00B050"/>
              </a:solidFill>
              <a:latin typeface="Calibri" panose="020F0502020204030204" pitchFamily="34" charset="0"/>
              <a:cs typeface="Calibri" panose="020F0502020204030204" pitchFamily="34" charset="0"/>
            </a:endParaRPr>
          </a:p>
        </p:txBody>
      </p:sp>
      <p:sp>
        <p:nvSpPr>
          <p:cNvPr id="12293" name="Rectangle 5">
            <a:extLst>
              <a:ext uri="{FF2B5EF4-FFF2-40B4-BE49-F238E27FC236}">
                <a16:creationId xmlns:a16="http://schemas.microsoft.com/office/drawing/2014/main" id="{247D9840-56DE-4A11-9714-FCD934BB0ED3}"/>
              </a:ext>
            </a:extLst>
          </p:cNvPr>
          <p:cNvSpPr>
            <a:spLocks noChangeArrowheads="1"/>
          </p:cNvSpPr>
          <p:nvPr/>
        </p:nvSpPr>
        <p:spPr bwMode="auto">
          <a:xfrm>
            <a:off x="381000" y="1190897"/>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GB" altLang="en-US" sz="2800" dirty="0">
                <a:latin typeface="Calibri" panose="020F0502020204030204" pitchFamily="34" charset="0"/>
                <a:cs typeface="Calibri" panose="020F0502020204030204" pitchFamily="34" charset="0"/>
              </a:rPr>
              <a:t>Models are </a:t>
            </a:r>
            <a:r>
              <a:rPr lang="en-GB" altLang="en-US" sz="2800" u="sng" dirty="0">
                <a:latin typeface="Calibri" panose="020F0502020204030204" pitchFamily="34" charset="0"/>
                <a:cs typeface="Calibri" panose="020F0502020204030204" pitchFamily="34" charset="0"/>
              </a:rPr>
              <a:t>simplified</a:t>
            </a:r>
            <a:r>
              <a:rPr lang="en-GB" altLang="en-US" sz="2800" dirty="0">
                <a:latin typeface="Calibri" panose="020F0502020204030204" pitchFamily="34" charset="0"/>
                <a:cs typeface="Calibri" panose="020F0502020204030204" pitchFamily="34" charset="0"/>
              </a:rPr>
              <a:t> descriptions.</a:t>
            </a:r>
          </a:p>
        </p:txBody>
      </p:sp>
      <p:sp>
        <p:nvSpPr>
          <p:cNvPr id="12294" name="Rectangle 6">
            <a:extLst>
              <a:ext uri="{FF2B5EF4-FFF2-40B4-BE49-F238E27FC236}">
                <a16:creationId xmlns:a16="http://schemas.microsoft.com/office/drawing/2014/main" id="{975300E0-304C-4180-9494-AB4579E6A3D4}"/>
              </a:ext>
            </a:extLst>
          </p:cNvPr>
          <p:cNvSpPr>
            <a:spLocks noChangeArrowheads="1"/>
          </p:cNvSpPr>
          <p:nvPr/>
        </p:nvSpPr>
        <p:spPr bwMode="auto">
          <a:xfrm>
            <a:off x="381000" y="2133600"/>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GB" altLang="en-US" sz="2800" dirty="0">
                <a:latin typeface="Calibri" panose="020F0502020204030204" pitchFamily="34" charset="0"/>
                <a:cs typeface="Calibri" panose="020F0502020204030204" pitchFamily="34" charset="0"/>
              </a:rPr>
              <a:t>A formalised model can be </a:t>
            </a:r>
            <a:r>
              <a:rPr lang="en-GB" altLang="en-US" sz="2800" u="sng" dirty="0">
                <a:latin typeface="Calibri" panose="020F0502020204030204" pitchFamily="34" charset="0"/>
                <a:cs typeface="Calibri" panose="020F0502020204030204" pitchFamily="34" charset="0"/>
              </a:rPr>
              <a:t>discussed and criticised</a:t>
            </a:r>
            <a:r>
              <a:rPr lang="en-GB" altLang="en-US" sz="2800" dirty="0">
                <a:latin typeface="Calibri" panose="020F0502020204030204" pitchFamily="34" charset="0"/>
                <a:cs typeface="Calibri" panose="020F0502020204030204" pitchFamily="34" charset="0"/>
              </a:rPr>
              <a:t>.</a:t>
            </a:r>
          </a:p>
          <a:p>
            <a:pPr eaLnBrk="1" hangingPunct="1"/>
            <a:endParaRPr lang="en-GB" altLang="en-US" sz="2800" dirty="0">
              <a:latin typeface="Calibri" panose="020F0502020204030204" pitchFamily="34" charset="0"/>
              <a:cs typeface="Calibri" panose="020F0502020204030204" pitchFamily="34" charset="0"/>
            </a:endParaRPr>
          </a:p>
        </p:txBody>
      </p:sp>
      <p:sp>
        <p:nvSpPr>
          <p:cNvPr id="12295" name="Rectangle 7">
            <a:extLst>
              <a:ext uri="{FF2B5EF4-FFF2-40B4-BE49-F238E27FC236}">
                <a16:creationId xmlns:a16="http://schemas.microsoft.com/office/drawing/2014/main" id="{3328D073-D198-4E1F-9C32-4D4D71DEE2C2}"/>
              </a:ext>
            </a:extLst>
          </p:cNvPr>
          <p:cNvSpPr>
            <a:spLocks noChangeArrowheads="1"/>
          </p:cNvSpPr>
          <p:nvPr/>
        </p:nvSpPr>
        <p:spPr bwMode="auto">
          <a:xfrm>
            <a:off x="381000" y="2590800"/>
            <a:ext cx="8610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GB" altLang="en-US" sz="2800" dirty="0">
                <a:latin typeface="Calibri" panose="020F0502020204030204" pitchFamily="34" charset="0"/>
                <a:cs typeface="Calibri" panose="020F0502020204030204" pitchFamily="34" charset="0"/>
              </a:rPr>
              <a:t>On some models you can do </a:t>
            </a:r>
            <a:r>
              <a:rPr lang="en-GB" altLang="en-US" sz="2800" i="1" u="sng" dirty="0">
                <a:latin typeface="Calibri" panose="020F0502020204030204" pitchFamily="34" charset="0"/>
                <a:cs typeface="Calibri" panose="020F0502020204030204" pitchFamily="34" charset="0"/>
              </a:rPr>
              <a:t>experiments</a:t>
            </a:r>
            <a:r>
              <a:rPr lang="en-GB" altLang="en-US" sz="2800" dirty="0">
                <a:latin typeface="Calibri" panose="020F0502020204030204" pitchFamily="34" charset="0"/>
                <a:cs typeface="Calibri" panose="020F0502020204030204" pitchFamily="34" charset="0"/>
              </a:rPr>
              <a:t> (simulation).</a:t>
            </a:r>
          </a:p>
          <a:p>
            <a:pPr eaLnBrk="1" hangingPunct="1"/>
            <a:endParaRPr lang="en-GB" altLang="en-US" sz="2800" dirty="0">
              <a:latin typeface="Calibri" panose="020F0502020204030204" pitchFamily="34" charset="0"/>
              <a:cs typeface="Calibri" panose="020F0502020204030204" pitchFamily="34" charset="0"/>
            </a:endParaRPr>
          </a:p>
        </p:txBody>
      </p:sp>
      <p:sp>
        <p:nvSpPr>
          <p:cNvPr id="12296" name="Rectangle 8">
            <a:extLst>
              <a:ext uri="{FF2B5EF4-FFF2-40B4-BE49-F238E27FC236}">
                <a16:creationId xmlns:a16="http://schemas.microsoft.com/office/drawing/2014/main" id="{005DE16B-6D3C-4591-BA23-7ADEA62C1691}"/>
              </a:ext>
            </a:extLst>
          </p:cNvPr>
          <p:cNvSpPr>
            <a:spLocks noChangeArrowheads="1"/>
          </p:cNvSpPr>
          <p:nvPr/>
        </p:nvSpPr>
        <p:spPr bwMode="auto">
          <a:xfrm>
            <a:off x="383177" y="4572000"/>
            <a:ext cx="8610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pPr>
            <a:r>
              <a:rPr lang="en-GB" altLang="en-US" sz="2800" dirty="0">
                <a:latin typeface="Calibri" panose="020F0502020204030204" pitchFamily="34" charset="0"/>
                <a:cs typeface="Calibri" panose="020F0502020204030204" pitchFamily="34" charset="0"/>
              </a:rPr>
              <a:t>Too </a:t>
            </a:r>
            <a:r>
              <a:rPr lang="en-GB" altLang="en-US" sz="2800" u="sng" dirty="0">
                <a:latin typeface="Calibri" panose="020F0502020204030204" pitchFamily="34" charset="0"/>
                <a:cs typeface="Calibri" panose="020F0502020204030204" pitchFamily="34" charset="0"/>
              </a:rPr>
              <a:t>expensive</a:t>
            </a:r>
            <a:r>
              <a:rPr lang="en-GB" altLang="en-US" sz="2800" dirty="0">
                <a:latin typeface="Calibri" panose="020F0502020204030204" pitchFamily="34" charset="0"/>
                <a:cs typeface="Calibri" panose="020F0502020204030204" pitchFamily="34" charset="0"/>
              </a:rPr>
              <a:t>, </a:t>
            </a:r>
            <a:r>
              <a:rPr lang="en-GB" altLang="en-US" sz="2800" u="sng" dirty="0">
                <a:latin typeface="Calibri" panose="020F0502020204030204" pitchFamily="34" charset="0"/>
                <a:cs typeface="Calibri" panose="020F0502020204030204" pitchFamily="34" charset="0"/>
              </a:rPr>
              <a:t>time-consuming</a:t>
            </a:r>
            <a:r>
              <a:rPr lang="en-GB" altLang="en-US" sz="2800" dirty="0">
                <a:latin typeface="Calibri" panose="020F0502020204030204" pitchFamily="34" charset="0"/>
                <a:cs typeface="Calibri" panose="020F0502020204030204" pitchFamily="34" charset="0"/>
              </a:rPr>
              <a:t> or </a:t>
            </a:r>
            <a:r>
              <a:rPr lang="en-GB" altLang="en-US" sz="2800" u="sng" dirty="0">
                <a:latin typeface="Calibri" panose="020F0502020204030204" pitchFamily="34" charset="0"/>
                <a:cs typeface="Calibri" panose="020F0502020204030204" pitchFamily="34" charset="0"/>
              </a:rPr>
              <a:t>dangerous</a:t>
            </a:r>
            <a:r>
              <a:rPr lang="en-GB" altLang="en-US" sz="2800" dirty="0">
                <a:latin typeface="Calibri" panose="020F0502020204030204" pitchFamily="34" charset="0"/>
                <a:cs typeface="Calibri" panose="020F0502020204030204" pitchFamily="34" charset="0"/>
              </a:rPr>
              <a:t> to experiment on the real system.</a:t>
            </a:r>
          </a:p>
          <a:p>
            <a:pPr eaLnBrk="1" hangingPunct="1"/>
            <a:endParaRPr lang="en-GB" altLang="en-US" sz="2800" dirty="0">
              <a:latin typeface="Calibri" panose="020F0502020204030204" pitchFamily="34" charset="0"/>
              <a:cs typeface="Calibri" panose="020F0502020204030204" pitchFamily="34" charset="0"/>
            </a:endParaRPr>
          </a:p>
        </p:txBody>
      </p:sp>
      <p:sp>
        <p:nvSpPr>
          <p:cNvPr id="12297" name="Rectangle 9">
            <a:extLst>
              <a:ext uri="{FF2B5EF4-FFF2-40B4-BE49-F238E27FC236}">
                <a16:creationId xmlns:a16="http://schemas.microsoft.com/office/drawing/2014/main" id="{93B00018-63E7-4360-8193-A0D8E85A3E76}"/>
              </a:ext>
            </a:extLst>
          </p:cNvPr>
          <p:cNvSpPr>
            <a:spLocks noChangeArrowheads="1"/>
          </p:cNvSpPr>
          <p:nvPr/>
        </p:nvSpPr>
        <p:spPr bwMode="auto">
          <a:xfrm>
            <a:off x="385354" y="3058886"/>
            <a:ext cx="861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GB" altLang="en-US" sz="2800" u="sng" dirty="0">
                <a:latin typeface="Calibri" panose="020F0502020204030204" pitchFamily="34" charset="0"/>
                <a:cs typeface="Calibri" panose="020F0502020204030204" pitchFamily="34" charset="0"/>
              </a:rPr>
              <a:t>There is no real system</a:t>
            </a:r>
            <a:r>
              <a:rPr lang="en-GB" altLang="en-US" sz="2800" dirty="0">
                <a:latin typeface="Calibri" panose="020F0502020204030204" pitchFamily="34" charset="0"/>
                <a:cs typeface="Calibri" panose="020F0502020204030204" pitchFamily="34" charset="0"/>
              </a:rPr>
              <a:t>, but we plan to make one.</a:t>
            </a:r>
          </a:p>
          <a:p>
            <a:pPr eaLnBrk="1" hangingPunct="1"/>
            <a:endParaRPr lang="en-GB" altLang="en-US" sz="2800" dirty="0">
              <a:latin typeface="Calibri" panose="020F0502020204030204" pitchFamily="34" charset="0"/>
              <a:cs typeface="Calibri" panose="020F0502020204030204" pitchFamily="34" charset="0"/>
            </a:endParaRPr>
          </a:p>
          <a:p>
            <a:pPr eaLnBrk="1" hangingPunct="1"/>
            <a:endParaRPr lang="en-GB" altLang="en-US" sz="2800" dirty="0">
              <a:latin typeface="Calibri" panose="020F0502020204030204" pitchFamily="34" charset="0"/>
              <a:cs typeface="Calibri" panose="020F0502020204030204" pitchFamily="34" charset="0"/>
            </a:endParaRPr>
          </a:p>
        </p:txBody>
      </p:sp>
      <p:sp>
        <p:nvSpPr>
          <p:cNvPr id="12298" name="Rectangle 10">
            <a:extLst>
              <a:ext uri="{FF2B5EF4-FFF2-40B4-BE49-F238E27FC236}">
                <a16:creationId xmlns:a16="http://schemas.microsoft.com/office/drawing/2014/main" id="{16B06F27-52B3-461F-ABEC-F91A0C0E3081}"/>
              </a:ext>
            </a:extLst>
          </p:cNvPr>
          <p:cNvSpPr>
            <a:spLocks noChangeArrowheads="1"/>
          </p:cNvSpPr>
          <p:nvPr/>
        </p:nvSpPr>
        <p:spPr bwMode="auto">
          <a:xfrm>
            <a:off x="381000" y="3581400"/>
            <a:ext cx="8610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GB" altLang="en-US" sz="2800" dirty="0">
                <a:latin typeface="Calibri" panose="020F0502020204030204" pitchFamily="34" charset="0"/>
                <a:cs typeface="Calibri" panose="020F0502020204030204" pitchFamily="34" charset="0"/>
              </a:rPr>
              <a:t>The </a:t>
            </a:r>
            <a:r>
              <a:rPr lang="en-GB" altLang="en-US" sz="2800" u="sng" dirty="0">
                <a:latin typeface="Calibri" panose="020F0502020204030204" pitchFamily="34" charset="0"/>
                <a:cs typeface="Calibri" panose="020F0502020204030204" pitchFamily="34" charset="0"/>
              </a:rPr>
              <a:t>system’s environment</a:t>
            </a:r>
            <a:r>
              <a:rPr lang="en-GB" altLang="en-US" sz="2800" dirty="0">
                <a:latin typeface="Calibri" panose="020F0502020204030204" pitchFamily="34" charset="0"/>
                <a:cs typeface="Calibri" panose="020F0502020204030204" pitchFamily="34" charset="0"/>
              </a:rPr>
              <a:t> cannot be controlled in an experimental study of the real system.</a:t>
            </a:r>
          </a:p>
        </p:txBody>
      </p:sp>
      <p:sp>
        <p:nvSpPr>
          <p:cNvPr id="12299" name="Rectangle 11">
            <a:extLst>
              <a:ext uri="{FF2B5EF4-FFF2-40B4-BE49-F238E27FC236}">
                <a16:creationId xmlns:a16="http://schemas.microsoft.com/office/drawing/2014/main" id="{28487AD0-5112-409A-B63A-DE2A7C3B1188}"/>
              </a:ext>
            </a:extLst>
          </p:cNvPr>
          <p:cNvSpPr>
            <a:spLocks noChangeArrowheads="1"/>
          </p:cNvSpPr>
          <p:nvPr/>
        </p:nvSpPr>
        <p:spPr bwMode="auto">
          <a:xfrm>
            <a:off x="381000" y="53340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GB" altLang="en-US" sz="2800" dirty="0">
                <a:latin typeface="Calibri" panose="020F0502020204030204" pitchFamily="34" charset="0"/>
                <a:cs typeface="Calibri" panose="020F0502020204030204" pitchFamily="34" charset="0"/>
              </a:rPr>
              <a:t>Models have </a:t>
            </a:r>
            <a:r>
              <a:rPr lang="en-GB" altLang="en-US" sz="2800" u="sng" dirty="0">
                <a:latin typeface="Calibri" panose="020F0502020204030204" pitchFamily="34" charset="0"/>
                <a:cs typeface="Calibri" panose="020F0502020204030204" pitchFamily="34" charset="0"/>
              </a:rPr>
              <a:t>pedagogic merits</a:t>
            </a:r>
            <a:r>
              <a:rPr lang="en-GB" altLang="en-US" sz="2800" dirty="0">
                <a:latin typeface="Calibri" panose="020F0502020204030204" pitchFamily="34" charset="0"/>
                <a:cs typeface="Calibri" panose="020F0502020204030204" pitchFamily="34" charset="0"/>
              </a:rPr>
              <a:t>.</a:t>
            </a:r>
          </a:p>
        </p:txBody>
      </p:sp>
      <p:sp>
        <p:nvSpPr>
          <p:cNvPr id="13" name="Rectangle 6">
            <a:extLst>
              <a:ext uri="{FF2B5EF4-FFF2-40B4-BE49-F238E27FC236}">
                <a16:creationId xmlns:a16="http://schemas.microsoft.com/office/drawing/2014/main" id="{90BC3B57-C5D3-4796-991B-9C545205B483}"/>
              </a:ext>
            </a:extLst>
          </p:cNvPr>
          <p:cNvSpPr>
            <a:spLocks noChangeArrowheads="1"/>
          </p:cNvSpPr>
          <p:nvPr/>
        </p:nvSpPr>
        <p:spPr bwMode="auto">
          <a:xfrm>
            <a:off x="381000" y="1676400"/>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GB" altLang="en-US" sz="2800" dirty="0">
                <a:latin typeface="Calibri" panose="020F0502020204030204" pitchFamily="34" charset="0"/>
                <a:cs typeface="Calibri" panose="020F0502020204030204" pitchFamily="34" charset="0"/>
              </a:rPr>
              <a:t>A model is a good way </a:t>
            </a:r>
            <a:r>
              <a:rPr lang="en-GB" altLang="en-US" sz="2800" u="sng" dirty="0">
                <a:latin typeface="Calibri" panose="020F0502020204030204" pitchFamily="34" charset="0"/>
                <a:cs typeface="Calibri" panose="020F0502020204030204" pitchFamily="34" charset="0"/>
              </a:rPr>
              <a:t>to structure </a:t>
            </a:r>
            <a:r>
              <a:rPr lang="en-GB" altLang="en-US" sz="2800" dirty="0">
                <a:latin typeface="Calibri" panose="020F0502020204030204" pitchFamily="34" charset="0"/>
                <a:cs typeface="Calibri" panose="020F0502020204030204" pitchFamily="34" charset="0"/>
              </a:rPr>
              <a:t>information.</a:t>
            </a:r>
          </a:p>
          <a:p>
            <a:pPr eaLnBrk="1" hangingPunct="1"/>
            <a:endParaRPr lang="en-GB" altLang="en-US" sz="2800" dirty="0">
              <a:latin typeface="Calibri" panose="020F0502020204030204" pitchFamily="34" charset="0"/>
              <a:cs typeface="Calibri" panose="020F0502020204030204" pitchFamily="34" charset="0"/>
            </a:endParaRPr>
          </a:p>
        </p:txBody>
      </p:sp>
      <p:sp>
        <p:nvSpPr>
          <p:cNvPr id="14" name="Rectangle 3">
            <a:extLst>
              <a:ext uri="{FF2B5EF4-FFF2-40B4-BE49-F238E27FC236}">
                <a16:creationId xmlns:a16="http://schemas.microsoft.com/office/drawing/2014/main" id="{E39B0FFD-30BB-4BD7-A1E5-5AE788D06D02}"/>
              </a:ext>
            </a:extLst>
          </p:cNvPr>
          <p:cNvSpPr>
            <a:spLocks noChangeArrowheads="1"/>
          </p:cNvSpPr>
          <p:nvPr/>
        </p:nvSpPr>
        <p:spPr bwMode="auto">
          <a:xfrm>
            <a:off x="381000" y="6324600"/>
            <a:ext cx="72009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GB" altLang="en-US" sz="2800" dirty="0">
                <a:latin typeface="Calibri" panose="020F0502020204030204" pitchFamily="34" charset="0"/>
                <a:cs typeface="Calibri" panose="020F0502020204030204" pitchFamily="34" charset="0"/>
              </a:rPr>
              <a:t>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additive="base">
                                        <p:cTn id="7" dur="500" fill="hold"/>
                                        <p:tgtEl>
                                          <p:spTgt spid="12292"/>
                                        </p:tgtEl>
                                        <p:attrNameLst>
                                          <p:attrName>ppt_x</p:attrName>
                                        </p:attrNameLst>
                                      </p:cBhvr>
                                      <p:tavLst>
                                        <p:tav tm="0">
                                          <p:val>
                                            <p:strVal val="#ppt_x"/>
                                          </p:val>
                                        </p:tav>
                                        <p:tav tm="100000">
                                          <p:val>
                                            <p:strVal val="#ppt_x"/>
                                          </p:val>
                                        </p:tav>
                                      </p:tavLst>
                                    </p:anim>
                                    <p:anim calcmode="lin" valueType="num">
                                      <p:cBhvr additive="base">
                                        <p:cTn id="8"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3"/>
                                        </p:tgtEl>
                                        <p:attrNameLst>
                                          <p:attrName>style.visibility</p:attrName>
                                        </p:attrNameLst>
                                      </p:cBhvr>
                                      <p:to>
                                        <p:strVal val="visible"/>
                                      </p:to>
                                    </p:set>
                                    <p:anim calcmode="lin" valueType="num">
                                      <p:cBhvr additive="base">
                                        <p:cTn id="13" dur="500" fill="hold"/>
                                        <p:tgtEl>
                                          <p:spTgt spid="12293"/>
                                        </p:tgtEl>
                                        <p:attrNameLst>
                                          <p:attrName>ppt_x</p:attrName>
                                        </p:attrNameLst>
                                      </p:cBhvr>
                                      <p:tavLst>
                                        <p:tav tm="0">
                                          <p:val>
                                            <p:strVal val="#ppt_x"/>
                                          </p:val>
                                        </p:tav>
                                        <p:tav tm="100000">
                                          <p:val>
                                            <p:strVal val="#ppt_x"/>
                                          </p:val>
                                        </p:tav>
                                      </p:tavLst>
                                    </p:anim>
                                    <p:anim calcmode="lin" valueType="num">
                                      <p:cBhvr additive="base">
                                        <p:cTn id="14" dur="500" fill="hold"/>
                                        <p:tgtEl>
                                          <p:spTgt spid="122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4"/>
                                        </p:tgtEl>
                                        <p:attrNameLst>
                                          <p:attrName>style.visibility</p:attrName>
                                        </p:attrNameLst>
                                      </p:cBhvr>
                                      <p:to>
                                        <p:strVal val="visible"/>
                                      </p:to>
                                    </p:set>
                                    <p:anim calcmode="lin" valueType="num">
                                      <p:cBhvr additive="base">
                                        <p:cTn id="25" dur="500" fill="hold"/>
                                        <p:tgtEl>
                                          <p:spTgt spid="12294"/>
                                        </p:tgtEl>
                                        <p:attrNameLst>
                                          <p:attrName>ppt_x</p:attrName>
                                        </p:attrNameLst>
                                      </p:cBhvr>
                                      <p:tavLst>
                                        <p:tav tm="0">
                                          <p:val>
                                            <p:strVal val="#ppt_x"/>
                                          </p:val>
                                        </p:tav>
                                        <p:tav tm="100000">
                                          <p:val>
                                            <p:strVal val="#ppt_x"/>
                                          </p:val>
                                        </p:tav>
                                      </p:tavLst>
                                    </p:anim>
                                    <p:anim calcmode="lin" valueType="num">
                                      <p:cBhvr additive="base">
                                        <p:cTn id="26"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295"/>
                                        </p:tgtEl>
                                        <p:attrNameLst>
                                          <p:attrName>style.visibility</p:attrName>
                                        </p:attrNameLst>
                                      </p:cBhvr>
                                      <p:to>
                                        <p:strVal val="visible"/>
                                      </p:to>
                                    </p:set>
                                    <p:anim calcmode="lin" valueType="num">
                                      <p:cBhvr additive="base">
                                        <p:cTn id="31" dur="500" fill="hold"/>
                                        <p:tgtEl>
                                          <p:spTgt spid="12295"/>
                                        </p:tgtEl>
                                        <p:attrNameLst>
                                          <p:attrName>ppt_x</p:attrName>
                                        </p:attrNameLst>
                                      </p:cBhvr>
                                      <p:tavLst>
                                        <p:tav tm="0">
                                          <p:val>
                                            <p:strVal val="#ppt_x"/>
                                          </p:val>
                                        </p:tav>
                                        <p:tav tm="100000">
                                          <p:val>
                                            <p:strVal val="#ppt_x"/>
                                          </p:val>
                                        </p:tav>
                                      </p:tavLst>
                                    </p:anim>
                                    <p:anim calcmode="lin" valueType="num">
                                      <p:cBhvr additive="base">
                                        <p:cTn id="32"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297"/>
                                        </p:tgtEl>
                                        <p:attrNameLst>
                                          <p:attrName>style.visibility</p:attrName>
                                        </p:attrNameLst>
                                      </p:cBhvr>
                                      <p:to>
                                        <p:strVal val="visible"/>
                                      </p:to>
                                    </p:set>
                                    <p:anim calcmode="lin" valueType="num">
                                      <p:cBhvr additive="base">
                                        <p:cTn id="37" dur="500" fill="hold"/>
                                        <p:tgtEl>
                                          <p:spTgt spid="12297"/>
                                        </p:tgtEl>
                                        <p:attrNameLst>
                                          <p:attrName>ppt_x</p:attrName>
                                        </p:attrNameLst>
                                      </p:cBhvr>
                                      <p:tavLst>
                                        <p:tav tm="0">
                                          <p:val>
                                            <p:strVal val="#ppt_x"/>
                                          </p:val>
                                        </p:tav>
                                        <p:tav tm="100000">
                                          <p:val>
                                            <p:strVal val="#ppt_x"/>
                                          </p:val>
                                        </p:tav>
                                      </p:tavLst>
                                    </p:anim>
                                    <p:anim calcmode="lin" valueType="num">
                                      <p:cBhvr additive="base">
                                        <p:cTn id="38" dur="500" fill="hold"/>
                                        <p:tgtEl>
                                          <p:spTgt spid="1229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298"/>
                                        </p:tgtEl>
                                        <p:attrNameLst>
                                          <p:attrName>style.visibility</p:attrName>
                                        </p:attrNameLst>
                                      </p:cBhvr>
                                      <p:to>
                                        <p:strVal val="visible"/>
                                      </p:to>
                                    </p:set>
                                    <p:anim calcmode="lin" valueType="num">
                                      <p:cBhvr additive="base">
                                        <p:cTn id="43" dur="500" fill="hold"/>
                                        <p:tgtEl>
                                          <p:spTgt spid="12298"/>
                                        </p:tgtEl>
                                        <p:attrNameLst>
                                          <p:attrName>ppt_x</p:attrName>
                                        </p:attrNameLst>
                                      </p:cBhvr>
                                      <p:tavLst>
                                        <p:tav tm="0">
                                          <p:val>
                                            <p:strVal val="#ppt_x"/>
                                          </p:val>
                                        </p:tav>
                                        <p:tav tm="100000">
                                          <p:val>
                                            <p:strVal val="#ppt_x"/>
                                          </p:val>
                                        </p:tav>
                                      </p:tavLst>
                                    </p:anim>
                                    <p:anim calcmode="lin" valueType="num">
                                      <p:cBhvr additive="base">
                                        <p:cTn id="44" dur="500" fill="hold"/>
                                        <p:tgtEl>
                                          <p:spTgt spid="1229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296"/>
                                        </p:tgtEl>
                                        <p:attrNameLst>
                                          <p:attrName>style.visibility</p:attrName>
                                        </p:attrNameLst>
                                      </p:cBhvr>
                                      <p:to>
                                        <p:strVal val="visible"/>
                                      </p:to>
                                    </p:set>
                                    <p:anim calcmode="lin" valueType="num">
                                      <p:cBhvr additive="base">
                                        <p:cTn id="49" dur="500" fill="hold"/>
                                        <p:tgtEl>
                                          <p:spTgt spid="12296"/>
                                        </p:tgtEl>
                                        <p:attrNameLst>
                                          <p:attrName>ppt_x</p:attrName>
                                        </p:attrNameLst>
                                      </p:cBhvr>
                                      <p:tavLst>
                                        <p:tav tm="0">
                                          <p:val>
                                            <p:strVal val="#ppt_x"/>
                                          </p:val>
                                        </p:tav>
                                        <p:tav tm="100000">
                                          <p:val>
                                            <p:strVal val="#ppt_x"/>
                                          </p:val>
                                        </p:tav>
                                      </p:tavLst>
                                    </p:anim>
                                    <p:anim calcmode="lin" valueType="num">
                                      <p:cBhvr additive="base">
                                        <p:cTn id="50" dur="500" fill="hold"/>
                                        <p:tgtEl>
                                          <p:spTgt spid="12296"/>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299"/>
                                        </p:tgtEl>
                                        <p:attrNameLst>
                                          <p:attrName>style.visibility</p:attrName>
                                        </p:attrNameLst>
                                      </p:cBhvr>
                                      <p:to>
                                        <p:strVal val="visible"/>
                                      </p:to>
                                    </p:set>
                                    <p:anim calcmode="lin" valueType="num">
                                      <p:cBhvr additive="base">
                                        <p:cTn id="55" dur="500" fill="hold"/>
                                        <p:tgtEl>
                                          <p:spTgt spid="12299"/>
                                        </p:tgtEl>
                                        <p:attrNameLst>
                                          <p:attrName>ppt_x</p:attrName>
                                        </p:attrNameLst>
                                      </p:cBhvr>
                                      <p:tavLst>
                                        <p:tav tm="0">
                                          <p:val>
                                            <p:strVal val="#ppt_x"/>
                                          </p:val>
                                        </p:tav>
                                        <p:tav tm="100000">
                                          <p:val>
                                            <p:strVal val="#ppt_x"/>
                                          </p:val>
                                        </p:tav>
                                      </p:tavLst>
                                    </p:anim>
                                    <p:anim calcmode="lin" valueType="num">
                                      <p:cBhvr additive="base">
                                        <p:cTn id="56" dur="500" fill="hold"/>
                                        <p:tgtEl>
                                          <p:spTgt spid="12299"/>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291"/>
                                        </p:tgtEl>
                                        <p:attrNameLst>
                                          <p:attrName>style.visibility</p:attrName>
                                        </p:attrNameLst>
                                      </p:cBhvr>
                                      <p:to>
                                        <p:strVal val="visible"/>
                                      </p:to>
                                    </p:set>
                                    <p:anim calcmode="lin" valueType="num">
                                      <p:cBhvr additive="base">
                                        <p:cTn id="61" dur="500" fill="hold"/>
                                        <p:tgtEl>
                                          <p:spTgt spid="12291"/>
                                        </p:tgtEl>
                                        <p:attrNameLst>
                                          <p:attrName>ppt_x</p:attrName>
                                        </p:attrNameLst>
                                      </p:cBhvr>
                                      <p:tavLst>
                                        <p:tav tm="0">
                                          <p:val>
                                            <p:strVal val="#ppt_x"/>
                                          </p:val>
                                        </p:tav>
                                        <p:tav tm="100000">
                                          <p:val>
                                            <p:strVal val="#ppt_x"/>
                                          </p:val>
                                        </p:tav>
                                      </p:tavLst>
                                    </p:anim>
                                    <p:anim calcmode="lin" valueType="num">
                                      <p:cBhvr additive="base">
                                        <p:cTn id="62"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p:bldP spid="12292" grpId="0"/>
      <p:bldP spid="12293" grpId="0" autoUpdateAnimBg="0"/>
      <p:bldP spid="12294" grpId="0" autoUpdateAnimBg="0"/>
      <p:bldP spid="12295" grpId="0" autoUpdateAnimBg="0"/>
      <p:bldP spid="12296" grpId="0"/>
      <p:bldP spid="12297" grpId="0"/>
      <p:bldP spid="12298" grpId="0" autoUpdateAnimBg="0"/>
      <p:bldP spid="12299" grpId="0" autoUpdateAnimBg="0"/>
      <p:bldP spid="13" grpId="0" autoUpdateAnimBg="0"/>
      <p:bldP spid="1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latshållare för bildnummer 3">
            <a:extLst>
              <a:ext uri="{FF2B5EF4-FFF2-40B4-BE49-F238E27FC236}">
                <a16:creationId xmlns:a16="http://schemas.microsoft.com/office/drawing/2014/main" id="{0D174B2F-B336-41A2-A9EB-E0486E188947}"/>
              </a:ext>
            </a:extLst>
          </p:cNvPr>
          <p:cNvSpPr>
            <a:spLocks noGrp="1"/>
          </p:cNvSpPr>
          <p:nvPr>
            <p:ph type="sldNum" sz="quarter" idx="12"/>
          </p:nvPr>
        </p:nvSpPr>
        <p:spPr>
          <a:xfrm>
            <a:off x="8470731" y="6316584"/>
            <a:ext cx="444669" cy="457200"/>
          </a:xfrm>
        </p:spPr>
        <p:txBody>
          <a:bodyPr/>
          <a:lstStyle/>
          <a:p>
            <a:pPr algn="l"/>
            <a:fld id="{AA1337C0-3CE8-4D38-9E17-EB8C27A2EE6A}" type="slidenum">
              <a:rPr lang="sv-SE" altLang="en-US">
                <a:latin typeface="Calibri" panose="020F0502020204030204" pitchFamily="34" charset="0"/>
                <a:cs typeface="Calibri" panose="020F0502020204030204" pitchFamily="34" charset="0"/>
              </a:rPr>
              <a:pPr algn="l"/>
              <a:t>18</a:t>
            </a:fld>
            <a:endParaRPr lang="sv-SE" altLang="en-US" dirty="0">
              <a:latin typeface="Calibri" panose="020F0502020204030204" pitchFamily="34" charset="0"/>
              <a:cs typeface="Calibri" panose="020F0502020204030204" pitchFamily="34" charset="0"/>
            </a:endParaRPr>
          </a:p>
        </p:txBody>
      </p:sp>
      <p:sp>
        <p:nvSpPr>
          <p:cNvPr id="14343" name="Text Box 7">
            <a:extLst>
              <a:ext uri="{FF2B5EF4-FFF2-40B4-BE49-F238E27FC236}">
                <a16:creationId xmlns:a16="http://schemas.microsoft.com/office/drawing/2014/main" id="{FDDF0DBF-ED6F-4CE8-8E37-BD7608E41F9A}"/>
              </a:ext>
            </a:extLst>
          </p:cNvPr>
          <p:cNvSpPr txBox="1">
            <a:spLocks noChangeArrowheads="1"/>
          </p:cNvSpPr>
          <p:nvPr/>
        </p:nvSpPr>
        <p:spPr bwMode="auto">
          <a:xfrm>
            <a:off x="1292566" y="681"/>
            <a:ext cx="6019800"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pPr algn="ctr" eaLnBrk="1" hangingPunct="1">
              <a:spcBef>
                <a:spcPct val="50000"/>
              </a:spcBef>
            </a:pPr>
            <a:r>
              <a:rPr lang="en-GB" altLang="en-US" sz="4000" b="1" dirty="0">
                <a:latin typeface="Calibri" panose="020F0502020204030204" pitchFamily="34" charset="0"/>
                <a:cs typeface="Calibri" panose="020F0502020204030204" pitchFamily="34" charset="0"/>
              </a:rPr>
              <a:t>Classifications of models:</a:t>
            </a:r>
          </a:p>
        </p:txBody>
      </p:sp>
      <p:grpSp>
        <p:nvGrpSpPr>
          <p:cNvPr id="5" name="Grupp 4">
            <a:extLst>
              <a:ext uri="{FF2B5EF4-FFF2-40B4-BE49-F238E27FC236}">
                <a16:creationId xmlns:a16="http://schemas.microsoft.com/office/drawing/2014/main" id="{A79288AD-E9B2-4522-B1C2-734D48F5F3A2}"/>
              </a:ext>
            </a:extLst>
          </p:cNvPr>
          <p:cNvGrpSpPr/>
          <p:nvPr/>
        </p:nvGrpSpPr>
        <p:grpSpPr>
          <a:xfrm>
            <a:off x="512717" y="4343400"/>
            <a:ext cx="7744911" cy="968118"/>
            <a:chOff x="512717" y="4343400"/>
            <a:chExt cx="7744911" cy="968118"/>
          </a:xfrm>
        </p:grpSpPr>
        <p:sp>
          <p:nvSpPr>
            <p:cNvPr id="14346" name="Rectangle 10">
              <a:extLst>
                <a:ext uri="{FF2B5EF4-FFF2-40B4-BE49-F238E27FC236}">
                  <a16:creationId xmlns:a16="http://schemas.microsoft.com/office/drawing/2014/main" id="{622F0A4D-57D7-44F7-A2C2-805C83332412}"/>
                </a:ext>
              </a:extLst>
            </p:cNvPr>
            <p:cNvSpPr>
              <a:spLocks noChangeArrowheads="1"/>
            </p:cNvSpPr>
            <p:nvPr/>
          </p:nvSpPr>
          <p:spPr bwMode="auto">
            <a:xfrm>
              <a:off x="512717" y="4628393"/>
              <a:ext cx="7232342" cy="54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ct val="0"/>
                </a:spcBef>
              </a:pPr>
              <a:r>
                <a:rPr lang="en-GB" altLang="en-US" b="1" dirty="0">
                  <a:latin typeface="Calibri" panose="020F0502020204030204" pitchFamily="34" charset="0"/>
                  <a:cs typeface="Calibri" panose="020F0502020204030204" pitchFamily="34" charset="0"/>
                </a:rPr>
                <a:t>Deterministic model</a:t>
              </a:r>
              <a:r>
                <a:rPr lang="en-GB" altLang="en-US" dirty="0">
                  <a:latin typeface="Calibri" panose="020F0502020204030204" pitchFamily="34" charset="0"/>
                  <a:cs typeface="Calibri" panose="020F0502020204030204" pitchFamily="34" charset="0"/>
                </a:rPr>
                <a:t> (No randomness)</a:t>
              </a:r>
            </a:p>
          </p:txBody>
        </p:sp>
        <p:sp>
          <p:nvSpPr>
            <p:cNvPr id="14" name="Line 15">
              <a:extLst>
                <a:ext uri="{FF2B5EF4-FFF2-40B4-BE49-F238E27FC236}">
                  <a16:creationId xmlns:a16="http://schemas.microsoft.com/office/drawing/2014/main" id="{08A5FCE8-1B80-4136-B634-8174F341B431}"/>
                </a:ext>
              </a:extLst>
            </p:cNvPr>
            <p:cNvSpPr>
              <a:spLocks noChangeShapeType="1"/>
            </p:cNvSpPr>
            <p:nvPr/>
          </p:nvSpPr>
          <p:spPr bwMode="auto">
            <a:xfrm>
              <a:off x="609600" y="4343400"/>
              <a:ext cx="53340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latin typeface="Calibri" panose="020F0502020204030204" pitchFamily="34" charset="0"/>
                <a:cs typeface="Calibri" panose="020F0502020204030204" pitchFamily="34" charset="0"/>
              </a:endParaRPr>
            </a:p>
          </p:txBody>
        </p:sp>
        <p:pic>
          <p:nvPicPr>
            <p:cNvPr id="7" name="Bildobjekt 6">
              <a:extLst>
                <a:ext uri="{FF2B5EF4-FFF2-40B4-BE49-F238E27FC236}">
                  <a16:creationId xmlns:a16="http://schemas.microsoft.com/office/drawing/2014/main" id="{82974992-6975-4783-AA60-0C113AC41302}"/>
                </a:ext>
              </a:extLst>
            </p:cNvPr>
            <p:cNvPicPr>
              <a:picLocks noChangeAspect="1"/>
            </p:cNvPicPr>
            <p:nvPr/>
          </p:nvPicPr>
          <p:blipFill>
            <a:blip r:embed="rId2"/>
            <a:stretch>
              <a:fillRect/>
            </a:stretch>
          </p:blipFill>
          <p:spPr>
            <a:xfrm>
              <a:off x="7419428" y="4587618"/>
              <a:ext cx="838200" cy="723900"/>
            </a:xfrm>
            <a:prstGeom prst="rect">
              <a:avLst/>
            </a:prstGeom>
          </p:spPr>
        </p:pic>
      </p:grpSp>
      <p:grpSp>
        <p:nvGrpSpPr>
          <p:cNvPr id="20" name="Grupp 19">
            <a:extLst>
              <a:ext uri="{FF2B5EF4-FFF2-40B4-BE49-F238E27FC236}">
                <a16:creationId xmlns:a16="http://schemas.microsoft.com/office/drawing/2014/main" id="{8257542A-A8F8-438B-B1DF-29FF6C0327AA}"/>
              </a:ext>
            </a:extLst>
          </p:cNvPr>
          <p:cNvGrpSpPr/>
          <p:nvPr/>
        </p:nvGrpSpPr>
        <p:grpSpPr>
          <a:xfrm>
            <a:off x="493123" y="5566470"/>
            <a:ext cx="7616011" cy="904642"/>
            <a:chOff x="493123" y="5566470"/>
            <a:chExt cx="7616011" cy="904642"/>
          </a:xfrm>
        </p:grpSpPr>
        <p:graphicFrame>
          <p:nvGraphicFramePr>
            <p:cNvPr id="14342" name="Object 6">
              <a:extLst>
                <a:ext uri="{FF2B5EF4-FFF2-40B4-BE49-F238E27FC236}">
                  <a16:creationId xmlns:a16="http://schemas.microsoft.com/office/drawing/2014/main" id="{6DAE9961-C7EC-46D5-BC60-E1DE5B93ABB5}"/>
                </a:ext>
              </a:extLst>
            </p:cNvPr>
            <p:cNvGraphicFramePr>
              <a:graphicFrameLocks noChangeAspect="1"/>
            </p:cNvGraphicFramePr>
            <p:nvPr>
              <p:extLst>
                <p:ext uri="{D42A27DB-BD31-4B8C-83A1-F6EECF244321}">
                  <p14:modId xmlns:p14="http://schemas.microsoft.com/office/powerpoint/2010/main" val="2928968238"/>
                </p:ext>
              </p:extLst>
            </p:nvPr>
          </p:nvGraphicFramePr>
          <p:xfrm>
            <a:off x="7318898" y="5566470"/>
            <a:ext cx="790236" cy="904642"/>
          </p:xfrm>
          <a:graphic>
            <a:graphicData uri="http://schemas.openxmlformats.org/presentationml/2006/ole">
              <mc:AlternateContent xmlns:mc="http://schemas.openxmlformats.org/markup-compatibility/2006">
                <mc:Choice xmlns:v="urn:schemas-microsoft-com:vml" Requires="v">
                  <p:oleObj name="Bitmappsbild" r:id="rId3" imgW="1400000" imgH="1647619" progId="Paint.Picture">
                    <p:embed/>
                  </p:oleObj>
                </mc:Choice>
                <mc:Fallback>
                  <p:oleObj name="Bitmappsbild" r:id="rId3" imgW="1400000" imgH="1647619"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898" y="5566470"/>
                          <a:ext cx="790236" cy="904642"/>
                        </a:xfrm>
                        <a:prstGeom prst="rect">
                          <a:avLst/>
                        </a:prstGeom>
                        <a:noFill/>
                        <a:ln>
                          <a:noFill/>
                        </a:ln>
                        <a:effectLst/>
                      </p:spPr>
                    </p:pic>
                  </p:oleObj>
                </mc:Fallback>
              </mc:AlternateContent>
            </a:graphicData>
          </a:graphic>
        </p:graphicFrame>
        <p:sp>
          <p:nvSpPr>
            <p:cNvPr id="18" name="Rectangle 10">
              <a:extLst>
                <a:ext uri="{FF2B5EF4-FFF2-40B4-BE49-F238E27FC236}">
                  <a16:creationId xmlns:a16="http://schemas.microsoft.com/office/drawing/2014/main" id="{0C388639-7DF9-4B29-A20B-703880AF8A1C}"/>
                </a:ext>
              </a:extLst>
            </p:cNvPr>
            <p:cNvSpPr>
              <a:spLocks noChangeArrowheads="1"/>
            </p:cNvSpPr>
            <p:nvPr/>
          </p:nvSpPr>
          <p:spPr bwMode="auto">
            <a:xfrm>
              <a:off x="493123" y="5674616"/>
              <a:ext cx="7232342" cy="60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ct val="0"/>
                </a:spcBef>
              </a:pPr>
              <a:r>
                <a:rPr lang="en-GB" altLang="en-US" b="1" dirty="0">
                  <a:solidFill>
                    <a:srgbClr val="FF0000"/>
                  </a:solidFill>
                  <a:latin typeface="Calibri" panose="020F0502020204030204" pitchFamily="34" charset="0"/>
                  <a:cs typeface="Calibri" panose="020F0502020204030204" pitchFamily="34" charset="0"/>
                </a:rPr>
                <a:t>Stochastic model        </a:t>
              </a:r>
              <a:r>
                <a:rPr lang="en-GB" altLang="en-US" dirty="0">
                  <a:latin typeface="Calibri" panose="020F0502020204030204" pitchFamily="34" charset="0"/>
                  <a:cs typeface="Calibri" panose="020F0502020204030204" pitchFamily="34" charset="0"/>
                </a:rPr>
                <a:t>(Randomness)</a:t>
              </a:r>
            </a:p>
          </p:txBody>
        </p:sp>
      </p:grpSp>
      <p:grpSp>
        <p:nvGrpSpPr>
          <p:cNvPr id="12" name="Grupp 11">
            <a:extLst>
              <a:ext uri="{FF2B5EF4-FFF2-40B4-BE49-F238E27FC236}">
                <a16:creationId xmlns:a16="http://schemas.microsoft.com/office/drawing/2014/main" id="{2379FF6A-B3A2-DDD1-DC26-E6E47F5BCE22}"/>
              </a:ext>
            </a:extLst>
          </p:cNvPr>
          <p:cNvGrpSpPr/>
          <p:nvPr/>
        </p:nvGrpSpPr>
        <p:grpSpPr>
          <a:xfrm>
            <a:off x="574249" y="656626"/>
            <a:ext cx="8375672" cy="1653819"/>
            <a:chOff x="574249" y="656626"/>
            <a:chExt cx="8375672" cy="1653819"/>
          </a:xfrm>
        </p:grpSpPr>
        <p:grpSp>
          <p:nvGrpSpPr>
            <p:cNvPr id="24" name="Grupp 23">
              <a:extLst>
                <a:ext uri="{FF2B5EF4-FFF2-40B4-BE49-F238E27FC236}">
                  <a16:creationId xmlns:a16="http://schemas.microsoft.com/office/drawing/2014/main" id="{622A0F6E-7D2B-40BF-A26C-B68D7DB15F8F}"/>
                </a:ext>
              </a:extLst>
            </p:cNvPr>
            <p:cNvGrpSpPr/>
            <p:nvPr/>
          </p:nvGrpSpPr>
          <p:grpSpPr>
            <a:xfrm>
              <a:off x="574249" y="870311"/>
              <a:ext cx="8375672" cy="1440134"/>
              <a:chOff x="521426" y="914400"/>
              <a:chExt cx="8375672" cy="1440134"/>
            </a:xfrm>
          </p:grpSpPr>
          <p:grpSp>
            <p:nvGrpSpPr>
              <p:cNvPr id="4" name="Grupp 3">
                <a:extLst>
                  <a:ext uri="{FF2B5EF4-FFF2-40B4-BE49-F238E27FC236}">
                    <a16:creationId xmlns:a16="http://schemas.microsoft.com/office/drawing/2014/main" id="{2E2B8033-870E-4658-A54F-93B593E9A5E0}"/>
                  </a:ext>
                </a:extLst>
              </p:cNvPr>
              <p:cNvGrpSpPr/>
              <p:nvPr/>
            </p:nvGrpSpPr>
            <p:grpSpPr>
              <a:xfrm>
                <a:off x="521426" y="914400"/>
                <a:ext cx="6400800" cy="1326163"/>
                <a:chOff x="493123" y="914400"/>
                <a:chExt cx="6400800" cy="1326163"/>
              </a:xfrm>
            </p:grpSpPr>
            <p:sp>
              <p:nvSpPr>
                <p:cNvPr id="17" name="Line 15">
                  <a:extLst>
                    <a:ext uri="{FF2B5EF4-FFF2-40B4-BE49-F238E27FC236}">
                      <a16:creationId xmlns:a16="http://schemas.microsoft.com/office/drawing/2014/main" id="{B38FE17E-FDFD-4AED-97FD-92288B582B19}"/>
                    </a:ext>
                  </a:extLst>
                </p:cNvPr>
                <p:cNvSpPr>
                  <a:spLocks noChangeShapeType="1"/>
                </p:cNvSpPr>
                <p:nvPr/>
              </p:nvSpPr>
              <p:spPr bwMode="auto">
                <a:xfrm>
                  <a:off x="609600" y="914400"/>
                  <a:ext cx="53340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latin typeface="Calibri" panose="020F0502020204030204" pitchFamily="34" charset="0"/>
                    <a:cs typeface="Calibri" panose="020F0502020204030204" pitchFamily="34" charset="0"/>
                  </a:endParaRPr>
                </a:p>
              </p:txBody>
            </p:sp>
            <p:sp>
              <p:nvSpPr>
                <p:cNvPr id="14338" name="Rectangle 2">
                  <a:extLst>
                    <a:ext uri="{FF2B5EF4-FFF2-40B4-BE49-F238E27FC236}">
                      <a16:creationId xmlns:a16="http://schemas.microsoft.com/office/drawing/2014/main" id="{A1A29B84-CAC1-4149-A7F8-A0B9D81FC1AE}"/>
                    </a:ext>
                  </a:extLst>
                </p:cNvPr>
                <p:cNvSpPr>
                  <a:spLocks noChangeArrowheads="1"/>
                </p:cNvSpPr>
                <p:nvPr/>
              </p:nvSpPr>
              <p:spPr bwMode="auto">
                <a:xfrm>
                  <a:off x="493123" y="1217019"/>
                  <a:ext cx="6400800" cy="1023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ct val="0"/>
                    </a:spcBef>
                  </a:pPr>
                  <a:r>
                    <a:rPr lang="en-GB" altLang="en-US" b="1" dirty="0">
                      <a:latin typeface="Calibri" panose="020F0502020204030204" pitchFamily="34" charset="0"/>
                      <a:cs typeface="Calibri" panose="020F0502020204030204" pitchFamily="34" charset="0"/>
                    </a:rPr>
                    <a:t>Static model </a:t>
                  </a:r>
                  <a:r>
                    <a:rPr lang="en-GB" altLang="en-US" dirty="0">
                      <a:latin typeface="Calibri" panose="020F0502020204030204" pitchFamily="34" charset="0"/>
                      <a:cs typeface="Calibri" panose="020F0502020204030204" pitchFamily="34" charset="0"/>
                    </a:rPr>
                    <a:t>(Changes can only come from external input)</a:t>
                  </a:r>
                </a:p>
              </p:txBody>
            </p:sp>
          </p:grpSp>
          <p:sp>
            <p:nvSpPr>
              <p:cNvPr id="28" name="textruta 27">
                <a:extLst>
                  <a:ext uri="{FF2B5EF4-FFF2-40B4-BE49-F238E27FC236}">
                    <a16:creationId xmlns:a16="http://schemas.microsoft.com/office/drawing/2014/main" id="{0B1B6D11-6FED-4575-832F-0831D5E5645A}"/>
                  </a:ext>
                </a:extLst>
              </p:cNvPr>
              <p:cNvSpPr txBox="1"/>
              <p:nvPr/>
            </p:nvSpPr>
            <p:spPr>
              <a:xfrm>
                <a:off x="6220025" y="2046757"/>
                <a:ext cx="2677073" cy="307777"/>
              </a:xfrm>
              <a:prstGeom prst="rect">
                <a:avLst/>
              </a:prstGeom>
              <a:noFill/>
            </p:spPr>
            <p:txBody>
              <a:bodyPr wrap="square" rtlCol="0">
                <a:spAutoFit/>
              </a:bodyPr>
              <a:lstStyle/>
              <a:p>
                <a:r>
                  <a:rPr lang="en-GB" sz="1400" dirty="0"/>
                  <a:t>Images by </a:t>
                </a:r>
                <a:r>
                  <a:rPr lang="en-GB" sz="1400" noProof="1"/>
                  <a:t>Jazellas</a:t>
                </a:r>
                <a:r>
                  <a:rPr lang="en-GB" sz="1400" dirty="0"/>
                  <a:t> © </a:t>
                </a:r>
                <a:r>
                  <a:rPr lang="en-GB" sz="1400" noProof="1"/>
                  <a:t>Pixabay</a:t>
                </a:r>
              </a:p>
            </p:txBody>
          </p:sp>
        </p:grpSp>
        <p:pic>
          <p:nvPicPr>
            <p:cNvPr id="8" name="Bildobjekt 7">
              <a:extLst>
                <a:ext uri="{FF2B5EF4-FFF2-40B4-BE49-F238E27FC236}">
                  <a16:creationId xmlns:a16="http://schemas.microsoft.com/office/drawing/2014/main" id="{D47A2FC5-0D2F-694D-74AB-7D1EA225D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5536" y="656626"/>
              <a:ext cx="979863" cy="1369701"/>
            </a:xfrm>
            <a:prstGeom prst="rect">
              <a:avLst/>
            </a:prstGeom>
          </p:spPr>
        </p:pic>
      </p:grpSp>
      <p:grpSp>
        <p:nvGrpSpPr>
          <p:cNvPr id="16" name="Grupp 15">
            <a:extLst>
              <a:ext uri="{FF2B5EF4-FFF2-40B4-BE49-F238E27FC236}">
                <a16:creationId xmlns:a16="http://schemas.microsoft.com/office/drawing/2014/main" id="{4AE9C970-744E-09CE-3158-11B3C80E29A3}"/>
              </a:ext>
            </a:extLst>
          </p:cNvPr>
          <p:cNvGrpSpPr/>
          <p:nvPr/>
        </p:nvGrpSpPr>
        <p:grpSpPr>
          <a:xfrm>
            <a:off x="539728" y="2562637"/>
            <a:ext cx="8088565" cy="1498370"/>
            <a:chOff x="539728" y="2562637"/>
            <a:chExt cx="8088565" cy="1498370"/>
          </a:xfrm>
        </p:grpSpPr>
        <p:sp>
          <p:nvSpPr>
            <p:cNvPr id="15" name="Rectangle 2">
              <a:extLst>
                <a:ext uri="{FF2B5EF4-FFF2-40B4-BE49-F238E27FC236}">
                  <a16:creationId xmlns:a16="http://schemas.microsoft.com/office/drawing/2014/main" id="{7969BBB3-C667-4AA6-804F-63B18DB9C342}"/>
                </a:ext>
              </a:extLst>
            </p:cNvPr>
            <p:cNvSpPr>
              <a:spLocks noChangeArrowheads="1"/>
            </p:cNvSpPr>
            <p:nvPr/>
          </p:nvSpPr>
          <p:spPr bwMode="auto">
            <a:xfrm>
              <a:off x="539728" y="2610456"/>
              <a:ext cx="6400800" cy="104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ct val="0"/>
                </a:spcBef>
              </a:pPr>
              <a:r>
                <a:rPr lang="en-GB" altLang="en-US" b="1" dirty="0">
                  <a:solidFill>
                    <a:srgbClr val="00B050"/>
                  </a:solidFill>
                  <a:latin typeface="Calibri" panose="020F0502020204030204" pitchFamily="34" charset="0"/>
                  <a:cs typeface="Calibri" panose="020F0502020204030204" pitchFamily="34" charset="0"/>
                </a:rPr>
                <a:t>Dynamic model </a:t>
              </a:r>
              <a:r>
                <a:rPr lang="en-GB" altLang="en-US" dirty="0">
                  <a:latin typeface="Calibri" panose="020F0502020204030204" pitchFamily="34" charset="0"/>
                  <a:cs typeface="Calibri" panose="020F0502020204030204" pitchFamily="34" charset="0"/>
                </a:rPr>
                <a:t>(Changes are generated by the model itself)</a:t>
              </a:r>
            </a:p>
          </p:txBody>
        </p:sp>
        <p:pic>
          <p:nvPicPr>
            <p:cNvPr id="10" name="Bildobjekt 9">
              <a:extLst>
                <a:ext uri="{FF2B5EF4-FFF2-40B4-BE49-F238E27FC236}">
                  <a16:creationId xmlns:a16="http://schemas.microsoft.com/office/drawing/2014/main" id="{F3264AFC-7321-597E-7212-A2F778D5B7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7001" y="2562637"/>
              <a:ext cx="2151292" cy="149837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Platshållare för bildnummer 3">
            <a:extLst>
              <a:ext uri="{FF2B5EF4-FFF2-40B4-BE49-F238E27FC236}">
                <a16:creationId xmlns:a16="http://schemas.microsoft.com/office/drawing/2014/main" id="{F29D3E53-198F-4367-91A4-57D699BBFC73}"/>
              </a:ext>
            </a:extLst>
          </p:cNvPr>
          <p:cNvSpPr>
            <a:spLocks noGrp="1"/>
          </p:cNvSpPr>
          <p:nvPr>
            <p:ph type="sldNum" sz="quarter" idx="12"/>
          </p:nvPr>
        </p:nvSpPr>
        <p:spPr>
          <a:xfrm>
            <a:off x="8534401" y="6400800"/>
            <a:ext cx="380999" cy="457200"/>
          </a:xfrm>
        </p:spPr>
        <p:txBody>
          <a:bodyPr/>
          <a:lstStyle/>
          <a:p>
            <a:fld id="{721C1280-4258-463F-A3AC-3775E7E85FBC}" type="slidenum">
              <a:rPr lang="sv-SE" altLang="en-US">
                <a:latin typeface="Calibri" panose="020F0502020204030204" pitchFamily="34" charset="0"/>
                <a:cs typeface="Calibri" panose="020F0502020204030204" pitchFamily="34" charset="0"/>
              </a:rPr>
              <a:pPr/>
              <a:t>19</a:t>
            </a:fld>
            <a:endParaRPr lang="sv-SE" altLang="en-US" dirty="0">
              <a:latin typeface="Calibri" panose="020F0502020204030204" pitchFamily="34" charset="0"/>
              <a:cs typeface="Calibri" panose="020F0502020204030204" pitchFamily="34" charset="0"/>
            </a:endParaRPr>
          </a:p>
        </p:txBody>
      </p:sp>
      <p:sp>
        <p:nvSpPr>
          <p:cNvPr id="15362" name="Rectangle 2">
            <a:extLst>
              <a:ext uri="{FF2B5EF4-FFF2-40B4-BE49-F238E27FC236}">
                <a16:creationId xmlns:a16="http://schemas.microsoft.com/office/drawing/2014/main" id="{C5EA6DC5-3B8A-4C25-B1CC-8F6FF7674BBA}"/>
              </a:ext>
            </a:extLst>
          </p:cNvPr>
          <p:cNvSpPr>
            <a:spLocks noChangeArrowheads="1"/>
          </p:cNvSpPr>
          <p:nvPr/>
        </p:nvSpPr>
        <p:spPr bwMode="auto">
          <a:xfrm>
            <a:off x="304800" y="75429"/>
            <a:ext cx="7977187" cy="777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eaLnBrk="1" hangingPunct="1"/>
            <a:r>
              <a:rPr lang="en-GB" altLang="en-US" sz="4000" b="1" dirty="0">
                <a:latin typeface="Calibri" panose="020F0502020204030204" pitchFamily="34" charset="0"/>
                <a:cs typeface="Calibri" panose="020F0502020204030204" pitchFamily="34" charset="0"/>
              </a:rPr>
              <a:t>Different types of models</a:t>
            </a:r>
          </a:p>
        </p:txBody>
      </p:sp>
      <p:grpSp>
        <p:nvGrpSpPr>
          <p:cNvPr id="2" name="Grupp 1">
            <a:extLst>
              <a:ext uri="{FF2B5EF4-FFF2-40B4-BE49-F238E27FC236}">
                <a16:creationId xmlns:a16="http://schemas.microsoft.com/office/drawing/2014/main" id="{85A3A0C1-E035-E22A-CFDC-AB03CD3271F8}"/>
              </a:ext>
            </a:extLst>
          </p:cNvPr>
          <p:cNvGrpSpPr/>
          <p:nvPr/>
        </p:nvGrpSpPr>
        <p:grpSpPr>
          <a:xfrm>
            <a:off x="457200" y="1279523"/>
            <a:ext cx="6950165" cy="3849689"/>
            <a:chOff x="457200" y="1279523"/>
            <a:chExt cx="6950165" cy="3849689"/>
          </a:xfrm>
        </p:grpSpPr>
        <p:grpSp>
          <p:nvGrpSpPr>
            <p:cNvPr id="15463" name="Group 103">
              <a:extLst>
                <a:ext uri="{FF2B5EF4-FFF2-40B4-BE49-F238E27FC236}">
                  <a16:creationId xmlns:a16="http://schemas.microsoft.com/office/drawing/2014/main" id="{9BD7E9A8-0F77-4C5A-AF0F-68CA4D0A6438}"/>
                </a:ext>
              </a:extLst>
            </p:cNvPr>
            <p:cNvGrpSpPr>
              <a:grpSpLocks/>
            </p:cNvGrpSpPr>
            <p:nvPr/>
          </p:nvGrpSpPr>
          <p:grpSpPr bwMode="auto">
            <a:xfrm>
              <a:off x="457200" y="1279523"/>
              <a:ext cx="6540500" cy="3849689"/>
              <a:chOff x="220" y="728"/>
              <a:chExt cx="4120" cy="2425"/>
            </a:xfrm>
          </p:grpSpPr>
          <p:sp>
            <p:nvSpPr>
              <p:cNvPr id="15379" name="Line 19">
                <a:extLst>
                  <a:ext uri="{FF2B5EF4-FFF2-40B4-BE49-F238E27FC236}">
                    <a16:creationId xmlns:a16="http://schemas.microsoft.com/office/drawing/2014/main" id="{369925FF-B6BA-40C7-92B7-485DE2DD69DA}"/>
                  </a:ext>
                </a:extLst>
              </p:cNvPr>
              <p:cNvSpPr>
                <a:spLocks noChangeShapeType="1"/>
              </p:cNvSpPr>
              <p:nvPr/>
            </p:nvSpPr>
            <p:spPr bwMode="auto">
              <a:xfrm>
                <a:off x="2696" y="1085"/>
                <a:ext cx="0" cy="20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380" name="Line 20">
                <a:extLst>
                  <a:ext uri="{FF2B5EF4-FFF2-40B4-BE49-F238E27FC236}">
                    <a16:creationId xmlns:a16="http://schemas.microsoft.com/office/drawing/2014/main" id="{D345B0AA-4759-41BA-ADA0-8345CC1BF52F}"/>
                  </a:ext>
                </a:extLst>
              </p:cNvPr>
              <p:cNvSpPr>
                <a:spLocks noChangeShapeType="1"/>
              </p:cNvSpPr>
              <p:nvPr/>
            </p:nvSpPr>
            <p:spPr bwMode="auto">
              <a:xfrm flipV="1">
                <a:off x="1112" y="3150"/>
                <a:ext cx="3180" cy="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381" name="Line 21">
                <a:extLst>
                  <a:ext uri="{FF2B5EF4-FFF2-40B4-BE49-F238E27FC236}">
                    <a16:creationId xmlns:a16="http://schemas.microsoft.com/office/drawing/2014/main" id="{A7F8601E-A7F5-4C20-950A-B2719A528C78}"/>
                  </a:ext>
                </a:extLst>
              </p:cNvPr>
              <p:cNvSpPr>
                <a:spLocks noChangeShapeType="1"/>
              </p:cNvSpPr>
              <p:nvPr/>
            </p:nvSpPr>
            <p:spPr bwMode="auto">
              <a:xfrm flipV="1">
                <a:off x="1112" y="2178"/>
                <a:ext cx="3228" cy="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382" name="Line 22">
                <a:extLst>
                  <a:ext uri="{FF2B5EF4-FFF2-40B4-BE49-F238E27FC236}">
                    <a16:creationId xmlns:a16="http://schemas.microsoft.com/office/drawing/2014/main" id="{AB630457-E5AB-4699-A3BA-8C84C4F0F109}"/>
                  </a:ext>
                </a:extLst>
              </p:cNvPr>
              <p:cNvSpPr>
                <a:spLocks noChangeShapeType="1"/>
              </p:cNvSpPr>
              <p:nvPr/>
            </p:nvSpPr>
            <p:spPr bwMode="auto">
              <a:xfrm>
                <a:off x="1140" y="1085"/>
                <a:ext cx="3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383" name="Rectangle 23">
                <a:extLst>
                  <a:ext uri="{FF2B5EF4-FFF2-40B4-BE49-F238E27FC236}">
                    <a16:creationId xmlns:a16="http://schemas.microsoft.com/office/drawing/2014/main" id="{C9E9C168-DEE5-41E6-8E07-E813B4A8D41F}"/>
                  </a:ext>
                </a:extLst>
              </p:cNvPr>
              <p:cNvSpPr>
                <a:spLocks noChangeArrowheads="1"/>
              </p:cNvSpPr>
              <p:nvPr/>
            </p:nvSpPr>
            <p:spPr bwMode="auto">
              <a:xfrm>
                <a:off x="220" y="1373"/>
                <a:ext cx="940"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b="1" i="1" dirty="0" err="1">
                    <a:solidFill>
                      <a:srgbClr val="FF0000"/>
                    </a:solidFill>
                    <a:latin typeface="Calibri" panose="020F0502020204030204" pitchFamily="34" charset="0"/>
                    <a:cs typeface="Calibri" panose="020F0502020204030204" pitchFamily="34" charset="0"/>
                  </a:rPr>
                  <a:t>Stochas</a:t>
                </a:r>
                <a:r>
                  <a:rPr lang="en-GB" altLang="en-US" b="1" i="1" dirty="0">
                    <a:solidFill>
                      <a:srgbClr val="FF0000"/>
                    </a:solidFill>
                    <a:latin typeface="Calibri" panose="020F0502020204030204" pitchFamily="34" charset="0"/>
                    <a:cs typeface="Calibri" panose="020F0502020204030204" pitchFamily="34" charset="0"/>
                  </a:rPr>
                  <a:t>-tic</a:t>
                </a:r>
              </a:p>
            </p:txBody>
          </p:sp>
          <p:sp>
            <p:nvSpPr>
              <p:cNvPr id="15384" name="Rectangle 24">
                <a:extLst>
                  <a:ext uri="{FF2B5EF4-FFF2-40B4-BE49-F238E27FC236}">
                    <a16:creationId xmlns:a16="http://schemas.microsoft.com/office/drawing/2014/main" id="{0765038E-0D1C-4373-B798-0618E78B6704}"/>
                  </a:ext>
                </a:extLst>
              </p:cNvPr>
              <p:cNvSpPr>
                <a:spLocks noChangeArrowheads="1"/>
              </p:cNvSpPr>
              <p:nvPr/>
            </p:nvSpPr>
            <p:spPr bwMode="auto">
              <a:xfrm>
                <a:off x="248" y="2333"/>
                <a:ext cx="912"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b="1" i="1">
                    <a:latin typeface="Calibri" panose="020F0502020204030204" pitchFamily="34" charset="0"/>
                    <a:cs typeface="Calibri" panose="020F0502020204030204" pitchFamily="34" charset="0"/>
                  </a:rPr>
                  <a:t>Determi-nistic</a:t>
                </a:r>
              </a:p>
            </p:txBody>
          </p:sp>
          <p:sp>
            <p:nvSpPr>
              <p:cNvPr id="15385" name="Rectangle 25">
                <a:extLst>
                  <a:ext uri="{FF2B5EF4-FFF2-40B4-BE49-F238E27FC236}">
                    <a16:creationId xmlns:a16="http://schemas.microsoft.com/office/drawing/2014/main" id="{A36D2A11-F269-4BF4-965A-6D63CC048F94}"/>
                  </a:ext>
                </a:extLst>
              </p:cNvPr>
              <p:cNvSpPr>
                <a:spLocks noChangeArrowheads="1"/>
              </p:cNvSpPr>
              <p:nvPr/>
            </p:nvSpPr>
            <p:spPr bwMode="auto">
              <a:xfrm>
                <a:off x="1390" y="748"/>
                <a:ext cx="9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b="1" i="1" dirty="0">
                    <a:latin typeface="Calibri" panose="020F0502020204030204" pitchFamily="34" charset="0"/>
                    <a:cs typeface="Calibri" panose="020F0502020204030204" pitchFamily="34" charset="0"/>
                  </a:rPr>
                  <a:t>Static</a:t>
                </a:r>
              </a:p>
            </p:txBody>
          </p:sp>
          <p:sp>
            <p:nvSpPr>
              <p:cNvPr id="15386" name="Rectangle 26">
                <a:extLst>
                  <a:ext uri="{FF2B5EF4-FFF2-40B4-BE49-F238E27FC236}">
                    <a16:creationId xmlns:a16="http://schemas.microsoft.com/office/drawing/2014/main" id="{F0BDB747-FE29-493D-A07B-95D5068FC92F}"/>
                  </a:ext>
                </a:extLst>
              </p:cNvPr>
              <p:cNvSpPr>
                <a:spLocks noChangeArrowheads="1"/>
              </p:cNvSpPr>
              <p:nvPr/>
            </p:nvSpPr>
            <p:spPr bwMode="auto">
              <a:xfrm>
                <a:off x="2856" y="728"/>
                <a:ext cx="124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b="1" i="1" dirty="0">
                    <a:solidFill>
                      <a:srgbClr val="00B050"/>
                    </a:solidFill>
                    <a:latin typeface="Calibri" panose="020F0502020204030204" pitchFamily="34" charset="0"/>
                    <a:cs typeface="Calibri" panose="020F0502020204030204" pitchFamily="34" charset="0"/>
                  </a:rPr>
                  <a:t>Dynamic</a:t>
                </a:r>
              </a:p>
            </p:txBody>
          </p:sp>
          <p:sp>
            <p:nvSpPr>
              <p:cNvPr id="15387" name="Rectangle 27">
                <a:extLst>
                  <a:ext uri="{FF2B5EF4-FFF2-40B4-BE49-F238E27FC236}">
                    <a16:creationId xmlns:a16="http://schemas.microsoft.com/office/drawing/2014/main" id="{C6E4CA94-9FEB-4884-8E5E-BFD15403D643}"/>
                  </a:ext>
                </a:extLst>
              </p:cNvPr>
              <p:cNvSpPr>
                <a:spLocks noChangeArrowheads="1"/>
              </p:cNvSpPr>
              <p:nvPr/>
            </p:nvSpPr>
            <p:spPr bwMode="auto">
              <a:xfrm>
                <a:off x="1208" y="1120"/>
                <a:ext cx="1296" cy="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40000"/>
                  </a:spcBef>
                </a:pPr>
                <a:r>
                  <a:rPr lang="en-GB" altLang="en-US" b="1" i="1">
                    <a:latin typeface="Calibri" panose="020F0502020204030204" pitchFamily="34" charset="0"/>
                    <a:cs typeface="Calibri" panose="020F0502020204030204" pitchFamily="34" charset="0"/>
                  </a:rPr>
                  <a:t>Statistical models</a:t>
                </a:r>
              </a:p>
              <a:p>
                <a:pPr>
                  <a:lnSpc>
                    <a:spcPct val="90000"/>
                  </a:lnSpc>
                  <a:spcBef>
                    <a:spcPct val="40000"/>
                  </a:spcBef>
                </a:pPr>
                <a:endParaRPr lang="en-GB" altLang="en-US" b="1" i="1">
                  <a:latin typeface="Calibri" panose="020F0502020204030204" pitchFamily="34" charset="0"/>
                  <a:cs typeface="Calibri" panose="020F0502020204030204" pitchFamily="34" charset="0"/>
                </a:endParaRPr>
              </a:p>
            </p:txBody>
          </p:sp>
          <p:sp>
            <p:nvSpPr>
              <p:cNvPr id="15388" name="Rectangle 28">
                <a:extLst>
                  <a:ext uri="{FF2B5EF4-FFF2-40B4-BE49-F238E27FC236}">
                    <a16:creationId xmlns:a16="http://schemas.microsoft.com/office/drawing/2014/main" id="{DD6D6051-7D67-477C-AA36-D8BEF1CB599C}"/>
                  </a:ext>
                </a:extLst>
              </p:cNvPr>
              <p:cNvSpPr>
                <a:spLocks noChangeArrowheads="1"/>
              </p:cNvSpPr>
              <p:nvPr/>
            </p:nvSpPr>
            <p:spPr bwMode="auto">
              <a:xfrm>
                <a:off x="1139" y="2237"/>
                <a:ext cx="1565" cy="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nSpc>
                    <a:spcPct val="90000"/>
                  </a:lnSpc>
                  <a:spcBef>
                    <a:spcPct val="40000"/>
                  </a:spcBef>
                </a:pPr>
                <a:r>
                  <a:rPr lang="en-GB" altLang="en-US" b="1" i="1" dirty="0">
                    <a:latin typeface="Calibri" panose="020F0502020204030204" pitchFamily="34" charset="0"/>
                    <a:cs typeface="Calibri" panose="020F0502020204030204" pitchFamily="34" charset="0"/>
                  </a:rPr>
                  <a:t>Algebraic models </a:t>
                </a:r>
                <a:r>
                  <a:rPr lang="en-GB" altLang="en-US" dirty="0">
                    <a:latin typeface="Calibri" panose="020F0502020204030204" pitchFamily="34" charset="0"/>
                    <a:cs typeface="Calibri" panose="020F0502020204030204" pitchFamily="34" charset="0"/>
                  </a:rPr>
                  <a:t>(</a:t>
                </a:r>
                <a:r>
                  <a:rPr lang="en-GB" altLang="en-US" i="1" dirty="0">
                    <a:latin typeface="Calibri" panose="020F0502020204030204" pitchFamily="34" charset="0"/>
                    <a:cs typeface="Calibri" panose="020F0502020204030204" pitchFamily="34" charset="0"/>
                  </a:rPr>
                  <a:t>+ - </a:t>
                </a:r>
                <a:r>
                  <a:rPr lang="en-GB" altLang="en-US" b="1" i="1" dirty="0">
                    <a:latin typeface="Calibri" panose="020F0502020204030204" pitchFamily="34" charset="0"/>
                    <a:cs typeface="Calibri" panose="020F0502020204030204" pitchFamily="34" charset="0"/>
                    <a:sym typeface="Symbol" panose="05050102010706020507" pitchFamily="18" charset="2"/>
                  </a:rPr>
                  <a:t></a:t>
                </a:r>
                <a:r>
                  <a:rPr lang="en-GB" altLang="en-US" i="1" dirty="0">
                    <a:latin typeface="Calibri" panose="020F0502020204030204" pitchFamily="34" charset="0"/>
                    <a:cs typeface="Calibri" panose="020F0502020204030204" pitchFamily="34" charset="0"/>
                  </a:rPr>
                  <a:t>  /)</a:t>
                </a:r>
                <a:endParaRPr lang="en-GB" altLang="en-US" sz="2000" dirty="0">
                  <a:latin typeface="Calibri" panose="020F0502020204030204" pitchFamily="34" charset="0"/>
                  <a:cs typeface="Calibri" panose="020F0502020204030204" pitchFamily="34" charset="0"/>
                </a:endParaRPr>
              </a:p>
            </p:txBody>
          </p:sp>
          <p:sp>
            <p:nvSpPr>
              <p:cNvPr id="15390" name="Rectangle 30">
                <a:extLst>
                  <a:ext uri="{FF2B5EF4-FFF2-40B4-BE49-F238E27FC236}">
                    <a16:creationId xmlns:a16="http://schemas.microsoft.com/office/drawing/2014/main" id="{AC0F09FC-184E-493C-A164-79C89E6BC697}"/>
                  </a:ext>
                </a:extLst>
              </p:cNvPr>
              <p:cNvSpPr>
                <a:spLocks noChangeArrowheads="1"/>
              </p:cNvSpPr>
              <p:nvPr/>
            </p:nvSpPr>
            <p:spPr bwMode="auto">
              <a:xfrm>
                <a:off x="2816" y="1169"/>
                <a:ext cx="1380" cy="75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GB" altLang="en-US" b="1" i="1">
                    <a:latin typeface="Calibri" panose="020F0502020204030204" pitchFamily="34" charset="0"/>
                    <a:cs typeface="Calibri" panose="020F0502020204030204" pitchFamily="34" charset="0"/>
                  </a:rPr>
                  <a:t>Dynamic &amp;</a:t>
                </a:r>
              </a:p>
              <a:p>
                <a:r>
                  <a:rPr lang="en-GB" altLang="en-US" b="1" i="1">
                    <a:latin typeface="Calibri" panose="020F0502020204030204" pitchFamily="34" charset="0"/>
                    <a:cs typeface="Calibri" panose="020F0502020204030204" pitchFamily="34" charset="0"/>
                  </a:rPr>
                  <a:t>stochastic </a:t>
                </a:r>
              </a:p>
              <a:p>
                <a:r>
                  <a:rPr lang="en-GB" altLang="en-US" b="1" i="1">
                    <a:latin typeface="Calibri" panose="020F0502020204030204" pitchFamily="34" charset="0"/>
                    <a:cs typeface="Calibri" panose="020F0502020204030204" pitchFamily="34" charset="0"/>
                  </a:rPr>
                  <a:t>models </a:t>
                </a:r>
              </a:p>
            </p:txBody>
          </p:sp>
          <p:sp>
            <p:nvSpPr>
              <p:cNvPr id="15391" name="Line 31">
                <a:extLst>
                  <a:ext uri="{FF2B5EF4-FFF2-40B4-BE49-F238E27FC236}">
                    <a16:creationId xmlns:a16="http://schemas.microsoft.com/office/drawing/2014/main" id="{276BC480-28BC-4A51-B0A8-7606872DE987}"/>
                  </a:ext>
                </a:extLst>
              </p:cNvPr>
              <p:cNvSpPr>
                <a:spLocks noChangeShapeType="1"/>
              </p:cNvSpPr>
              <p:nvPr/>
            </p:nvSpPr>
            <p:spPr bwMode="auto">
              <a:xfrm>
                <a:off x="1112" y="1085"/>
                <a:ext cx="0" cy="20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393" name="Line 33">
                <a:extLst>
                  <a:ext uri="{FF2B5EF4-FFF2-40B4-BE49-F238E27FC236}">
                    <a16:creationId xmlns:a16="http://schemas.microsoft.com/office/drawing/2014/main" id="{E4E450FF-41E5-4259-A409-9658296EF374}"/>
                  </a:ext>
                </a:extLst>
              </p:cNvPr>
              <p:cNvSpPr>
                <a:spLocks noChangeShapeType="1"/>
              </p:cNvSpPr>
              <p:nvPr/>
            </p:nvSpPr>
            <p:spPr bwMode="auto">
              <a:xfrm>
                <a:off x="4304" y="1085"/>
                <a:ext cx="0" cy="20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394" name="Text Box 34">
                <a:extLst>
                  <a:ext uri="{FF2B5EF4-FFF2-40B4-BE49-F238E27FC236}">
                    <a16:creationId xmlns:a16="http://schemas.microsoft.com/office/drawing/2014/main" id="{77D0E527-F5F5-439E-9C9E-E7C60979C989}"/>
                  </a:ext>
                </a:extLst>
              </p:cNvPr>
              <p:cNvSpPr txBox="1">
                <a:spLocks noChangeArrowheads="1"/>
              </p:cNvSpPr>
              <p:nvPr/>
            </p:nvSpPr>
            <p:spPr bwMode="auto">
              <a:xfrm>
                <a:off x="2685" y="1085"/>
                <a:ext cx="1607" cy="1095"/>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pPr>
                <a:r>
                  <a:rPr lang="en-GB" altLang="en-US" b="1" i="1" dirty="0">
                    <a:latin typeface="Calibri" panose="020F0502020204030204" pitchFamily="34" charset="0"/>
                    <a:cs typeface="Calibri" panose="020F0502020204030204" pitchFamily="34" charset="0"/>
                  </a:rPr>
                  <a:t>Dynamic &amp;</a:t>
                </a:r>
              </a:p>
              <a:p>
                <a:pPr>
                  <a:lnSpc>
                    <a:spcPct val="80000"/>
                  </a:lnSpc>
                </a:pPr>
                <a:r>
                  <a:rPr lang="en-GB" altLang="en-US" b="1" i="1" dirty="0">
                    <a:latin typeface="Calibri" panose="020F0502020204030204" pitchFamily="34" charset="0"/>
                    <a:cs typeface="Calibri" panose="020F0502020204030204" pitchFamily="34" charset="0"/>
                  </a:rPr>
                  <a:t>stochastic </a:t>
                </a:r>
              </a:p>
              <a:p>
                <a:pPr>
                  <a:lnSpc>
                    <a:spcPct val="80000"/>
                  </a:lnSpc>
                </a:pPr>
                <a:r>
                  <a:rPr lang="en-GB" altLang="en-US" b="1" i="1" dirty="0">
                    <a:latin typeface="Calibri" panose="020F0502020204030204" pitchFamily="34" charset="0"/>
                    <a:cs typeface="Calibri" panose="020F0502020204030204" pitchFamily="34" charset="0"/>
                  </a:rPr>
                  <a:t>models </a:t>
                </a:r>
              </a:p>
              <a:p>
                <a:endParaRPr lang="en-GB" altLang="en-US" sz="2800" dirty="0">
                  <a:latin typeface="Calibri" panose="020F0502020204030204" pitchFamily="34" charset="0"/>
                  <a:cs typeface="Calibri" panose="020F0502020204030204" pitchFamily="34" charset="0"/>
                </a:endParaRPr>
              </a:p>
            </p:txBody>
          </p:sp>
          <p:sp>
            <p:nvSpPr>
              <p:cNvPr id="15402" name="Oval 42">
                <a:extLst>
                  <a:ext uri="{FF2B5EF4-FFF2-40B4-BE49-F238E27FC236}">
                    <a16:creationId xmlns:a16="http://schemas.microsoft.com/office/drawing/2014/main" id="{68CA40A1-CDDE-4E25-A527-9521BA3712F6}"/>
                  </a:ext>
                </a:extLst>
              </p:cNvPr>
              <p:cNvSpPr>
                <a:spLocks noChangeArrowheads="1"/>
              </p:cNvSpPr>
              <p:nvPr/>
            </p:nvSpPr>
            <p:spPr bwMode="auto">
              <a:xfrm>
                <a:off x="1440" y="1629"/>
                <a:ext cx="384" cy="38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15403" name="Group 43">
                <a:extLst>
                  <a:ext uri="{FF2B5EF4-FFF2-40B4-BE49-F238E27FC236}">
                    <a16:creationId xmlns:a16="http://schemas.microsoft.com/office/drawing/2014/main" id="{C33D358C-08E4-48AF-9A94-ED7AF5ED02A0}"/>
                  </a:ext>
                </a:extLst>
              </p:cNvPr>
              <p:cNvGrpSpPr>
                <a:grpSpLocks/>
              </p:cNvGrpSpPr>
              <p:nvPr/>
            </p:nvGrpSpPr>
            <p:grpSpPr bwMode="auto">
              <a:xfrm>
                <a:off x="1512" y="1717"/>
                <a:ext cx="240" cy="209"/>
                <a:chOff x="1640" y="3312"/>
                <a:chExt cx="240" cy="208"/>
              </a:xfrm>
            </p:grpSpPr>
            <p:grpSp>
              <p:nvGrpSpPr>
                <p:cNvPr id="15404" name="Group 44">
                  <a:extLst>
                    <a:ext uri="{FF2B5EF4-FFF2-40B4-BE49-F238E27FC236}">
                      <a16:creationId xmlns:a16="http://schemas.microsoft.com/office/drawing/2014/main" id="{8750B419-D791-4A1F-AC8F-8AB58697C26F}"/>
                    </a:ext>
                  </a:extLst>
                </p:cNvPr>
                <p:cNvGrpSpPr>
                  <a:grpSpLocks/>
                </p:cNvGrpSpPr>
                <p:nvPr/>
              </p:nvGrpSpPr>
              <p:grpSpPr bwMode="auto">
                <a:xfrm>
                  <a:off x="1640" y="3312"/>
                  <a:ext cx="240" cy="208"/>
                  <a:chOff x="1640" y="3312"/>
                  <a:chExt cx="240" cy="208"/>
                </a:xfrm>
              </p:grpSpPr>
              <p:sp>
                <p:nvSpPr>
                  <p:cNvPr id="15405" name="Rectangle 45">
                    <a:extLst>
                      <a:ext uri="{FF2B5EF4-FFF2-40B4-BE49-F238E27FC236}">
                        <a16:creationId xmlns:a16="http://schemas.microsoft.com/office/drawing/2014/main" id="{7FDD252E-B0D8-4401-B5FE-DFEA86B90997}"/>
                      </a:ext>
                    </a:extLst>
                  </p:cNvPr>
                  <p:cNvSpPr>
                    <a:spLocks noChangeArrowheads="1"/>
                  </p:cNvSpPr>
                  <p:nvPr/>
                </p:nvSpPr>
                <p:spPr bwMode="auto">
                  <a:xfrm>
                    <a:off x="1640" y="3368"/>
                    <a:ext cx="144"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15406" name="Group 46">
                    <a:extLst>
                      <a:ext uri="{FF2B5EF4-FFF2-40B4-BE49-F238E27FC236}">
                        <a16:creationId xmlns:a16="http://schemas.microsoft.com/office/drawing/2014/main" id="{15B10EE7-BCAE-46D6-8DAE-1EB7F92AED22}"/>
                      </a:ext>
                    </a:extLst>
                  </p:cNvPr>
                  <p:cNvGrpSpPr>
                    <a:grpSpLocks/>
                  </p:cNvGrpSpPr>
                  <p:nvPr/>
                </p:nvGrpSpPr>
                <p:grpSpPr bwMode="auto">
                  <a:xfrm>
                    <a:off x="1720" y="3320"/>
                    <a:ext cx="144" cy="144"/>
                    <a:chOff x="1728" y="3312"/>
                    <a:chExt cx="144" cy="144"/>
                  </a:xfrm>
                </p:grpSpPr>
                <p:sp>
                  <p:nvSpPr>
                    <p:cNvPr id="15407" name="Line 47">
                      <a:extLst>
                        <a:ext uri="{FF2B5EF4-FFF2-40B4-BE49-F238E27FC236}">
                          <a16:creationId xmlns:a16="http://schemas.microsoft.com/office/drawing/2014/main" id="{6DCA2F73-CD02-4FCF-ACDC-30ABD0F7F839}"/>
                        </a:ext>
                      </a:extLst>
                    </p:cNvPr>
                    <p:cNvSpPr>
                      <a:spLocks noChangeShapeType="1"/>
                    </p:cNvSpPr>
                    <p:nvPr/>
                  </p:nvSpPr>
                  <p:spPr bwMode="auto">
                    <a:xfrm>
                      <a:off x="1872" y="331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408" name="Line 48">
                      <a:extLst>
                        <a:ext uri="{FF2B5EF4-FFF2-40B4-BE49-F238E27FC236}">
                          <a16:creationId xmlns:a16="http://schemas.microsoft.com/office/drawing/2014/main" id="{A63F6EB5-16AC-46B9-A93A-02A69CAB1F8E}"/>
                        </a:ext>
                      </a:extLst>
                    </p:cNvPr>
                    <p:cNvSpPr>
                      <a:spLocks noChangeShapeType="1"/>
                    </p:cNvSpPr>
                    <p:nvPr/>
                  </p:nvSpPr>
                  <p:spPr bwMode="auto">
                    <a:xfrm flipH="1">
                      <a:off x="1728" y="33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15409" name="Line 49">
                    <a:extLst>
                      <a:ext uri="{FF2B5EF4-FFF2-40B4-BE49-F238E27FC236}">
                        <a16:creationId xmlns:a16="http://schemas.microsoft.com/office/drawing/2014/main" id="{EE045C07-97DB-4BE0-8F1A-608B3D70E58C}"/>
                      </a:ext>
                    </a:extLst>
                  </p:cNvPr>
                  <p:cNvSpPr>
                    <a:spLocks noChangeShapeType="1"/>
                  </p:cNvSpPr>
                  <p:nvPr/>
                </p:nvSpPr>
                <p:spPr bwMode="auto">
                  <a:xfrm flipV="1">
                    <a:off x="1640" y="3312"/>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410" name="Line 50">
                    <a:extLst>
                      <a:ext uri="{FF2B5EF4-FFF2-40B4-BE49-F238E27FC236}">
                        <a16:creationId xmlns:a16="http://schemas.microsoft.com/office/drawing/2014/main" id="{4C65F10B-4D21-403D-981B-675D38EE00B1}"/>
                      </a:ext>
                    </a:extLst>
                  </p:cNvPr>
                  <p:cNvSpPr>
                    <a:spLocks noChangeShapeType="1"/>
                  </p:cNvSpPr>
                  <p:nvPr/>
                </p:nvSpPr>
                <p:spPr bwMode="auto">
                  <a:xfrm flipV="1">
                    <a:off x="1776" y="332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411" name="Line 51">
                    <a:extLst>
                      <a:ext uri="{FF2B5EF4-FFF2-40B4-BE49-F238E27FC236}">
                        <a16:creationId xmlns:a16="http://schemas.microsoft.com/office/drawing/2014/main" id="{405A1716-FF6B-4B40-ACBF-6D7EB9C9B517}"/>
                      </a:ext>
                    </a:extLst>
                  </p:cNvPr>
                  <p:cNvSpPr>
                    <a:spLocks noChangeShapeType="1"/>
                  </p:cNvSpPr>
                  <p:nvPr/>
                </p:nvSpPr>
                <p:spPr bwMode="auto">
                  <a:xfrm flipV="1">
                    <a:off x="1784" y="3472"/>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15412" name="Group 52">
                  <a:extLst>
                    <a:ext uri="{FF2B5EF4-FFF2-40B4-BE49-F238E27FC236}">
                      <a16:creationId xmlns:a16="http://schemas.microsoft.com/office/drawing/2014/main" id="{4CD53BC8-B99C-439A-8E86-613CF104670D}"/>
                    </a:ext>
                  </a:extLst>
                </p:cNvPr>
                <p:cNvGrpSpPr>
                  <a:grpSpLocks/>
                </p:cNvGrpSpPr>
                <p:nvPr/>
              </p:nvGrpSpPr>
              <p:grpSpPr bwMode="auto">
                <a:xfrm>
                  <a:off x="1679" y="3391"/>
                  <a:ext cx="73" cy="97"/>
                  <a:chOff x="1679" y="3391"/>
                  <a:chExt cx="73" cy="97"/>
                </a:xfrm>
              </p:grpSpPr>
              <p:sp>
                <p:nvSpPr>
                  <p:cNvPr id="15413" name="Oval 53">
                    <a:extLst>
                      <a:ext uri="{FF2B5EF4-FFF2-40B4-BE49-F238E27FC236}">
                        <a16:creationId xmlns:a16="http://schemas.microsoft.com/office/drawing/2014/main" id="{BB88E364-2FB0-43FB-9197-059E0B2EE109}"/>
                      </a:ext>
                    </a:extLst>
                  </p:cNvPr>
                  <p:cNvSpPr>
                    <a:spLocks noChangeArrowheads="1"/>
                  </p:cNvSpPr>
                  <p:nvPr/>
                </p:nvSpPr>
                <p:spPr bwMode="auto">
                  <a:xfrm>
                    <a:off x="1679" y="3463"/>
                    <a:ext cx="25" cy="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414" name="Oval 54">
                    <a:extLst>
                      <a:ext uri="{FF2B5EF4-FFF2-40B4-BE49-F238E27FC236}">
                        <a16:creationId xmlns:a16="http://schemas.microsoft.com/office/drawing/2014/main" id="{6F392C33-E49E-4749-AE0F-00892FAA5E45}"/>
                      </a:ext>
                    </a:extLst>
                  </p:cNvPr>
                  <p:cNvSpPr>
                    <a:spLocks noChangeArrowheads="1"/>
                  </p:cNvSpPr>
                  <p:nvPr/>
                </p:nvSpPr>
                <p:spPr bwMode="auto">
                  <a:xfrm>
                    <a:off x="1727" y="3463"/>
                    <a:ext cx="25" cy="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415" name="Oval 55">
                    <a:extLst>
                      <a:ext uri="{FF2B5EF4-FFF2-40B4-BE49-F238E27FC236}">
                        <a16:creationId xmlns:a16="http://schemas.microsoft.com/office/drawing/2014/main" id="{26B981B9-A8FC-461F-885B-36B244AD426F}"/>
                      </a:ext>
                    </a:extLst>
                  </p:cNvPr>
                  <p:cNvSpPr>
                    <a:spLocks noChangeArrowheads="1"/>
                  </p:cNvSpPr>
                  <p:nvPr/>
                </p:nvSpPr>
                <p:spPr bwMode="auto">
                  <a:xfrm>
                    <a:off x="1679" y="3391"/>
                    <a:ext cx="25" cy="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416" name="Oval 56">
                    <a:extLst>
                      <a:ext uri="{FF2B5EF4-FFF2-40B4-BE49-F238E27FC236}">
                        <a16:creationId xmlns:a16="http://schemas.microsoft.com/office/drawing/2014/main" id="{BE213C5B-9841-419A-921E-89F453406B0D}"/>
                      </a:ext>
                    </a:extLst>
                  </p:cNvPr>
                  <p:cNvSpPr>
                    <a:spLocks noChangeArrowheads="1"/>
                  </p:cNvSpPr>
                  <p:nvPr/>
                </p:nvSpPr>
                <p:spPr bwMode="auto">
                  <a:xfrm>
                    <a:off x="1727" y="3391"/>
                    <a:ext cx="25" cy="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15417" name="Oval 57">
                  <a:extLst>
                    <a:ext uri="{FF2B5EF4-FFF2-40B4-BE49-F238E27FC236}">
                      <a16:creationId xmlns:a16="http://schemas.microsoft.com/office/drawing/2014/main" id="{3D725300-76D4-4A11-A97E-5308D67031C4}"/>
                    </a:ext>
                  </a:extLst>
                </p:cNvPr>
                <p:cNvSpPr>
                  <a:spLocks noChangeArrowheads="1"/>
                </p:cNvSpPr>
                <p:nvPr/>
              </p:nvSpPr>
              <p:spPr bwMode="auto">
                <a:xfrm>
                  <a:off x="1799" y="3448"/>
                  <a:ext cx="25" cy="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418" name="Oval 58">
                  <a:extLst>
                    <a:ext uri="{FF2B5EF4-FFF2-40B4-BE49-F238E27FC236}">
                      <a16:creationId xmlns:a16="http://schemas.microsoft.com/office/drawing/2014/main" id="{E1B6E2CE-7211-4776-97E4-695C6D490B84}"/>
                    </a:ext>
                  </a:extLst>
                </p:cNvPr>
                <p:cNvSpPr>
                  <a:spLocks noChangeArrowheads="1"/>
                </p:cNvSpPr>
                <p:nvPr/>
              </p:nvSpPr>
              <p:spPr bwMode="auto">
                <a:xfrm>
                  <a:off x="1735" y="3344"/>
                  <a:ext cx="25" cy="1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419" name="Oval 59">
                  <a:extLst>
                    <a:ext uri="{FF2B5EF4-FFF2-40B4-BE49-F238E27FC236}">
                      <a16:creationId xmlns:a16="http://schemas.microsoft.com/office/drawing/2014/main" id="{22830517-8102-4FD3-9E68-586E0129E47C}"/>
                    </a:ext>
                  </a:extLst>
                </p:cNvPr>
                <p:cNvSpPr>
                  <a:spLocks noChangeArrowheads="1"/>
                </p:cNvSpPr>
                <p:nvPr/>
              </p:nvSpPr>
              <p:spPr bwMode="auto">
                <a:xfrm>
                  <a:off x="1815" y="3368"/>
                  <a:ext cx="25" cy="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15436" name="Oval 76">
                <a:extLst>
                  <a:ext uri="{FF2B5EF4-FFF2-40B4-BE49-F238E27FC236}">
                    <a16:creationId xmlns:a16="http://schemas.microsoft.com/office/drawing/2014/main" id="{B8753011-1B55-489B-8342-7D0866F77E24}"/>
                  </a:ext>
                </a:extLst>
              </p:cNvPr>
              <p:cNvSpPr>
                <a:spLocks noChangeArrowheads="1"/>
              </p:cNvSpPr>
              <p:nvPr/>
            </p:nvSpPr>
            <p:spPr bwMode="auto">
              <a:xfrm>
                <a:off x="2952" y="1709"/>
                <a:ext cx="384" cy="38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437" name="Text Box 77">
                <a:extLst>
                  <a:ext uri="{FF2B5EF4-FFF2-40B4-BE49-F238E27FC236}">
                    <a16:creationId xmlns:a16="http://schemas.microsoft.com/office/drawing/2014/main" id="{D63C7269-8D4D-46B0-B828-4FDEAA601BB7}"/>
                  </a:ext>
                </a:extLst>
              </p:cNvPr>
              <p:cNvSpPr txBox="1">
                <a:spLocks noChangeArrowheads="1"/>
              </p:cNvSpPr>
              <p:nvPr/>
            </p:nvSpPr>
            <p:spPr bwMode="auto">
              <a:xfrm>
                <a:off x="2928" y="1779"/>
                <a:ext cx="4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800" b="1" i="1">
                    <a:latin typeface="Calibri" panose="020F0502020204030204" pitchFamily="34" charset="0"/>
                    <a:cs typeface="Calibri" panose="020F0502020204030204" pitchFamily="34" charset="0"/>
                  </a:rPr>
                  <a:t>dx/dt</a:t>
                </a:r>
                <a:endParaRPr lang="en-GB" altLang="en-US" sz="1800" b="1">
                  <a:latin typeface="Calibri" panose="020F0502020204030204" pitchFamily="34" charset="0"/>
                  <a:cs typeface="Calibri" panose="020F0502020204030204" pitchFamily="34" charset="0"/>
                </a:endParaRPr>
              </a:p>
            </p:txBody>
          </p:sp>
          <p:sp>
            <p:nvSpPr>
              <p:cNvPr id="15439" name="Oval 79">
                <a:extLst>
                  <a:ext uri="{FF2B5EF4-FFF2-40B4-BE49-F238E27FC236}">
                    <a16:creationId xmlns:a16="http://schemas.microsoft.com/office/drawing/2014/main" id="{75849952-91F6-4926-A071-556BF8FD39BE}"/>
                  </a:ext>
                </a:extLst>
              </p:cNvPr>
              <p:cNvSpPr>
                <a:spLocks noChangeArrowheads="1"/>
              </p:cNvSpPr>
              <p:nvPr/>
            </p:nvSpPr>
            <p:spPr bwMode="auto">
              <a:xfrm>
                <a:off x="3408" y="1709"/>
                <a:ext cx="384" cy="38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15440" name="Group 80">
                <a:extLst>
                  <a:ext uri="{FF2B5EF4-FFF2-40B4-BE49-F238E27FC236}">
                    <a16:creationId xmlns:a16="http://schemas.microsoft.com/office/drawing/2014/main" id="{63B2FFED-B2BC-4958-B34E-91CBBB979B13}"/>
                  </a:ext>
                </a:extLst>
              </p:cNvPr>
              <p:cNvGrpSpPr>
                <a:grpSpLocks/>
              </p:cNvGrpSpPr>
              <p:nvPr/>
            </p:nvGrpSpPr>
            <p:grpSpPr bwMode="auto">
              <a:xfrm>
                <a:off x="3480" y="1797"/>
                <a:ext cx="240" cy="209"/>
                <a:chOff x="1640" y="3312"/>
                <a:chExt cx="240" cy="208"/>
              </a:xfrm>
            </p:grpSpPr>
            <p:grpSp>
              <p:nvGrpSpPr>
                <p:cNvPr id="15441" name="Group 81">
                  <a:extLst>
                    <a:ext uri="{FF2B5EF4-FFF2-40B4-BE49-F238E27FC236}">
                      <a16:creationId xmlns:a16="http://schemas.microsoft.com/office/drawing/2014/main" id="{D4A46D39-6621-43ED-A251-5759D9F5BBC0}"/>
                    </a:ext>
                  </a:extLst>
                </p:cNvPr>
                <p:cNvGrpSpPr>
                  <a:grpSpLocks/>
                </p:cNvGrpSpPr>
                <p:nvPr/>
              </p:nvGrpSpPr>
              <p:grpSpPr bwMode="auto">
                <a:xfrm>
                  <a:off x="1640" y="3312"/>
                  <a:ext cx="240" cy="208"/>
                  <a:chOff x="1640" y="3312"/>
                  <a:chExt cx="240" cy="208"/>
                </a:xfrm>
              </p:grpSpPr>
              <p:sp>
                <p:nvSpPr>
                  <p:cNvPr id="15442" name="Rectangle 82">
                    <a:extLst>
                      <a:ext uri="{FF2B5EF4-FFF2-40B4-BE49-F238E27FC236}">
                        <a16:creationId xmlns:a16="http://schemas.microsoft.com/office/drawing/2014/main" id="{378CC6A5-27CA-4B39-9840-6E2EB1A6CF41}"/>
                      </a:ext>
                    </a:extLst>
                  </p:cNvPr>
                  <p:cNvSpPr>
                    <a:spLocks noChangeArrowheads="1"/>
                  </p:cNvSpPr>
                  <p:nvPr/>
                </p:nvSpPr>
                <p:spPr bwMode="auto">
                  <a:xfrm>
                    <a:off x="1640" y="3368"/>
                    <a:ext cx="144"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15443" name="Group 83">
                    <a:extLst>
                      <a:ext uri="{FF2B5EF4-FFF2-40B4-BE49-F238E27FC236}">
                        <a16:creationId xmlns:a16="http://schemas.microsoft.com/office/drawing/2014/main" id="{4921F272-A8CB-4CDE-A4C4-B26BCDE64B8B}"/>
                      </a:ext>
                    </a:extLst>
                  </p:cNvPr>
                  <p:cNvGrpSpPr>
                    <a:grpSpLocks/>
                  </p:cNvGrpSpPr>
                  <p:nvPr/>
                </p:nvGrpSpPr>
                <p:grpSpPr bwMode="auto">
                  <a:xfrm>
                    <a:off x="1720" y="3320"/>
                    <a:ext cx="144" cy="144"/>
                    <a:chOff x="1728" y="3312"/>
                    <a:chExt cx="144" cy="144"/>
                  </a:xfrm>
                </p:grpSpPr>
                <p:sp>
                  <p:nvSpPr>
                    <p:cNvPr id="15444" name="Line 84">
                      <a:extLst>
                        <a:ext uri="{FF2B5EF4-FFF2-40B4-BE49-F238E27FC236}">
                          <a16:creationId xmlns:a16="http://schemas.microsoft.com/office/drawing/2014/main" id="{AF662738-DB46-4309-9B4E-6DFE830CD7FB}"/>
                        </a:ext>
                      </a:extLst>
                    </p:cNvPr>
                    <p:cNvSpPr>
                      <a:spLocks noChangeShapeType="1"/>
                    </p:cNvSpPr>
                    <p:nvPr/>
                  </p:nvSpPr>
                  <p:spPr bwMode="auto">
                    <a:xfrm>
                      <a:off x="1872" y="331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445" name="Line 85">
                      <a:extLst>
                        <a:ext uri="{FF2B5EF4-FFF2-40B4-BE49-F238E27FC236}">
                          <a16:creationId xmlns:a16="http://schemas.microsoft.com/office/drawing/2014/main" id="{360BA0A4-3296-4910-8120-F3ED1DC1612F}"/>
                        </a:ext>
                      </a:extLst>
                    </p:cNvPr>
                    <p:cNvSpPr>
                      <a:spLocks noChangeShapeType="1"/>
                    </p:cNvSpPr>
                    <p:nvPr/>
                  </p:nvSpPr>
                  <p:spPr bwMode="auto">
                    <a:xfrm flipH="1">
                      <a:off x="1728" y="33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15446" name="Line 86">
                    <a:extLst>
                      <a:ext uri="{FF2B5EF4-FFF2-40B4-BE49-F238E27FC236}">
                        <a16:creationId xmlns:a16="http://schemas.microsoft.com/office/drawing/2014/main" id="{9384B3B6-0E16-420D-A2F0-6919D48E980B}"/>
                      </a:ext>
                    </a:extLst>
                  </p:cNvPr>
                  <p:cNvSpPr>
                    <a:spLocks noChangeShapeType="1"/>
                  </p:cNvSpPr>
                  <p:nvPr/>
                </p:nvSpPr>
                <p:spPr bwMode="auto">
                  <a:xfrm flipV="1">
                    <a:off x="1640" y="3312"/>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447" name="Line 87">
                    <a:extLst>
                      <a:ext uri="{FF2B5EF4-FFF2-40B4-BE49-F238E27FC236}">
                        <a16:creationId xmlns:a16="http://schemas.microsoft.com/office/drawing/2014/main" id="{CB9D2A7B-AB60-4DCA-84CA-084DE1FD3B7F}"/>
                      </a:ext>
                    </a:extLst>
                  </p:cNvPr>
                  <p:cNvSpPr>
                    <a:spLocks noChangeShapeType="1"/>
                  </p:cNvSpPr>
                  <p:nvPr/>
                </p:nvSpPr>
                <p:spPr bwMode="auto">
                  <a:xfrm flipV="1">
                    <a:off x="1776" y="332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448" name="Line 88">
                    <a:extLst>
                      <a:ext uri="{FF2B5EF4-FFF2-40B4-BE49-F238E27FC236}">
                        <a16:creationId xmlns:a16="http://schemas.microsoft.com/office/drawing/2014/main" id="{D7D9C179-9370-4C27-86F2-4A7686510E9A}"/>
                      </a:ext>
                    </a:extLst>
                  </p:cNvPr>
                  <p:cNvSpPr>
                    <a:spLocks noChangeShapeType="1"/>
                  </p:cNvSpPr>
                  <p:nvPr/>
                </p:nvSpPr>
                <p:spPr bwMode="auto">
                  <a:xfrm flipV="1">
                    <a:off x="1784" y="3472"/>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15449" name="Group 89">
                  <a:extLst>
                    <a:ext uri="{FF2B5EF4-FFF2-40B4-BE49-F238E27FC236}">
                      <a16:creationId xmlns:a16="http://schemas.microsoft.com/office/drawing/2014/main" id="{E5F65568-94E5-4AA2-8881-DF5A772B2C8C}"/>
                    </a:ext>
                  </a:extLst>
                </p:cNvPr>
                <p:cNvGrpSpPr>
                  <a:grpSpLocks/>
                </p:cNvGrpSpPr>
                <p:nvPr/>
              </p:nvGrpSpPr>
              <p:grpSpPr bwMode="auto">
                <a:xfrm>
                  <a:off x="1679" y="3391"/>
                  <a:ext cx="73" cy="97"/>
                  <a:chOff x="1679" y="3391"/>
                  <a:chExt cx="73" cy="97"/>
                </a:xfrm>
              </p:grpSpPr>
              <p:sp>
                <p:nvSpPr>
                  <p:cNvPr id="15450" name="Oval 90">
                    <a:extLst>
                      <a:ext uri="{FF2B5EF4-FFF2-40B4-BE49-F238E27FC236}">
                        <a16:creationId xmlns:a16="http://schemas.microsoft.com/office/drawing/2014/main" id="{9C96B6E9-186A-432B-876F-42260709F483}"/>
                      </a:ext>
                    </a:extLst>
                  </p:cNvPr>
                  <p:cNvSpPr>
                    <a:spLocks noChangeArrowheads="1"/>
                  </p:cNvSpPr>
                  <p:nvPr/>
                </p:nvSpPr>
                <p:spPr bwMode="auto">
                  <a:xfrm>
                    <a:off x="1679" y="3463"/>
                    <a:ext cx="25" cy="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451" name="Oval 91">
                    <a:extLst>
                      <a:ext uri="{FF2B5EF4-FFF2-40B4-BE49-F238E27FC236}">
                        <a16:creationId xmlns:a16="http://schemas.microsoft.com/office/drawing/2014/main" id="{53079E58-D36E-492E-BF7C-6ACC58D7A106}"/>
                      </a:ext>
                    </a:extLst>
                  </p:cNvPr>
                  <p:cNvSpPr>
                    <a:spLocks noChangeArrowheads="1"/>
                  </p:cNvSpPr>
                  <p:nvPr/>
                </p:nvSpPr>
                <p:spPr bwMode="auto">
                  <a:xfrm>
                    <a:off x="1727" y="3463"/>
                    <a:ext cx="25" cy="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452" name="Oval 92">
                    <a:extLst>
                      <a:ext uri="{FF2B5EF4-FFF2-40B4-BE49-F238E27FC236}">
                        <a16:creationId xmlns:a16="http://schemas.microsoft.com/office/drawing/2014/main" id="{BB617E17-7BC2-483B-B215-D51CD24A1595}"/>
                      </a:ext>
                    </a:extLst>
                  </p:cNvPr>
                  <p:cNvSpPr>
                    <a:spLocks noChangeArrowheads="1"/>
                  </p:cNvSpPr>
                  <p:nvPr/>
                </p:nvSpPr>
                <p:spPr bwMode="auto">
                  <a:xfrm>
                    <a:off x="1679" y="3391"/>
                    <a:ext cx="25" cy="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453" name="Oval 93">
                    <a:extLst>
                      <a:ext uri="{FF2B5EF4-FFF2-40B4-BE49-F238E27FC236}">
                        <a16:creationId xmlns:a16="http://schemas.microsoft.com/office/drawing/2014/main" id="{9A7A08E5-11BB-4E31-9410-1E440C6346EA}"/>
                      </a:ext>
                    </a:extLst>
                  </p:cNvPr>
                  <p:cNvSpPr>
                    <a:spLocks noChangeArrowheads="1"/>
                  </p:cNvSpPr>
                  <p:nvPr/>
                </p:nvSpPr>
                <p:spPr bwMode="auto">
                  <a:xfrm>
                    <a:off x="1727" y="3391"/>
                    <a:ext cx="25" cy="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15454" name="Oval 94">
                  <a:extLst>
                    <a:ext uri="{FF2B5EF4-FFF2-40B4-BE49-F238E27FC236}">
                      <a16:creationId xmlns:a16="http://schemas.microsoft.com/office/drawing/2014/main" id="{9FCBA0CF-80A0-4D5C-BFA5-E56DB23B8725}"/>
                    </a:ext>
                  </a:extLst>
                </p:cNvPr>
                <p:cNvSpPr>
                  <a:spLocks noChangeArrowheads="1"/>
                </p:cNvSpPr>
                <p:nvPr/>
              </p:nvSpPr>
              <p:spPr bwMode="auto">
                <a:xfrm>
                  <a:off x="1799" y="3448"/>
                  <a:ext cx="25" cy="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455" name="Oval 95">
                  <a:extLst>
                    <a:ext uri="{FF2B5EF4-FFF2-40B4-BE49-F238E27FC236}">
                      <a16:creationId xmlns:a16="http://schemas.microsoft.com/office/drawing/2014/main" id="{7D34D190-6F7F-4C22-BDFD-A09AD4C35112}"/>
                    </a:ext>
                  </a:extLst>
                </p:cNvPr>
                <p:cNvSpPr>
                  <a:spLocks noChangeArrowheads="1"/>
                </p:cNvSpPr>
                <p:nvPr/>
              </p:nvSpPr>
              <p:spPr bwMode="auto">
                <a:xfrm>
                  <a:off x="1735" y="3344"/>
                  <a:ext cx="25" cy="1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5456" name="Oval 96">
                  <a:extLst>
                    <a:ext uri="{FF2B5EF4-FFF2-40B4-BE49-F238E27FC236}">
                      <a16:creationId xmlns:a16="http://schemas.microsoft.com/office/drawing/2014/main" id="{B2589E42-411A-425A-975D-A418082418AB}"/>
                    </a:ext>
                  </a:extLst>
                </p:cNvPr>
                <p:cNvSpPr>
                  <a:spLocks noChangeArrowheads="1"/>
                </p:cNvSpPr>
                <p:nvPr/>
              </p:nvSpPr>
              <p:spPr bwMode="auto">
                <a:xfrm>
                  <a:off x="1815" y="3368"/>
                  <a:ext cx="25" cy="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81" name="Text Box 34">
                <a:extLst>
                  <a:ext uri="{FF2B5EF4-FFF2-40B4-BE49-F238E27FC236}">
                    <a16:creationId xmlns:a16="http://schemas.microsoft.com/office/drawing/2014/main" id="{CD253D57-F7C8-4052-9B95-9F164CFCC536}"/>
                  </a:ext>
                </a:extLst>
              </p:cNvPr>
              <p:cNvSpPr txBox="1">
                <a:spLocks noChangeArrowheads="1"/>
              </p:cNvSpPr>
              <p:nvPr/>
            </p:nvSpPr>
            <p:spPr bwMode="auto">
              <a:xfrm>
                <a:off x="2700" y="2178"/>
                <a:ext cx="1600" cy="95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sz="2800" dirty="0">
                  <a:latin typeface="Calibri" panose="020F0502020204030204" pitchFamily="34" charset="0"/>
                  <a:cs typeface="Calibri" panose="020F0502020204030204" pitchFamily="34" charset="0"/>
                </a:endParaRPr>
              </a:p>
            </p:txBody>
          </p:sp>
          <p:sp>
            <p:nvSpPr>
              <p:cNvPr id="84" name="Rectangle 29">
                <a:extLst>
                  <a:ext uri="{FF2B5EF4-FFF2-40B4-BE49-F238E27FC236}">
                    <a16:creationId xmlns:a16="http://schemas.microsoft.com/office/drawing/2014/main" id="{0F083743-5CDF-48A8-888B-7687B5B4FC28}"/>
                  </a:ext>
                </a:extLst>
              </p:cNvPr>
              <p:cNvSpPr>
                <a:spLocks noChangeArrowheads="1"/>
              </p:cNvSpPr>
              <p:nvPr/>
            </p:nvSpPr>
            <p:spPr bwMode="auto">
              <a:xfrm>
                <a:off x="2711" y="2277"/>
                <a:ext cx="1516" cy="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nSpc>
                    <a:spcPct val="80000"/>
                  </a:lnSpc>
                </a:pPr>
                <a:r>
                  <a:rPr lang="en-GB" altLang="en-US" b="1" i="1" dirty="0">
                    <a:latin typeface="Calibri" panose="020F0502020204030204" pitchFamily="34" charset="0"/>
                    <a:cs typeface="Calibri" panose="020F0502020204030204" pitchFamily="34" charset="0"/>
                  </a:rPr>
                  <a:t>Dynamic</a:t>
                </a:r>
              </a:p>
              <a:p>
                <a:pPr>
                  <a:lnSpc>
                    <a:spcPct val="80000"/>
                  </a:lnSpc>
                </a:pPr>
                <a:r>
                  <a:rPr lang="en-GB" altLang="en-US" b="1" i="1" dirty="0">
                    <a:latin typeface="Calibri" panose="020F0502020204030204" pitchFamily="34" charset="0"/>
                    <a:cs typeface="Calibri" panose="020F0502020204030204" pitchFamily="34" charset="0"/>
                  </a:rPr>
                  <a:t>models</a:t>
                </a:r>
              </a:p>
              <a:p>
                <a:pPr>
                  <a:lnSpc>
                    <a:spcPct val="90000"/>
                  </a:lnSpc>
                  <a:spcBef>
                    <a:spcPct val="40000"/>
                  </a:spcBef>
                </a:pPr>
                <a:r>
                  <a:rPr lang="en-GB" altLang="en-US" sz="2000" dirty="0">
                    <a:latin typeface="Calibri" panose="020F0502020204030204" pitchFamily="34" charset="0"/>
                    <a:cs typeface="Calibri" panose="020F0502020204030204" pitchFamily="34" charset="0"/>
                  </a:rPr>
                  <a:t>(or Stocks &amp; Flows)</a:t>
                </a:r>
              </a:p>
            </p:txBody>
          </p:sp>
          <p:sp>
            <p:nvSpPr>
              <p:cNvPr id="85" name="Oval 61">
                <a:extLst>
                  <a:ext uri="{FF2B5EF4-FFF2-40B4-BE49-F238E27FC236}">
                    <a16:creationId xmlns:a16="http://schemas.microsoft.com/office/drawing/2014/main" id="{DAB038E6-EA5A-45B1-8C7C-04DC865B9EF7}"/>
                  </a:ext>
                </a:extLst>
              </p:cNvPr>
              <p:cNvSpPr>
                <a:spLocks noChangeArrowheads="1"/>
              </p:cNvSpPr>
              <p:nvPr/>
            </p:nvSpPr>
            <p:spPr bwMode="auto">
              <a:xfrm>
                <a:off x="3772" y="2248"/>
                <a:ext cx="384" cy="38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6" name="Text Box 62">
                <a:extLst>
                  <a:ext uri="{FF2B5EF4-FFF2-40B4-BE49-F238E27FC236}">
                    <a16:creationId xmlns:a16="http://schemas.microsoft.com/office/drawing/2014/main" id="{C98C627E-D539-4626-9834-E50479B3F7AC}"/>
                  </a:ext>
                </a:extLst>
              </p:cNvPr>
              <p:cNvSpPr txBox="1">
                <a:spLocks noChangeArrowheads="1"/>
              </p:cNvSpPr>
              <p:nvPr/>
            </p:nvSpPr>
            <p:spPr bwMode="auto">
              <a:xfrm>
                <a:off x="3745" y="2316"/>
                <a:ext cx="4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800" b="1" i="1" dirty="0">
                    <a:latin typeface="Calibri" panose="020F0502020204030204" pitchFamily="34" charset="0"/>
                    <a:cs typeface="Calibri" panose="020F0502020204030204" pitchFamily="34" charset="0"/>
                  </a:rPr>
                  <a:t>dx/dt</a:t>
                </a:r>
                <a:endParaRPr lang="en-GB" altLang="en-US" sz="1800" b="1" dirty="0">
                  <a:latin typeface="Calibri" panose="020F0502020204030204" pitchFamily="34" charset="0"/>
                  <a:cs typeface="Calibri" panose="020F0502020204030204" pitchFamily="34" charset="0"/>
                </a:endParaRPr>
              </a:p>
            </p:txBody>
          </p:sp>
        </p:grpSp>
        <p:cxnSp>
          <p:nvCxnSpPr>
            <p:cNvPr id="66" name="Rak pilkoppling 65">
              <a:extLst>
                <a:ext uri="{FF2B5EF4-FFF2-40B4-BE49-F238E27FC236}">
                  <a16:creationId xmlns:a16="http://schemas.microsoft.com/office/drawing/2014/main" id="{255C9008-9013-432F-847B-4C5E077C0404}"/>
                </a:ext>
              </a:extLst>
            </p:cNvPr>
            <p:cNvCxnSpPr>
              <a:stCxn id="15380" idx="0"/>
            </p:cNvCxnSpPr>
            <p:nvPr/>
          </p:nvCxnSpPr>
          <p:spPr bwMode="auto">
            <a:xfrm flipV="1">
              <a:off x="1873250" y="1508123"/>
              <a:ext cx="23813" cy="3621088"/>
            </a:xfrm>
            <a:prstGeom prst="straightConnector1">
              <a:avLst/>
            </a:prstGeom>
            <a:noFill/>
            <a:ln w="19050" cap="flat" cmpd="sng" algn="ctr">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Rak pilkoppling 71">
              <a:extLst>
                <a:ext uri="{FF2B5EF4-FFF2-40B4-BE49-F238E27FC236}">
                  <a16:creationId xmlns:a16="http://schemas.microsoft.com/office/drawing/2014/main" id="{56D8EB4A-EC87-40CE-998C-1F6131FC4957}"/>
                </a:ext>
              </a:extLst>
            </p:cNvPr>
            <p:cNvCxnSpPr/>
            <p:nvPr/>
          </p:nvCxnSpPr>
          <p:spPr bwMode="auto">
            <a:xfrm flipV="1">
              <a:off x="1865402" y="5103019"/>
              <a:ext cx="5541963" cy="2382"/>
            </a:xfrm>
            <a:prstGeom prst="straightConnector1">
              <a:avLst/>
            </a:prstGeom>
            <a:noFill/>
            <a:ln w="19050" cap="flat" cmpd="sng" algn="ctr">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462" name="Group 102">
            <a:extLst>
              <a:ext uri="{FF2B5EF4-FFF2-40B4-BE49-F238E27FC236}">
                <a16:creationId xmlns:a16="http://schemas.microsoft.com/office/drawing/2014/main" id="{78A09470-0956-4B8E-BFCF-92B72670D776}"/>
              </a:ext>
            </a:extLst>
          </p:cNvPr>
          <p:cNvGrpSpPr>
            <a:grpSpLocks/>
          </p:cNvGrpSpPr>
          <p:nvPr/>
        </p:nvGrpSpPr>
        <p:grpSpPr bwMode="auto">
          <a:xfrm>
            <a:off x="6648221" y="1087326"/>
            <a:ext cx="2598742" cy="3416300"/>
            <a:chOff x="4143" y="495"/>
            <a:chExt cx="1637" cy="2152"/>
          </a:xfrm>
        </p:grpSpPr>
        <p:sp>
          <p:nvSpPr>
            <p:cNvPr id="15396" name="Text Box 36">
              <a:extLst>
                <a:ext uri="{FF2B5EF4-FFF2-40B4-BE49-F238E27FC236}">
                  <a16:creationId xmlns:a16="http://schemas.microsoft.com/office/drawing/2014/main" id="{529D9FE0-1BC2-4544-A3DA-91FDB4CB9E8A}"/>
                </a:ext>
              </a:extLst>
            </p:cNvPr>
            <p:cNvSpPr txBox="1">
              <a:spLocks noChangeArrowheads="1"/>
            </p:cNvSpPr>
            <p:nvPr/>
          </p:nvSpPr>
          <p:spPr bwMode="auto">
            <a:xfrm>
              <a:off x="4532" y="495"/>
              <a:ext cx="1248" cy="2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altLang="en-US" dirty="0">
                  <a:latin typeface="Calibri" panose="020F0502020204030204" pitchFamily="34" charset="0"/>
                  <a:cs typeface="Calibri" panose="020F0502020204030204" pitchFamily="34" charset="0"/>
                </a:rPr>
                <a:t>Many biological,</a:t>
              </a:r>
            </a:p>
            <a:p>
              <a:r>
                <a:rPr lang="en-GB" altLang="en-US" dirty="0">
                  <a:latin typeface="Calibri" panose="020F0502020204030204" pitchFamily="34" charset="0"/>
                  <a:cs typeface="Calibri" panose="020F0502020204030204" pitchFamily="34" charset="0"/>
                </a:rPr>
                <a:t>ecological, medical,</a:t>
              </a:r>
            </a:p>
            <a:p>
              <a:r>
                <a:rPr lang="en-GB" altLang="en-US" noProof="1">
                  <a:latin typeface="Calibri" panose="020F0502020204030204" pitchFamily="34" charset="0"/>
                  <a:cs typeface="Calibri" panose="020F0502020204030204" pitchFamily="34" charset="0"/>
                </a:rPr>
                <a:t>epidemi-ological</a:t>
              </a:r>
              <a:r>
                <a:rPr lang="en-GB" altLang="en-US" dirty="0">
                  <a:latin typeface="Calibri" panose="020F0502020204030204" pitchFamily="34" charset="0"/>
                  <a:cs typeface="Calibri" panose="020F0502020204030204" pitchFamily="34" charset="0"/>
                </a:rPr>
                <a:t>, agricultural, etc. models belong here!</a:t>
              </a:r>
            </a:p>
          </p:txBody>
        </p:sp>
        <p:sp>
          <p:nvSpPr>
            <p:cNvPr id="15397" name="AutoShape 37">
              <a:extLst>
                <a:ext uri="{FF2B5EF4-FFF2-40B4-BE49-F238E27FC236}">
                  <a16:creationId xmlns:a16="http://schemas.microsoft.com/office/drawing/2014/main" id="{5949284D-708D-4C86-AA46-F015A61854AA}"/>
                </a:ext>
              </a:extLst>
            </p:cNvPr>
            <p:cNvSpPr>
              <a:spLocks/>
            </p:cNvSpPr>
            <p:nvPr/>
          </p:nvSpPr>
          <p:spPr bwMode="auto">
            <a:xfrm>
              <a:off x="4460" y="553"/>
              <a:ext cx="115" cy="2035"/>
            </a:xfrm>
            <a:prstGeom prst="leftBrace">
              <a:avLst>
                <a:gd name="adj1" fmla="val 119444"/>
                <a:gd name="adj2" fmla="val 50000"/>
              </a:avLst>
            </a:prstGeom>
            <a:noFill/>
            <a:ln w="158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15398" name="Line 38">
              <a:extLst>
                <a:ext uri="{FF2B5EF4-FFF2-40B4-BE49-F238E27FC236}">
                  <a16:creationId xmlns:a16="http://schemas.microsoft.com/office/drawing/2014/main" id="{B5FC56A1-EAF4-45AF-BE7E-89DC0C59DABD}"/>
                </a:ext>
              </a:extLst>
            </p:cNvPr>
            <p:cNvSpPr>
              <a:spLocks noChangeShapeType="1"/>
            </p:cNvSpPr>
            <p:nvPr/>
          </p:nvSpPr>
          <p:spPr bwMode="auto">
            <a:xfrm flipH="1">
              <a:off x="4143" y="1576"/>
              <a:ext cx="276" cy="0"/>
            </a:xfrm>
            <a:prstGeom prst="line">
              <a:avLst/>
            </a:prstGeom>
            <a:noFill/>
            <a:ln w="38100" cmpd="dbl">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5462"/>
                                        </p:tgtEl>
                                        <p:attrNameLst>
                                          <p:attrName>style.visibility</p:attrName>
                                        </p:attrNameLst>
                                      </p:cBhvr>
                                      <p:to>
                                        <p:strVal val="visible"/>
                                      </p:to>
                                    </p:set>
                                    <p:anim calcmode="lin" valueType="num">
                                      <p:cBhvr additive="base">
                                        <p:cTn id="13" dur="500" fill="hold"/>
                                        <p:tgtEl>
                                          <p:spTgt spid="15462"/>
                                        </p:tgtEl>
                                        <p:attrNameLst>
                                          <p:attrName>ppt_x</p:attrName>
                                        </p:attrNameLst>
                                      </p:cBhvr>
                                      <p:tavLst>
                                        <p:tav tm="0">
                                          <p:val>
                                            <p:strVal val="1+#ppt_w/2"/>
                                          </p:val>
                                        </p:tav>
                                        <p:tav tm="100000">
                                          <p:val>
                                            <p:strVal val="#ppt_x"/>
                                          </p:val>
                                        </p:tav>
                                      </p:tavLst>
                                    </p:anim>
                                    <p:anim calcmode="lin" valueType="num">
                                      <p:cBhvr additive="base">
                                        <p:cTn id="14" dur="500" fill="hold"/>
                                        <p:tgtEl>
                                          <p:spTgt spid="154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tshållare för bildnummer 5">
            <a:extLst>
              <a:ext uri="{FF2B5EF4-FFF2-40B4-BE49-F238E27FC236}">
                <a16:creationId xmlns:a16="http://schemas.microsoft.com/office/drawing/2014/main" id="{843FD68F-4519-4808-BC50-BE0C8733F69C}"/>
              </a:ext>
            </a:extLst>
          </p:cNvPr>
          <p:cNvSpPr>
            <a:spLocks noGrp="1"/>
          </p:cNvSpPr>
          <p:nvPr>
            <p:ph type="sldNum" sz="quarter" idx="12"/>
          </p:nvPr>
        </p:nvSpPr>
        <p:spPr>
          <a:xfrm>
            <a:off x="8634549" y="6477000"/>
            <a:ext cx="357051" cy="457200"/>
          </a:xfrm>
        </p:spPr>
        <p:txBody>
          <a:bodyPr/>
          <a:lstStyle/>
          <a:p>
            <a:fld id="{0B527C65-7FBB-44A7-A3A6-07A4E07C00A7}" type="slidenum">
              <a:rPr lang="sv-SE" altLang="en-US">
                <a:latin typeface="Calibri" panose="020F0502020204030204" pitchFamily="34" charset="0"/>
                <a:cs typeface="Calibri" panose="020F0502020204030204" pitchFamily="34" charset="0"/>
              </a:rPr>
              <a:pPr/>
              <a:t>2</a:t>
            </a:fld>
            <a:endParaRPr lang="sv-SE" altLang="en-US" dirty="0">
              <a:latin typeface="Calibri" panose="020F0502020204030204" pitchFamily="34" charset="0"/>
              <a:cs typeface="Calibri" panose="020F0502020204030204" pitchFamily="34" charset="0"/>
            </a:endParaRPr>
          </a:p>
        </p:txBody>
      </p:sp>
      <p:sp>
        <p:nvSpPr>
          <p:cNvPr id="2050" name="Rectangle 2">
            <a:extLst>
              <a:ext uri="{FF2B5EF4-FFF2-40B4-BE49-F238E27FC236}">
                <a16:creationId xmlns:a16="http://schemas.microsoft.com/office/drawing/2014/main" id="{20DD93AD-B3DC-4F0D-8806-FF651C194F0E}"/>
              </a:ext>
            </a:extLst>
          </p:cNvPr>
          <p:cNvSpPr>
            <a:spLocks noGrp="1" noChangeArrowheads="1"/>
          </p:cNvSpPr>
          <p:nvPr>
            <p:ph type="ctrTitle"/>
          </p:nvPr>
        </p:nvSpPr>
        <p:spPr>
          <a:xfrm>
            <a:off x="152400" y="114790"/>
            <a:ext cx="8839200" cy="571011"/>
          </a:xfrm>
        </p:spPr>
        <p:txBody>
          <a:bodyPr anchor="ctr"/>
          <a:lstStyle/>
          <a:p>
            <a:r>
              <a:rPr lang="en-GB" altLang="en-US" sz="3400" b="1" dirty="0">
                <a:latin typeface="Calibri" panose="020F0502020204030204" pitchFamily="34" charset="0"/>
                <a:cs typeface="Calibri" panose="020F0502020204030204" pitchFamily="34" charset="0"/>
              </a:rPr>
              <a:t>System, Purpose, Systemus, Model &amp; Simulation</a:t>
            </a:r>
          </a:p>
        </p:txBody>
      </p:sp>
      <p:sp>
        <p:nvSpPr>
          <p:cNvPr id="3" name="textruta 2">
            <a:extLst>
              <a:ext uri="{FF2B5EF4-FFF2-40B4-BE49-F238E27FC236}">
                <a16:creationId xmlns:a16="http://schemas.microsoft.com/office/drawing/2014/main" id="{D1E55443-D57F-44B9-9020-8634900AE86D}"/>
              </a:ext>
            </a:extLst>
          </p:cNvPr>
          <p:cNvSpPr txBox="1"/>
          <p:nvPr/>
        </p:nvSpPr>
        <p:spPr>
          <a:xfrm>
            <a:off x="315686" y="685800"/>
            <a:ext cx="8656320" cy="1200329"/>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This course is about describing </a:t>
            </a:r>
            <a:r>
              <a:rPr lang="en-GB" b="1" dirty="0">
                <a:latin typeface="Calibri" panose="020F0502020204030204" pitchFamily="34" charset="0"/>
                <a:cs typeface="Calibri" panose="020F0502020204030204" pitchFamily="34" charset="0"/>
              </a:rPr>
              <a:t>a </a:t>
            </a:r>
            <a:r>
              <a:rPr lang="en-GB" b="1" u="sng" dirty="0">
                <a:latin typeface="Calibri" panose="020F0502020204030204" pitchFamily="34" charset="0"/>
                <a:cs typeface="Calibri" panose="020F0502020204030204" pitchFamily="34" charset="0"/>
              </a:rPr>
              <a:t>system</a:t>
            </a:r>
            <a:r>
              <a:rPr lang="en-GB" b="1" dirty="0">
                <a:latin typeface="Calibri" panose="020F0502020204030204" pitchFamily="34" charset="0"/>
                <a:cs typeface="Calibri" panose="020F0502020204030204" pitchFamily="34" charset="0"/>
              </a:rPr>
              <a:t> </a:t>
            </a:r>
            <a:r>
              <a:rPr lang="en-GB" b="1" u="sng" dirty="0">
                <a:latin typeface="Calibri" panose="020F0502020204030204" pitchFamily="34" charset="0"/>
                <a:cs typeface="Calibri" panose="020F0502020204030204" pitchFamily="34" charset="0"/>
              </a:rPr>
              <a:t>u</a:t>
            </a:r>
            <a:r>
              <a:rPr lang="en-GB" b="1" dirty="0">
                <a:latin typeface="Calibri" panose="020F0502020204030204" pitchFamily="34" charset="0"/>
                <a:cs typeface="Calibri" panose="020F0502020204030204" pitchFamily="34" charset="0"/>
              </a:rPr>
              <a:t>nder </a:t>
            </a:r>
            <a:r>
              <a:rPr lang="en-GB" b="1" u="sng" dirty="0">
                <a:latin typeface="Calibri" panose="020F0502020204030204" pitchFamily="34" charset="0"/>
                <a:cs typeface="Calibri" panose="020F0502020204030204" pitchFamily="34" charset="0"/>
              </a:rPr>
              <a:t>s</a:t>
            </a:r>
            <a:r>
              <a:rPr lang="en-GB" b="1" dirty="0">
                <a:latin typeface="Calibri" panose="020F0502020204030204" pitchFamily="34" charset="0"/>
                <a:cs typeface="Calibri" panose="020F0502020204030204" pitchFamily="34" charset="0"/>
              </a:rPr>
              <a:t>tudy (= </a:t>
            </a:r>
            <a:r>
              <a:rPr lang="en-GB" b="1" dirty="0">
                <a:solidFill>
                  <a:srgbClr val="FF0000"/>
                </a:solidFill>
                <a:latin typeface="Calibri" panose="020F0502020204030204" pitchFamily="34" charset="0"/>
                <a:cs typeface="Calibri" panose="020F0502020204030204" pitchFamily="34" charset="0"/>
              </a:rPr>
              <a:t>systemus</a:t>
            </a:r>
            <a:r>
              <a:rPr lang="en-GB" dirty="0">
                <a:latin typeface="Calibri" panose="020F0502020204030204" pitchFamily="34" charset="0"/>
                <a:cs typeface="Calibri" panose="020F0502020204030204" pitchFamily="34" charset="0"/>
              </a:rPr>
              <a:t>) by a simplified </a:t>
            </a:r>
            <a:r>
              <a:rPr lang="en-GB" b="1" dirty="0">
                <a:solidFill>
                  <a:srgbClr val="FF0000"/>
                </a:solidFill>
                <a:latin typeface="Calibri" panose="020F0502020204030204" pitchFamily="34" charset="0"/>
                <a:cs typeface="Calibri" panose="020F0502020204030204" pitchFamily="34" charset="0"/>
              </a:rPr>
              <a:t>mode</a:t>
            </a:r>
            <a:r>
              <a:rPr lang="en-GB" b="1" dirty="0">
                <a:latin typeface="Calibri" panose="020F0502020204030204" pitchFamily="34" charset="0"/>
                <a:cs typeface="Calibri" panose="020F0502020204030204" pitchFamily="34" charset="0"/>
              </a:rPr>
              <a:t>l</a:t>
            </a:r>
            <a:r>
              <a:rPr lang="en-GB" dirty="0">
                <a:latin typeface="Calibri" panose="020F0502020204030204" pitchFamily="34" charset="0"/>
                <a:cs typeface="Calibri" panose="020F0502020204030204" pitchFamily="34" charset="0"/>
              </a:rPr>
              <a:t>, and </a:t>
            </a:r>
            <a:r>
              <a:rPr lang="en-GB" b="1" dirty="0">
                <a:latin typeface="Calibri" panose="020F0502020204030204" pitchFamily="34" charset="0"/>
                <a:cs typeface="Calibri" panose="020F0502020204030204" pitchFamily="34" charset="0"/>
              </a:rPr>
              <a:t>performing </a:t>
            </a:r>
            <a:r>
              <a:rPr lang="en-GB" b="1" i="1" dirty="0">
                <a:latin typeface="Calibri" panose="020F0502020204030204" pitchFamily="34" charset="0"/>
                <a:cs typeface="Calibri" panose="020F0502020204030204" pitchFamily="34" charset="0"/>
              </a:rPr>
              <a:t>experiments on the model </a:t>
            </a:r>
          </a:p>
          <a:p>
            <a:r>
              <a:rPr lang="en-GB" dirty="0">
                <a:latin typeface="Calibri" panose="020F0502020204030204" pitchFamily="34" charset="0"/>
                <a:cs typeface="Calibri" panose="020F0502020204030204" pitchFamily="34" charset="0"/>
              </a:rPr>
              <a:t>(= </a:t>
            </a:r>
            <a:r>
              <a:rPr lang="en-GB" b="1" dirty="0">
                <a:solidFill>
                  <a:srgbClr val="FF0000"/>
                </a:solidFill>
                <a:latin typeface="Calibri" panose="020F0502020204030204" pitchFamily="34" charset="0"/>
                <a:cs typeface="Calibri" panose="020F0502020204030204" pitchFamily="34" charset="0"/>
              </a:rPr>
              <a:t>simulation</a:t>
            </a:r>
            <a:r>
              <a:rPr lang="en-GB" dirty="0">
                <a:latin typeface="Calibri" panose="020F0502020204030204" pitchFamily="34" charset="0"/>
                <a:cs typeface="Calibri" panose="020F0502020204030204" pitchFamily="34" charset="0"/>
              </a:rPr>
              <a:t>) in order to understand the studied system.</a:t>
            </a:r>
          </a:p>
        </p:txBody>
      </p:sp>
      <p:sp>
        <p:nvSpPr>
          <p:cNvPr id="2" name="textruta 1">
            <a:extLst>
              <a:ext uri="{FF2B5EF4-FFF2-40B4-BE49-F238E27FC236}">
                <a16:creationId xmlns:a16="http://schemas.microsoft.com/office/drawing/2014/main" id="{465C018F-E7A7-468E-BF4E-754B36A5846B}"/>
              </a:ext>
            </a:extLst>
          </p:cNvPr>
          <p:cNvSpPr txBox="1"/>
          <p:nvPr/>
        </p:nvSpPr>
        <p:spPr>
          <a:xfrm>
            <a:off x="333103" y="6008846"/>
            <a:ext cx="8329749" cy="830997"/>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To avoid this confusion, we will call the </a:t>
            </a:r>
            <a:r>
              <a:rPr lang="en-GB" b="1" dirty="0">
                <a:latin typeface="Calibri" panose="020F0502020204030204" pitchFamily="34" charset="0"/>
                <a:cs typeface="Calibri" panose="020F0502020204030204" pitchFamily="34" charset="0"/>
              </a:rPr>
              <a:t>system</a:t>
            </a:r>
            <a:r>
              <a:rPr lang="en-GB" dirty="0">
                <a:latin typeface="Calibri" panose="020F0502020204030204" pitchFamily="34" charset="0"/>
                <a:cs typeface="Calibri" panose="020F0502020204030204" pitchFamily="34" charset="0"/>
              </a:rPr>
              <a:t> </a:t>
            </a:r>
            <a:r>
              <a:rPr lang="en-GB" b="1" dirty="0">
                <a:latin typeface="Calibri" panose="020F0502020204030204" pitchFamily="34" charset="0"/>
                <a:cs typeface="Calibri" panose="020F0502020204030204" pitchFamily="34" charset="0"/>
              </a:rPr>
              <a:t>u</a:t>
            </a:r>
            <a:r>
              <a:rPr lang="en-GB" dirty="0">
                <a:latin typeface="Calibri" panose="020F0502020204030204" pitchFamily="34" charset="0"/>
                <a:cs typeface="Calibri" panose="020F0502020204030204" pitchFamily="34" charset="0"/>
              </a:rPr>
              <a:t>nder </a:t>
            </a:r>
            <a:r>
              <a:rPr lang="en-GB" b="1" dirty="0">
                <a:latin typeface="Calibri" panose="020F0502020204030204" pitchFamily="34" charset="0"/>
                <a:cs typeface="Calibri" panose="020F0502020204030204" pitchFamily="34" charset="0"/>
              </a:rPr>
              <a:t>s</a:t>
            </a:r>
            <a:r>
              <a:rPr lang="en-GB" dirty="0">
                <a:latin typeface="Calibri" panose="020F0502020204030204" pitchFamily="34" charset="0"/>
                <a:cs typeface="Calibri" panose="020F0502020204030204" pitchFamily="34" charset="0"/>
              </a:rPr>
              <a:t>tudy for </a:t>
            </a:r>
            <a:r>
              <a:rPr lang="en-GB" b="1" dirty="0">
                <a:latin typeface="Calibri" panose="020F0502020204030204" pitchFamily="34" charset="0"/>
                <a:cs typeface="Calibri" panose="020F0502020204030204" pitchFamily="34" charset="0"/>
              </a:rPr>
              <a:t>systemus</a:t>
            </a:r>
            <a:r>
              <a:rPr lang="en-GB" dirty="0">
                <a:latin typeface="Calibri" panose="020F0502020204030204" pitchFamily="34" charset="0"/>
                <a:cs typeface="Calibri" panose="020F0502020204030204" pitchFamily="34" charset="0"/>
              </a:rPr>
              <a:t>.  (</a:t>
            </a:r>
            <a:r>
              <a:rPr lang="en-GB" dirty="0">
                <a:solidFill>
                  <a:srgbClr val="00B050"/>
                </a:solidFill>
                <a:latin typeface="Calibri" panose="020F0502020204030204" pitchFamily="34" charset="0"/>
                <a:cs typeface="Calibri" panose="020F0502020204030204" pitchFamily="34" charset="0"/>
              </a:rPr>
              <a:t>System = Systemus or Model.</a:t>
            </a:r>
            <a:r>
              <a:rPr lang="en-GB" dirty="0">
                <a:latin typeface="Calibri" panose="020F0502020204030204" pitchFamily="34" charset="0"/>
                <a:cs typeface="Calibri" panose="020F0502020204030204" pitchFamily="34" charset="0"/>
              </a:rPr>
              <a:t>)</a:t>
            </a:r>
          </a:p>
        </p:txBody>
      </p:sp>
      <p:sp>
        <p:nvSpPr>
          <p:cNvPr id="4" name="textruta 3">
            <a:extLst>
              <a:ext uri="{FF2B5EF4-FFF2-40B4-BE49-F238E27FC236}">
                <a16:creationId xmlns:a16="http://schemas.microsoft.com/office/drawing/2014/main" id="{66E2BD4A-4101-4322-821B-DEFF4EF17629}"/>
              </a:ext>
            </a:extLst>
          </p:cNvPr>
          <p:cNvSpPr txBox="1"/>
          <p:nvPr/>
        </p:nvSpPr>
        <p:spPr>
          <a:xfrm>
            <a:off x="341812" y="1981200"/>
            <a:ext cx="8643257" cy="1938992"/>
          </a:xfrm>
          <a:prstGeom prst="rect">
            <a:avLst/>
          </a:prstGeom>
          <a:noFill/>
        </p:spPr>
        <p:txBody>
          <a:bodyPr wrap="square" rtlCol="0">
            <a:spAutoFit/>
          </a:bodyPr>
          <a:lstStyle/>
          <a:p>
            <a:r>
              <a:rPr lang="en-GB" altLang="en-US" i="1" dirty="0">
                <a:highlight>
                  <a:srgbClr val="FFFFFF"/>
                </a:highlight>
                <a:latin typeface="Calibri" panose="020F0502020204030204" pitchFamily="34" charset="0"/>
                <a:cs typeface="Calibri" panose="020F0502020204030204" pitchFamily="34" charset="0"/>
              </a:rPr>
              <a:t>A </a:t>
            </a:r>
            <a:r>
              <a:rPr lang="en-GB" altLang="en-US" b="1" i="1" dirty="0">
                <a:solidFill>
                  <a:srgbClr val="FF0000"/>
                </a:solidFill>
                <a:highlight>
                  <a:srgbClr val="FFFFFF"/>
                </a:highlight>
                <a:latin typeface="Calibri" panose="020F0502020204030204" pitchFamily="34" charset="0"/>
                <a:cs typeface="Calibri" panose="020F0502020204030204" pitchFamily="34" charset="0"/>
              </a:rPr>
              <a:t>s</a:t>
            </a:r>
            <a:r>
              <a:rPr lang="en-GB" altLang="en-US" b="1" dirty="0">
                <a:solidFill>
                  <a:srgbClr val="FF0000"/>
                </a:solidFill>
                <a:highlight>
                  <a:srgbClr val="FFFFFF"/>
                </a:highlight>
                <a:latin typeface="Calibri" panose="020F0502020204030204" pitchFamily="34" charset="0"/>
                <a:cs typeface="Calibri" panose="020F0502020204030204" pitchFamily="34" charset="0"/>
              </a:rPr>
              <a:t>ystem</a:t>
            </a:r>
            <a:r>
              <a:rPr lang="en-GB" altLang="en-US" dirty="0">
                <a:highlight>
                  <a:srgbClr val="FFFFFF"/>
                </a:highlight>
                <a:latin typeface="Calibri" panose="020F0502020204030204" pitchFamily="34" charset="0"/>
                <a:cs typeface="Calibri" panose="020F0502020204030204" pitchFamily="34" charset="0"/>
              </a:rPr>
              <a:t> </a:t>
            </a:r>
            <a:r>
              <a:rPr lang="en-GB" altLang="en-US" i="1" dirty="0">
                <a:highlight>
                  <a:srgbClr val="FFFFFF"/>
                </a:highlight>
                <a:latin typeface="Calibri" panose="020F0502020204030204" pitchFamily="34" charset="0"/>
                <a:cs typeface="Calibri" panose="020F0502020204030204" pitchFamily="34" charset="0"/>
              </a:rPr>
              <a:t>is a number of related components</a:t>
            </a:r>
            <a:r>
              <a:rPr lang="en-GB" altLang="en-US" dirty="0">
                <a:highlight>
                  <a:srgbClr val="FFFFFF"/>
                </a:highlight>
                <a:latin typeface="Calibri" panose="020F0502020204030204" pitchFamily="34" charset="0"/>
                <a:cs typeface="Calibri" panose="020F0502020204030204" pitchFamily="34" charset="0"/>
              </a:rPr>
              <a:t>. However, both the </a:t>
            </a:r>
            <a:r>
              <a:rPr lang="en-GB" altLang="en-US" b="1" dirty="0">
                <a:highlight>
                  <a:srgbClr val="FFFFFF"/>
                </a:highlight>
                <a:latin typeface="Calibri" panose="020F0502020204030204" pitchFamily="34" charset="0"/>
                <a:cs typeface="Calibri" panose="020F0502020204030204" pitchFamily="34" charset="0"/>
              </a:rPr>
              <a:t>system under study</a:t>
            </a:r>
            <a:r>
              <a:rPr lang="en-GB" altLang="en-US" dirty="0">
                <a:highlight>
                  <a:srgbClr val="FFFFFF"/>
                </a:highlight>
                <a:latin typeface="Calibri" panose="020F0502020204030204" pitchFamily="34" charset="0"/>
                <a:cs typeface="Calibri" panose="020F0502020204030204" pitchFamily="34" charset="0"/>
              </a:rPr>
              <a:t> and the </a:t>
            </a:r>
            <a:r>
              <a:rPr lang="en-GB" altLang="en-US" b="1" dirty="0">
                <a:highlight>
                  <a:srgbClr val="FFFFFF"/>
                </a:highlight>
                <a:latin typeface="Calibri" panose="020F0502020204030204" pitchFamily="34" charset="0"/>
                <a:cs typeface="Calibri" panose="020F0502020204030204" pitchFamily="34" charset="0"/>
              </a:rPr>
              <a:t>model </a:t>
            </a:r>
            <a:r>
              <a:rPr lang="en-GB" altLang="en-US" dirty="0">
                <a:highlight>
                  <a:srgbClr val="FFFFFF"/>
                </a:highlight>
                <a:latin typeface="Calibri" panose="020F0502020204030204" pitchFamily="34" charset="0"/>
                <a:cs typeface="Calibri" panose="020F0502020204030204" pitchFamily="34" charset="0"/>
              </a:rPr>
              <a:t>of it satisfies this definition – but it is of fundamental importance to distinguish these two concepts. For example, the </a:t>
            </a:r>
            <a:r>
              <a:rPr lang="en-GB" altLang="en-US" i="1" dirty="0">
                <a:highlight>
                  <a:srgbClr val="FFFFFF"/>
                </a:highlight>
                <a:latin typeface="Calibri" panose="020F0502020204030204" pitchFamily="34" charset="0"/>
                <a:cs typeface="Calibri" panose="020F0502020204030204" pitchFamily="34" charset="0"/>
              </a:rPr>
              <a:t>system under study </a:t>
            </a:r>
            <a:r>
              <a:rPr lang="en-GB" altLang="en-US" dirty="0">
                <a:highlight>
                  <a:srgbClr val="FFFFFF"/>
                </a:highlight>
                <a:latin typeface="Calibri" panose="020F0502020204030204" pitchFamily="34" charset="0"/>
                <a:cs typeface="Calibri" panose="020F0502020204030204" pitchFamily="34" charset="0"/>
              </a:rPr>
              <a:t>can be described by a </a:t>
            </a:r>
            <a:r>
              <a:rPr lang="en-GB" altLang="en-US" i="1" dirty="0">
                <a:highlight>
                  <a:srgbClr val="FFFFFF"/>
                </a:highlight>
                <a:latin typeface="Calibri" panose="020F0502020204030204" pitchFamily="34" charset="0"/>
                <a:cs typeface="Calibri" panose="020F0502020204030204" pitchFamily="34" charset="0"/>
              </a:rPr>
              <a:t>system </a:t>
            </a:r>
            <a:r>
              <a:rPr lang="en-GB" altLang="en-US" dirty="0">
                <a:highlight>
                  <a:srgbClr val="FFFFFF"/>
                </a:highlight>
                <a:latin typeface="Calibri" panose="020F0502020204030204" pitchFamily="34" charset="0"/>
                <a:cs typeface="Calibri" panose="020F0502020204030204" pitchFamily="34" charset="0"/>
              </a:rPr>
              <a:t>of equations, which is a </a:t>
            </a:r>
            <a:r>
              <a:rPr lang="en-GB" altLang="en-US" i="1" dirty="0">
                <a:highlight>
                  <a:srgbClr val="FFFFFF"/>
                </a:highlight>
                <a:latin typeface="Calibri" panose="020F0502020204030204" pitchFamily="34" charset="0"/>
                <a:cs typeface="Calibri" panose="020F0502020204030204" pitchFamily="34" charset="0"/>
              </a:rPr>
              <a:t>model</a:t>
            </a:r>
            <a:r>
              <a:rPr lang="en-GB" altLang="en-US" dirty="0">
                <a:highlight>
                  <a:srgbClr val="FFFFFF"/>
                </a:highlight>
                <a:latin typeface="Calibri" panose="020F0502020204030204" pitchFamily="34" charset="0"/>
                <a:cs typeface="Calibri" panose="020F0502020204030204" pitchFamily="34" charset="0"/>
              </a:rPr>
              <a:t>! </a:t>
            </a:r>
            <a:endParaRPr lang="en-GB" dirty="0">
              <a:latin typeface="Calibri" panose="020F0502020204030204" pitchFamily="34" charset="0"/>
              <a:cs typeface="Calibri" panose="020F0502020204030204" pitchFamily="34" charset="0"/>
            </a:endParaRPr>
          </a:p>
        </p:txBody>
      </p:sp>
      <p:sp>
        <p:nvSpPr>
          <p:cNvPr id="6" name="textruta 5">
            <a:extLst>
              <a:ext uri="{FF2B5EF4-FFF2-40B4-BE49-F238E27FC236}">
                <a16:creationId xmlns:a16="http://schemas.microsoft.com/office/drawing/2014/main" id="{F5A6AE74-09C3-402B-B790-11E8CD32B237}"/>
              </a:ext>
            </a:extLst>
          </p:cNvPr>
          <p:cNvSpPr txBox="1"/>
          <p:nvPr/>
        </p:nvSpPr>
        <p:spPr>
          <a:xfrm>
            <a:off x="285207" y="4020791"/>
            <a:ext cx="8329748" cy="1938992"/>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The system under study (e.g. a forest, factory, farm, hospital, epidemic) usually has many aspects, why you must formulate a </a:t>
            </a:r>
            <a:r>
              <a:rPr lang="en-GB" b="1" dirty="0">
                <a:solidFill>
                  <a:srgbClr val="FF0000"/>
                </a:solidFill>
                <a:latin typeface="Calibri" panose="020F0502020204030204" pitchFamily="34" charset="0"/>
                <a:cs typeface="Calibri" panose="020F0502020204030204" pitchFamily="34" charset="0"/>
              </a:rPr>
              <a:t>purpose</a:t>
            </a:r>
            <a:r>
              <a:rPr lang="en-GB" dirty="0">
                <a:latin typeface="Calibri" panose="020F0502020204030204" pitchFamily="34" charset="0"/>
                <a:cs typeface="Calibri" panose="020F0502020204030204" pitchFamily="34" charset="0"/>
              </a:rPr>
              <a:t> (objective, aim, goal) of the study used as a compass to only model the relevant parts and perform and performing adequate experiments.</a:t>
            </a:r>
            <a:endParaRPr lang="en-GB"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a:extLst>
              <a:ext uri="{FF2B5EF4-FFF2-40B4-BE49-F238E27FC236}">
                <a16:creationId xmlns:a16="http://schemas.microsoft.com/office/drawing/2014/main" id="{2200428F-E210-429F-B816-BC0ABEFDDB93}"/>
              </a:ext>
            </a:extLst>
          </p:cNvPr>
          <p:cNvSpPr>
            <a:spLocks noGrp="1"/>
          </p:cNvSpPr>
          <p:nvPr>
            <p:ph type="sldNum" sz="quarter" idx="12"/>
          </p:nvPr>
        </p:nvSpPr>
        <p:spPr>
          <a:xfrm>
            <a:off x="8686800" y="6400800"/>
            <a:ext cx="381000" cy="457200"/>
          </a:xfrm>
        </p:spPr>
        <p:txBody>
          <a:bodyPr/>
          <a:lstStyle/>
          <a:p>
            <a:fld id="{4DF838EB-00A1-4B45-8766-C36E6C58132F}" type="slidenum">
              <a:rPr lang="sv-SE" altLang="en-US" smtClean="0">
                <a:latin typeface="Calibri" panose="020F0502020204030204" pitchFamily="34" charset="0"/>
                <a:cs typeface="Calibri" panose="020F0502020204030204" pitchFamily="34" charset="0"/>
              </a:rPr>
              <a:pPr/>
              <a:t>20</a:t>
            </a:fld>
            <a:endParaRPr lang="sv-SE" altLang="en-US"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085DF079-7A13-4328-B9C8-733BF9D81969}"/>
              </a:ext>
            </a:extLst>
          </p:cNvPr>
          <p:cNvSpPr>
            <a:spLocks noChangeArrowheads="1"/>
          </p:cNvSpPr>
          <p:nvPr/>
        </p:nvSpPr>
        <p:spPr bwMode="auto">
          <a:xfrm>
            <a:off x="300445" y="1161655"/>
            <a:ext cx="8490857" cy="570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ct val="0"/>
              </a:spcBef>
            </a:pPr>
            <a:r>
              <a:rPr lang="en-GB" altLang="en-US" b="1" dirty="0">
                <a:latin typeface="Calibri" panose="020F0502020204030204" pitchFamily="34" charset="0"/>
                <a:cs typeface="Calibri" panose="020F0502020204030204" pitchFamily="34" charset="0"/>
              </a:rPr>
              <a:t>Micro model</a:t>
            </a:r>
            <a:r>
              <a:rPr lang="en-GB" altLang="en-US" dirty="0">
                <a:latin typeface="Calibri" panose="020F0502020204030204" pitchFamily="34" charset="0"/>
                <a:cs typeface="Calibri" panose="020F0502020204030204" pitchFamily="34" charset="0"/>
              </a:rPr>
              <a:t> (Describes the </a:t>
            </a:r>
            <a:r>
              <a:rPr lang="en-GB" altLang="en-US" u="sng" dirty="0">
                <a:latin typeface="Calibri" panose="020F0502020204030204" pitchFamily="34" charset="0"/>
                <a:cs typeface="Calibri" panose="020F0502020204030204" pitchFamily="34" charset="0"/>
              </a:rPr>
              <a:t>individual entities</a:t>
            </a:r>
            <a:r>
              <a:rPr lang="en-GB" altLang="en-US" dirty="0">
                <a:latin typeface="Calibri" panose="020F0502020204030204" pitchFamily="34" charset="0"/>
                <a:cs typeface="Calibri" panose="020F0502020204030204" pitchFamily="34" charset="0"/>
              </a:rPr>
              <a:t>)</a:t>
            </a:r>
            <a:endParaRPr lang="en-GB" altLang="en-US" b="1" dirty="0">
              <a:latin typeface="Calibri" panose="020F0502020204030204" pitchFamily="34" charset="0"/>
              <a:cs typeface="Calibri" panose="020F0502020204030204" pitchFamily="34" charset="0"/>
            </a:endParaRPr>
          </a:p>
        </p:txBody>
      </p:sp>
      <p:sp>
        <p:nvSpPr>
          <p:cNvPr id="4" name="Rectangle 2">
            <a:extLst>
              <a:ext uri="{FF2B5EF4-FFF2-40B4-BE49-F238E27FC236}">
                <a16:creationId xmlns:a16="http://schemas.microsoft.com/office/drawing/2014/main" id="{519BE263-4516-4DFB-B899-E803E76E54AC}"/>
              </a:ext>
            </a:extLst>
          </p:cNvPr>
          <p:cNvSpPr>
            <a:spLocks noChangeArrowheads="1"/>
          </p:cNvSpPr>
          <p:nvPr/>
        </p:nvSpPr>
        <p:spPr bwMode="auto">
          <a:xfrm>
            <a:off x="300444" y="2139963"/>
            <a:ext cx="8310155" cy="1000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ct val="0"/>
              </a:spcBef>
            </a:pPr>
            <a:r>
              <a:rPr lang="en-GB" altLang="en-US" b="1" dirty="0">
                <a:latin typeface="Calibri" panose="020F0502020204030204" pitchFamily="34" charset="0"/>
                <a:cs typeface="Calibri" panose="020F0502020204030204" pitchFamily="34" charset="0"/>
              </a:rPr>
              <a:t>Macro model</a:t>
            </a:r>
            <a:r>
              <a:rPr lang="en-GB" altLang="en-US" dirty="0">
                <a:latin typeface="Calibri" panose="020F0502020204030204" pitchFamily="34" charset="0"/>
                <a:cs typeface="Calibri" panose="020F0502020204030204" pitchFamily="34" charset="0"/>
              </a:rPr>
              <a:t> (Describes only the </a:t>
            </a:r>
            <a:r>
              <a:rPr lang="en-GB" altLang="en-US" u="sng" dirty="0">
                <a:latin typeface="Calibri" panose="020F0502020204030204" pitchFamily="34" charset="0"/>
                <a:cs typeface="Calibri" panose="020F0502020204030204" pitchFamily="34" charset="0"/>
              </a:rPr>
              <a:t>numbers of entities</a:t>
            </a:r>
            <a:r>
              <a:rPr lang="en-GB" altLang="en-US" dirty="0">
                <a:latin typeface="Calibri" panose="020F0502020204030204" pitchFamily="34" charset="0"/>
                <a:cs typeface="Calibri" panose="020F0502020204030204" pitchFamily="34" charset="0"/>
              </a:rPr>
              <a:t> of different types)</a:t>
            </a:r>
            <a:endParaRPr lang="en-GB" altLang="en-US" b="1" dirty="0">
              <a:latin typeface="Calibri" panose="020F0502020204030204" pitchFamily="34" charset="0"/>
              <a:cs typeface="Calibri" panose="020F0502020204030204" pitchFamily="34" charset="0"/>
            </a:endParaRPr>
          </a:p>
        </p:txBody>
      </p:sp>
      <p:sp>
        <p:nvSpPr>
          <p:cNvPr id="6" name="Rubrik 1">
            <a:extLst>
              <a:ext uri="{FF2B5EF4-FFF2-40B4-BE49-F238E27FC236}">
                <a16:creationId xmlns:a16="http://schemas.microsoft.com/office/drawing/2014/main" id="{BB76F96F-E110-4EDD-AE20-6ACBC2284780}"/>
              </a:ext>
            </a:extLst>
          </p:cNvPr>
          <p:cNvSpPr txBox="1">
            <a:spLocks/>
          </p:cNvSpPr>
          <p:nvPr/>
        </p:nvSpPr>
        <p:spPr>
          <a:xfrm>
            <a:off x="440870" y="51175"/>
            <a:ext cx="8029302" cy="632884"/>
          </a:xfrm>
          <a:prstGeom prst="rect">
            <a:avLst/>
          </a:prstGeom>
        </p:spPr>
        <p:txBody>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a:lstStyle>
          <a:p>
            <a:pPr eaLnBrk="1" hangingPunct="1"/>
            <a:r>
              <a:rPr lang="en-GB" b="1" dirty="0">
                <a:latin typeface="Calibri" panose="020F0502020204030204" pitchFamily="34" charset="0"/>
                <a:cs typeface="Calibri" panose="020F0502020204030204" pitchFamily="34" charset="0"/>
              </a:rPr>
              <a:t>V.  MICRO vs. MACRO MODELS</a:t>
            </a:r>
          </a:p>
        </p:txBody>
      </p:sp>
      <p:sp>
        <p:nvSpPr>
          <p:cNvPr id="7" name="textruta 6">
            <a:extLst>
              <a:ext uri="{FF2B5EF4-FFF2-40B4-BE49-F238E27FC236}">
                <a16:creationId xmlns:a16="http://schemas.microsoft.com/office/drawing/2014/main" id="{B2D97776-4E27-4EC4-BA1F-24EB057C040A}"/>
              </a:ext>
            </a:extLst>
          </p:cNvPr>
          <p:cNvSpPr txBox="1"/>
          <p:nvPr/>
        </p:nvSpPr>
        <p:spPr>
          <a:xfrm>
            <a:off x="647700" y="3607357"/>
            <a:ext cx="7848600" cy="1938992"/>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‘Micro’ and ‘Macro’ are </a:t>
            </a:r>
            <a:r>
              <a:rPr lang="en-GB" i="1" dirty="0">
                <a:latin typeface="Calibri" panose="020F0502020204030204" pitchFamily="34" charset="0"/>
                <a:cs typeface="Calibri" panose="020F0502020204030204" pitchFamily="34" charset="0"/>
              </a:rPr>
              <a:t>relative terms </a:t>
            </a:r>
            <a:r>
              <a:rPr lang="en-GB" dirty="0">
                <a:latin typeface="Calibri" panose="020F0502020204030204" pitchFamily="34" charset="0"/>
                <a:cs typeface="Calibri" panose="020F0502020204030204" pitchFamily="34" charset="0"/>
              </a:rPr>
              <a:t>in relation to a given systemus. The systemus can be described as a micro model (where each main object is separately described) or by a macro model (where we only keep track of the number of such objects being in different stages). </a:t>
            </a:r>
          </a:p>
        </p:txBody>
      </p:sp>
    </p:spTree>
    <p:extLst>
      <p:ext uri="{BB962C8B-B14F-4D97-AF65-F5344CB8AC3E}">
        <p14:creationId xmlns:p14="http://schemas.microsoft.com/office/powerpoint/2010/main" val="20555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70E2A85-1304-4FB1-A5AE-04B95EF3C6E9}"/>
              </a:ext>
            </a:extLst>
          </p:cNvPr>
          <p:cNvSpPr>
            <a:spLocks noGrp="1"/>
          </p:cNvSpPr>
          <p:nvPr>
            <p:ph type="title"/>
          </p:nvPr>
        </p:nvSpPr>
        <p:spPr>
          <a:xfrm>
            <a:off x="990600" y="3174"/>
            <a:ext cx="7543800" cy="632884"/>
          </a:xfrm>
        </p:spPr>
        <p:txBody>
          <a:bodyPr/>
          <a:lstStyle/>
          <a:p>
            <a:r>
              <a:rPr lang="en-GB" sz="3600" b="1" dirty="0">
                <a:latin typeface="Calibri" panose="020F0502020204030204" pitchFamily="34" charset="0"/>
                <a:cs typeface="Calibri" panose="020F0502020204030204" pitchFamily="34" charset="0"/>
              </a:rPr>
              <a:t>Micro and Macro models of a harbour</a:t>
            </a:r>
          </a:p>
        </p:txBody>
      </p:sp>
      <p:sp>
        <p:nvSpPr>
          <p:cNvPr id="3" name="Platshållare för bildnummer 2">
            <a:extLst>
              <a:ext uri="{FF2B5EF4-FFF2-40B4-BE49-F238E27FC236}">
                <a16:creationId xmlns:a16="http://schemas.microsoft.com/office/drawing/2014/main" id="{6A124D09-CE6F-42A5-A3A7-7464398EC185}"/>
              </a:ext>
            </a:extLst>
          </p:cNvPr>
          <p:cNvSpPr>
            <a:spLocks noGrp="1"/>
          </p:cNvSpPr>
          <p:nvPr>
            <p:ph type="sldNum" sz="quarter" idx="12"/>
          </p:nvPr>
        </p:nvSpPr>
        <p:spPr>
          <a:xfrm>
            <a:off x="8534400" y="6400800"/>
            <a:ext cx="533400" cy="457200"/>
          </a:xfrm>
        </p:spPr>
        <p:txBody>
          <a:bodyPr/>
          <a:lstStyle/>
          <a:p>
            <a:fld id="{57BBD20E-4C34-43C7-9AE0-2AF961E77DAB}" type="slidenum">
              <a:rPr lang="sv-SE" altLang="en-US" smtClean="0">
                <a:latin typeface="Calibri" panose="020F0502020204030204" pitchFamily="34" charset="0"/>
                <a:cs typeface="Calibri" panose="020F0502020204030204" pitchFamily="34" charset="0"/>
              </a:rPr>
              <a:pPr/>
              <a:t>21</a:t>
            </a:fld>
            <a:endParaRPr lang="sv-SE" altLang="en-US" dirty="0">
              <a:latin typeface="Calibri" panose="020F0502020204030204" pitchFamily="34" charset="0"/>
              <a:cs typeface="Calibri" panose="020F0502020204030204" pitchFamily="34" charset="0"/>
            </a:endParaRPr>
          </a:p>
        </p:txBody>
      </p:sp>
      <p:grpSp>
        <p:nvGrpSpPr>
          <p:cNvPr id="19" name="Grupp 18">
            <a:extLst>
              <a:ext uri="{FF2B5EF4-FFF2-40B4-BE49-F238E27FC236}">
                <a16:creationId xmlns:a16="http://schemas.microsoft.com/office/drawing/2014/main" id="{C363EAD2-D608-7A7C-95E4-B40DB7980169}"/>
              </a:ext>
            </a:extLst>
          </p:cNvPr>
          <p:cNvGrpSpPr/>
          <p:nvPr/>
        </p:nvGrpSpPr>
        <p:grpSpPr>
          <a:xfrm>
            <a:off x="178139" y="4402784"/>
            <a:ext cx="8379130" cy="2452042"/>
            <a:chOff x="178139" y="4402784"/>
            <a:chExt cx="8379130" cy="2452042"/>
          </a:xfrm>
        </p:grpSpPr>
        <p:grpSp>
          <p:nvGrpSpPr>
            <p:cNvPr id="13" name="Grupp 12">
              <a:extLst>
                <a:ext uri="{FF2B5EF4-FFF2-40B4-BE49-F238E27FC236}">
                  <a16:creationId xmlns:a16="http://schemas.microsoft.com/office/drawing/2014/main" id="{89D55B63-8ADE-4E0C-8B23-A37410EFD29F}"/>
                </a:ext>
              </a:extLst>
            </p:cNvPr>
            <p:cNvGrpSpPr/>
            <p:nvPr/>
          </p:nvGrpSpPr>
          <p:grpSpPr>
            <a:xfrm>
              <a:off x="178139" y="4402784"/>
              <a:ext cx="8190759" cy="2452042"/>
              <a:chOff x="330603" y="4425068"/>
              <a:chExt cx="8190759" cy="2452042"/>
            </a:xfrm>
          </p:grpSpPr>
          <p:sp>
            <p:nvSpPr>
              <p:cNvPr id="9" name="textruta 8">
                <a:extLst>
                  <a:ext uri="{FF2B5EF4-FFF2-40B4-BE49-F238E27FC236}">
                    <a16:creationId xmlns:a16="http://schemas.microsoft.com/office/drawing/2014/main" id="{9C304938-13A5-4B44-8F6E-CA99897A477E}"/>
                  </a:ext>
                </a:extLst>
              </p:cNvPr>
              <p:cNvSpPr txBox="1"/>
              <p:nvPr/>
            </p:nvSpPr>
            <p:spPr>
              <a:xfrm>
                <a:off x="3581400" y="6477000"/>
                <a:ext cx="4939962"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StochSD model of the transport of goods.</a:t>
                </a:r>
              </a:p>
            </p:txBody>
          </p:sp>
          <p:sp>
            <p:nvSpPr>
              <p:cNvPr id="5" name="textruta 4">
                <a:extLst>
                  <a:ext uri="{FF2B5EF4-FFF2-40B4-BE49-F238E27FC236}">
                    <a16:creationId xmlns:a16="http://schemas.microsoft.com/office/drawing/2014/main" id="{ABE9D683-49E4-4AB4-8D83-328602AFC2AE}"/>
                  </a:ext>
                </a:extLst>
              </p:cNvPr>
              <p:cNvSpPr txBox="1"/>
              <p:nvPr/>
            </p:nvSpPr>
            <p:spPr>
              <a:xfrm>
                <a:off x="330603" y="4425068"/>
                <a:ext cx="2943478" cy="2123658"/>
              </a:xfrm>
              <a:prstGeom prst="rect">
                <a:avLst/>
              </a:prstGeom>
              <a:noFill/>
            </p:spPr>
            <p:txBody>
              <a:bodyPr wrap="square" rtlCol="0">
                <a:spAutoFit/>
              </a:bodyPr>
              <a:lstStyle/>
              <a:p>
                <a:r>
                  <a:rPr lang="en-GB" sz="2200" dirty="0">
                    <a:latin typeface="Calibri" panose="020F0502020204030204" pitchFamily="34" charset="0"/>
                    <a:cs typeface="Calibri" panose="020F0502020204030204" pitchFamily="34" charset="0"/>
                  </a:rPr>
                  <a:t>A </a:t>
                </a:r>
                <a:r>
                  <a:rPr lang="en-GB" sz="2200" b="1" dirty="0">
                    <a:latin typeface="Calibri" panose="020F0502020204030204" pitchFamily="34" charset="0"/>
                    <a:cs typeface="Calibri" panose="020F0502020204030204" pitchFamily="34" charset="0"/>
                  </a:rPr>
                  <a:t>macro model</a:t>
                </a:r>
                <a:r>
                  <a:rPr lang="en-GB" sz="2200" dirty="0">
                    <a:latin typeface="Calibri" panose="020F0502020204030204" pitchFamily="34" charset="0"/>
                    <a:cs typeface="Calibri" panose="020F0502020204030204" pitchFamily="34" charset="0"/>
                  </a:rPr>
                  <a:t> (lumped model, aggregated model) only describes the amounts or numbers of (e.g. goods in the process).</a:t>
                </a:r>
                <a:endParaRPr lang="en-GB" sz="2200" b="1" dirty="0">
                  <a:latin typeface="Calibri" panose="020F0502020204030204" pitchFamily="34" charset="0"/>
                  <a:cs typeface="Calibri" panose="020F0502020204030204" pitchFamily="34" charset="0"/>
                </a:endParaRPr>
              </a:p>
            </p:txBody>
          </p:sp>
        </p:grpSp>
        <p:pic>
          <p:nvPicPr>
            <p:cNvPr id="12" name="Bildobjekt 11">
              <a:extLst>
                <a:ext uri="{FF2B5EF4-FFF2-40B4-BE49-F238E27FC236}">
                  <a16:creationId xmlns:a16="http://schemas.microsoft.com/office/drawing/2014/main" id="{7904525B-AD78-B0DE-2427-63F65DDDF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893" y="4535790"/>
              <a:ext cx="5245376" cy="1882716"/>
            </a:xfrm>
            <a:prstGeom prst="rect">
              <a:avLst/>
            </a:prstGeom>
          </p:spPr>
        </p:pic>
      </p:grpSp>
      <p:grpSp>
        <p:nvGrpSpPr>
          <p:cNvPr id="18" name="Grupp 17">
            <a:extLst>
              <a:ext uri="{FF2B5EF4-FFF2-40B4-BE49-F238E27FC236}">
                <a16:creationId xmlns:a16="http://schemas.microsoft.com/office/drawing/2014/main" id="{F0DF1DFA-AD4F-33A2-1CAA-857338A1AE94}"/>
              </a:ext>
            </a:extLst>
          </p:cNvPr>
          <p:cNvGrpSpPr/>
          <p:nvPr/>
        </p:nvGrpSpPr>
        <p:grpSpPr>
          <a:xfrm>
            <a:off x="152400" y="771606"/>
            <a:ext cx="8686800" cy="3600986"/>
            <a:chOff x="152400" y="771606"/>
            <a:chExt cx="8686800" cy="3600986"/>
          </a:xfrm>
        </p:grpSpPr>
        <p:grpSp>
          <p:nvGrpSpPr>
            <p:cNvPr id="7" name="Grupp 6">
              <a:extLst>
                <a:ext uri="{FF2B5EF4-FFF2-40B4-BE49-F238E27FC236}">
                  <a16:creationId xmlns:a16="http://schemas.microsoft.com/office/drawing/2014/main" id="{E6803270-7126-49DA-BBDC-4FA70016C37A}"/>
                </a:ext>
              </a:extLst>
            </p:cNvPr>
            <p:cNvGrpSpPr/>
            <p:nvPr/>
          </p:nvGrpSpPr>
          <p:grpSpPr>
            <a:xfrm>
              <a:off x="152400" y="771606"/>
              <a:ext cx="8686800" cy="3600986"/>
              <a:chOff x="152400" y="771606"/>
              <a:chExt cx="8686800" cy="3600986"/>
            </a:xfrm>
          </p:grpSpPr>
          <p:sp>
            <p:nvSpPr>
              <p:cNvPr id="4" name="textruta 3">
                <a:extLst>
                  <a:ext uri="{FF2B5EF4-FFF2-40B4-BE49-F238E27FC236}">
                    <a16:creationId xmlns:a16="http://schemas.microsoft.com/office/drawing/2014/main" id="{008A7DD2-65C8-424B-88BA-9DF3AB5577A1}"/>
                  </a:ext>
                </a:extLst>
              </p:cNvPr>
              <p:cNvSpPr txBox="1"/>
              <p:nvPr/>
            </p:nvSpPr>
            <p:spPr>
              <a:xfrm>
                <a:off x="152400" y="771606"/>
                <a:ext cx="3049249" cy="3293209"/>
              </a:xfrm>
              <a:prstGeom prst="rect">
                <a:avLst/>
              </a:prstGeom>
              <a:noFill/>
            </p:spPr>
            <p:txBody>
              <a:bodyPr wrap="square" rtlCol="0">
                <a:spAutoFit/>
              </a:bodyPr>
              <a:lstStyle/>
              <a:p>
                <a:r>
                  <a:rPr lang="en-GB" sz="2200" dirty="0">
                    <a:latin typeface="Calibri" panose="020F0502020204030204" pitchFamily="34" charset="0"/>
                    <a:cs typeface="Calibri" panose="020F0502020204030204" pitchFamily="34" charset="0"/>
                  </a:rPr>
                  <a:t>A </a:t>
                </a:r>
                <a:r>
                  <a:rPr lang="en-GB" sz="2200" b="1" dirty="0">
                    <a:latin typeface="Calibri" panose="020F0502020204030204" pitchFamily="34" charset="0"/>
                    <a:cs typeface="Calibri" panose="020F0502020204030204" pitchFamily="34" charset="0"/>
                  </a:rPr>
                  <a:t>micro model</a:t>
                </a:r>
                <a:r>
                  <a:rPr lang="en-GB" sz="2200" dirty="0">
                    <a:latin typeface="Calibri" panose="020F0502020204030204" pitchFamily="34" charset="0"/>
                    <a:cs typeface="Calibri" panose="020F0502020204030204" pitchFamily="34" charset="0"/>
                  </a:rPr>
                  <a:t> describes the individual entities of the </a:t>
                </a:r>
                <a:r>
                  <a:rPr lang="en-GB" sz="2200" noProof="1">
                    <a:latin typeface="Calibri" panose="020F0502020204030204" pitchFamily="34" charset="0"/>
                    <a:cs typeface="Calibri" panose="020F0502020204030204" pitchFamily="34" charset="0"/>
                  </a:rPr>
                  <a:t>systemus</a:t>
                </a:r>
                <a:r>
                  <a:rPr lang="en-GB" sz="2200" dirty="0">
                    <a:latin typeface="Calibri" panose="020F0502020204030204" pitchFamily="34" charset="0"/>
                    <a:cs typeface="Calibri" panose="020F0502020204030204" pitchFamily="34" charset="0"/>
                  </a:rPr>
                  <a:t>.</a:t>
                </a:r>
              </a:p>
              <a:p>
                <a:endParaRPr lang="en-GB" sz="1000" dirty="0">
                  <a:latin typeface="Calibri" panose="020F0502020204030204" pitchFamily="34" charset="0"/>
                  <a:cs typeface="Calibri" panose="020F0502020204030204" pitchFamily="34" charset="0"/>
                </a:endParaRPr>
              </a:p>
              <a:p>
                <a:r>
                  <a:rPr lang="en-GB" sz="2200" dirty="0">
                    <a:latin typeface="Calibri" panose="020F0502020204030204" pitchFamily="34" charset="0"/>
                    <a:cs typeface="Calibri" panose="020F0502020204030204" pitchFamily="34" charset="0"/>
                  </a:rPr>
                  <a:t>It resembles a theatre stage where the actors and props (e.g. boats, cranes, lorries) act together (e.g. to transport goods).</a:t>
                </a:r>
              </a:p>
            </p:txBody>
          </p:sp>
          <p:sp>
            <p:nvSpPr>
              <p:cNvPr id="17" name="textruta 16">
                <a:extLst>
                  <a:ext uri="{FF2B5EF4-FFF2-40B4-BE49-F238E27FC236}">
                    <a16:creationId xmlns:a16="http://schemas.microsoft.com/office/drawing/2014/main" id="{D056594A-DA34-44DC-B872-AF16E4D1EAF0}"/>
                  </a:ext>
                </a:extLst>
              </p:cNvPr>
              <p:cNvSpPr txBox="1"/>
              <p:nvPr/>
            </p:nvSpPr>
            <p:spPr>
              <a:xfrm>
                <a:off x="6553200" y="4064815"/>
                <a:ext cx="2286000" cy="307777"/>
              </a:xfrm>
              <a:prstGeom prst="rect">
                <a:avLst/>
              </a:prstGeom>
              <a:noFill/>
            </p:spPr>
            <p:txBody>
              <a:bodyPr wrap="square" rtlCol="0">
                <a:spAutoFit/>
              </a:bodyPr>
              <a:lstStyle/>
              <a:p>
                <a:r>
                  <a:rPr lang="en-GB" sz="1400" dirty="0"/>
                  <a:t>Curtains from © </a:t>
                </a:r>
                <a:r>
                  <a:rPr lang="en-GB" sz="1400" noProof="1"/>
                  <a:t>Pixabay.</a:t>
                </a:r>
              </a:p>
            </p:txBody>
          </p:sp>
        </p:grpSp>
        <p:pic>
          <p:nvPicPr>
            <p:cNvPr id="16" name="Bildobjekt 15">
              <a:extLst>
                <a:ext uri="{FF2B5EF4-FFF2-40B4-BE49-F238E27FC236}">
                  <a16:creationId xmlns:a16="http://schemas.microsoft.com/office/drawing/2014/main" id="{10EE3E4D-5C23-0F2E-4F5B-1F135C093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1650" y="894130"/>
              <a:ext cx="5465862" cy="3200173"/>
            </a:xfrm>
            <a:prstGeom prst="rect">
              <a:avLst/>
            </a:prstGeom>
          </p:spPr>
        </p:pic>
      </p:grpSp>
    </p:spTree>
    <p:extLst>
      <p:ext uri="{BB962C8B-B14F-4D97-AF65-F5344CB8AC3E}">
        <p14:creationId xmlns:p14="http://schemas.microsoft.com/office/powerpoint/2010/main" val="65058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90" name="Text Box 26">
            <a:extLst>
              <a:ext uri="{FF2B5EF4-FFF2-40B4-BE49-F238E27FC236}">
                <a16:creationId xmlns:a16="http://schemas.microsoft.com/office/drawing/2014/main" id="{668E4844-E52F-4208-852E-5DE887F37A0E}"/>
              </a:ext>
            </a:extLst>
          </p:cNvPr>
          <p:cNvSpPr txBox="1">
            <a:spLocks noChangeArrowheads="1"/>
          </p:cNvSpPr>
          <p:nvPr/>
        </p:nvSpPr>
        <p:spPr bwMode="auto">
          <a:xfrm>
            <a:off x="-106023" y="6363"/>
            <a:ext cx="8610600" cy="107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pPr algn="ctr" eaLnBrk="1" hangingPunct="1">
              <a:spcBef>
                <a:spcPts val="0"/>
              </a:spcBef>
            </a:pPr>
            <a:r>
              <a:rPr lang="en-GB" altLang="en-US" sz="3200" b="1" dirty="0">
                <a:latin typeface="Calibri" panose="020F0502020204030204" pitchFamily="34" charset="0"/>
                <a:cs typeface="Calibri" panose="020F0502020204030204" pitchFamily="34" charset="0"/>
              </a:rPr>
              <a:t>        A disease in a population             </a:t>
            </a:r>
            <a:r>
              <a:rPr lang="en-GB" altLang="en-US" sz="3200" i="1" dirty="0">
                <a:latin typeface="Calibri" panose="020F0502020204030204" pitchFamily="34" charset="0"/>
                <a:cs typeface="Calibri" panose="020F0502020204030204" pitchFamily="34" charset="0"/>
              </a:rPr>
              <a:t>   </a:t>
            </a:r>
          </a:p>
          <a:p>
            <a:pPr algn="ctr" eaLnBrk="1" hangingPunct="1">
              <a:spcBef>
                <a:spcPts val="0"/>
              </a:spcBef>
            </a:pPr>
            <a:r>
              <a:rPr lang="en-GB" altLang="en-US" sz="3200" i="1" dirty="0">
                <a:latin typeface="Calibri" panose="020F0502020204030204" pitchFamily="34" charset="0"/>
                <a:cs typeface="Calibri" panose="020F0502020204030204" pitchFamily="34" charset="0"/>
              </a:rPr>
              <a:t>Micro and macro </a:t>
            </a:r>
            <a:r>
              <a:rPr lang="en-GB" altLang="en-US" sz="3200" i="1" dirty="0">
                <a:solidFill>
                  <a:schemeClr val="tx2"/>
                </a:solidFill>
                <a:latin typeface="Calibri" panose="020F0502020204030204" pitchFamily="34" charset="0"/>
                <a:cs typeface="Calibri" panose="020F0502020204030204" pitchFamily="34" charset="0"/>
              </a:rPr>
              <a:t>views</a:t>
            </a:r>
            <a:r>
              <a:rPr lang="en-GB" altLang="en-US" sz="3200" b="1" i="1" dirty="0">
                <a:solidFill>
                  <a:schemeClr val="tx2"/>
                </a:solidFill>
                <a:latin typeface="Calibri" panose="020F0502020204030204" pitchFamily="34" charset="0"/>
                <a:cs typeface="Calibri" panose="020F0502020204030204" pitchFamily="34" charset="0"/>
              </a:rPr>
              <a:t> </a:t>
            </a:r>
            <a:r>
              <a:rPr lang="en-GB" altLang="en-US" sz="3200" i="1" dirty="0">
                <a:solidFill>
                  <a:schemeClr val="tx2"/>
                </a:solidFill>
                <a:latin typeface="Calibri" panose="020F0502020204030204" pitchFamily="34" charset="0"/>
                <a:cs typeface="Calibri" panose="020F0502020204030204" pitchFamily="34" charset="0"/>
              </a:rPr>
              <a:t>for different purposes</a:t>
            </a:r>
          </a:p>
        </p:txBody>
      </p:sp>
      <p:grpSp>
        <p:nvGrpSpPr>
          <p:cNvPr id="7" name="Grupp 6">
            <a:extLst>
              <a:ext uri="{FF2B5EF4-FFF2-40B4-BE49-F238E27FC236}">
                <a16:creationId xmlns:a16="http://schemas.microsoft.com/office/drawing/2014/main" id="{99F26988-A3D7-4AAC-A3F8-4A4C83CC7396}"/>
              </a:ext>
            </a:extLst>
          </p:cNvPr>
          <p:cNvGrpSpPr/>
          <p:nvPr/>
        </p:nvGrpSpPr>
        <p:grpSpPr>
          <a:xfrm>
            <a:off x="181314" y="4507540"/>
            <a:ext cx="8781372" cy="2198060"/>
            <a:chOff x="181314" y="4507540"/>
            <a:chExt cx="8781372" cy="2198060"/>
          </a:xfrm>
        </p:grpSpPr>
        <p:grpSp>
          <p:nvGrpSpPr>
            <p:cNvPr id="36930" name="Group 66">
              <a:extLst>
                <a:ext uri="{FF2B5EF4-FFF2-40B4-BE49-F238E27FC236}">
                  <a16:creationId xmlns:a16="http://schemas.microsoft.com/office/drawing/2014/main" id="{585576EF-C077-4E12-B2BF-E191867E99B5}"/>
                </a:ext>
              </a:extLst>
            </p:cNvPr>
            <p:cNvGrpSpPr>
              <a:grpSpLocks/>
            </p:cNvGrpSpPr>
            <p:nvPr/>
          </p:nvGrpSpPr>
          <p:grpSpPr bwMode="auto">
            <a:xfrm>
              <a:off x="181314" y="4507540"/>
              <a:ext cx="8781372" cy="2198060"/>
              <a:chOff x="153" y="3274"/>
              <a:chExt cx="5511" cy="1212"/>
            </a:xfrm>
          </p:grpSpPr>
          <p:sp>
            <p:nvSpPr>
              <p:cNvPr id="36868" name="Text Box 4">
                <a:extLst>
                  <a:ext uri="{FF2B5EF4-FFF2-40B4-BE49-F238E27FC236}">
                    <a16:creationId xmlns:a16="http://schemas.microsoft.com/office/drawing/2014/main" id="{FAB96D9C-0048-4CD9-A976-98BE1496C571}"/>
                  </a:ext>
                </a:extLst>
              </p:cNvPr>
              <p:cNvSpPr txBox="1">
                <a:spLocks noChangeArrowheads="1"/>
              </p:cNvSpPr>
              <p:nvPr/>
            </p:nvSpPr>
            <p:spPr bwMode="auto">
              <a:xfrm>
                <a:off x="153" y="3274"/>
                <a:ext cx="1846" cy="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p>
                <a:pPr eaLnBrk="1" hangingPunct="1"/>
                <a:r>
                  <a:rPr lang="en-GB" altLang="en-US" b="1" dirty="0">
                    <a:latin typeface="Calibri" panose="020F0502020204030204" pitchFamily="34" charset="0"/>
                    <a:cs typeface="Calibri" panose="020F0502020204030204" pitchFamily="34" charset="0"/>
                  </a:rPr>
                  <a:t>2.  Epidemiology:</a:t>
                </a:r>
              </a:p>
              <a:p>
                <a:pPr eaLnBrk="1" hangingPunct="1"/>
                <a:r>
                  <a:rPr lang="en-GB" altLang="en-US" dirty="0">
                    <a:latin typeface="Calibri" panose="020F0502020204030204" pitchFamily="34" charset="0"/>
                    <a:cs typeface="Calibri" panose="020F0502020204030204" pitchFamily="34" charset="0"/>
                  </a:rPr>
                  <a:t>Numbers of persons in different stages of a disease process.</a:t>
                </a:r>
              </a:p>
              <a:p>
                <a:pPr eaLnBrk="1" hangingPunct="1"/>
                <a:r>
                  <a:rPr lang="en-GB" altLang="en-US" b="1" dirty="0">
                    <a:latin typeface="Calibri" panose="020F0502020204030204" pitchFamily="34" charset="0"/>
                    <a:cs typeface="Calibri" panose="020F0502020204030204" pitchFamily="34" charset="0"/>
                  </a:rPr>
                  <a:t>    A macro view!</a:t>
                </a:r>
              </a:p>
            </p:txBody>
          </p:sp>
          <p:grpSp>
            <p:nvGrpSpPr>
              <p:cNvPr id="36929" name="Group 65">
                <a:extLst>
                  <a:ext uri="{FF2B5EF4-FFF2-40B4-BE49-F238E27FC236}">
                    <a16:creationId xmlns:a16="http://schemas.microsoft.com/office/drawing/2014/main" id="{85EB70E5-0933-484D-AC60-AEE484C3836F}"/>
                  </a:ext>
                </a:extLst>
              </p:cNvPr>
              <p:cNvGrpSpPr>
                <a:grpSpLocks/>
              </p:cNvGrpSpPr>
              <p:nvPr/>
            </p:nvGrpSpPr>
            <p:grpSpPr bwMode="auto">
              <a:xfrm>
                <a:off x="1992" y="3355"/>
                <a:ext cx="3672" cy="1131"/>
                <a:chOff x="1984" y="2525"/>
                <a:chExt cx="3672" cy="1131"/>
              </a:xfrm>
            </p:grpSpPr>
            <p:grpSp>
              <p:nvGrpSpPr>
                <p:cNvPr id="36925" name="Group 61">
                  <a:extLst>
                    <a:ext uri="{FF2B5EF4-FFF2-40B4-BE49-F238E27FC236}">
                      <a16:creationId xmlns:a16="http://schemas.microsoft.com/office/drawing/2014/main" id="{E7DE0E3C-B3E3-4253-9405-CF1F84EF1224}"/>
                    </a:ext>
                  </a:extLst>
                </p:cNvPr>
                <p:cNvGrpSpPr>
                  <a:grpSpLocks/>
                </p:cNvGrpSpPr>
                <p:nvPr/>
              </p:nvGrpSpPr>
              <p:grpSpPr bwMode="auto">
                <a:xfrm>
                  <a:off x="1984" y="2525"/>
                  <a:ext cx="3672" cy="691"/>
                  <a:chOff x="2024" y="2416"/>
                  <a:chExt cx="3672" cy="691"/>
                </a:xfrm>
              </p:grpSpPr>
              <p:sp>
                <p:nvSpPr>
                  <p:cNvPr id="36869" name="Text Box 5">
                    <a:extLst>
                      <a:ext uri="{FF2B5EF4-FFF2-40B4-BE49-F238E27FC236}">
                        <a16:creationId xmlns:a16="http://schemas.microsoft.com/office/drawing/2014/main" id="{6F6101DB-33E2-41F4-AA80-7BAEAC4449A6}"/>
                      </a:ext>
                    </a:extLst>
                  </p:cNvPr>
                  <p:cNvSpPr txBox="1">
                    <a:spLocks noChangeArrowheads="1"/>
                  </p:cNvSpPr>
                  <p:nvPr/>
                </p:nvSpPr>
                <p:spPr bwMode="auto">
                  <a:xfrm>
                    <a:off x="2064" y="2462"/>
                    <a:ext cx="1003" cy="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lstStyle/>
                  <a:p>
                    <a:pPr eaLnBrk="1" hangingPunct="1">
                      <a:spcBef>
                        <a:spcPct val="50000"/>
                      </a:spcBef>
                    </a:pPr>
                    <a:endParaRPr lang="en-GB" altLang="en-US" sz="400">
                      <a:latin typeface="Calibri" panose="020F0502020204030204" pitchFamily="34" charset="0"/>
                      <a:cs typeface="Calibri" panose="020F0502020204030204" pitchFamily="34" charset="0"/>
                    </a:endParaRPr>
                  </a:p>
                </p:txBody>
              </p:sp>
              <p:sp>
                <p:nvSpPr>
                  <p:cNvPr id="36873" name="Line 9">
                    <a:extLst>
                      <a:ext uri="{FF2B5EF4-FFF2-40B4-BE49-F238E27FC236}">
                        <a16:creationId xmlns:a16="http://schemas.microsoft.com/office/drawing/2014/main" id="{252C1C68-F50D-406D-80BB-E5B74CAE781E}"/>
                      </a:ext>
                    </a:extLst>
                  </p:cNvPr>
                  <p:cNvSpPr>
                    <a:spLocks noChangeShapeType="1"/>
                  </p:cNvSpPr>
                  <p:nvPr/>
                </p:nvSpPr>
                <p:spPr bwMode="auto">
                  <a:xfrm flipV="1">
                    <a:off x="3112" y="2752"/>
                    <a:ext cx="336" cy="0"/>
                  </a:xfrm>
                  <a:prstGeom prst="line">
                    <a:avLst/>
                  </a:prstGeom>
                  <a:noFill/>
                  <a:ln w="76200" cmpd="dbl">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endParaRPr lang="en-GB">
                      <a:latin typeface="Calibri" panose="020F0502020204030204" pitchFamily="34" charset="0"/>
                      <a:cs typeface="Calibri" panose="020F0502020204030204" pitchFamily="34" charset="0"/>
                    </a:endParaRPr>
                  </a:p>
                </p:txBody>
              </p:sp>
              <p:sp>
                <p:nvSpPr>
                  <p:cNvPr id="36888" name="Text Box 24">
                    <a:extLst>
                      <a:ext uri="{FF2B5EF4-FFF2-40B4-BE49-F238E27FC236}">
                        <a16:creationId xmlns:a16="http://schemas.microsoft.com/office/drawing/2014/main" id="{C926C055-CC6B-4840-B92B-08AD0F709852}"/>
                      </a:ext>
                    </a:extLst>
                  </p:cNvPr>
                  <p:cNvSpPr txBox="1">
                    <a:spLocks noChangeArrowheads="1"/>
                  </p:cNvSpPr>
                  <p:nvPr/>
                </p:nvSpPr>
                <p:spPr bwMode="auto">
                  <a:xfrm>
                    <a:off x="3468" y="2462"/>
                    <a:ext cx="915" cy="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lstStyle/>
                  <a:p>
                    <a:pPr eaLnBrk="1" hangingPunct="1">
                      <a:spcBef>
                        <a:spcPct val="50000"/>
                      </a:spcBef>
                    </a:pPr>
                    <a:endParaRPr lang="en-GB" altLang="en-US" sz="400">
                      <a:latin typeface="Calibri" panose="020F0502020204030204" pitchFamily="34" charset="0"/>
                      <a:cs typeface="Calibri" panose="020F0502020204030204" pitchFamily="34" charset="0"/>
                    </a:endParaRPr>
                  </a:p>
                </p:txBody>
              </p:sp>
              <p:sp>
                <p:nvSpPr>
                  <p:cNvPr id="36889" name="Text Box 25">
                    <a:extLst>
                      <a:ext uri="{FF2B5EF4-FFF2-40B4-BE49-F238E27FC236}">
                        <a16:creationId xmlns:a16="http://schemas.microsoft.com/office/drawing/2014/main" id="{03B4BABF-B864-493A-8D5E-9BED52917A73}"/>
                      </a:ext>
                    </a:extLst>
                  </p:cNvPr>
                  <p:cNvSpPr txBox="1">
                    <a:spLocks noChangeArrowheads="1"/>
                  </p:cNvSpPr>
                  <p:nvPr/>
                </p:nvSpPr>
                <p:spPr bwMode="auto">
                  <a:xfrm>
                    <a:off x="4749" y="2462"/>
                    <a:ext cx="915" cy="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lstStyle/>
                  <a:p>
                    <a:pPr eaLnBrk="1" hangingPunct="1">
                      <a:spcBef>
                        <a:spcPct val="50000"/>
                      </a:spcBef>
                    </a:pPr>
                    <a:endParaRPr lang="en-GB" altLang="en-US" sz="400">
                      <a:latin typeface="Calibri" panose="020F0502020204030204" pitchFamily="34" charset="0"/>
                      <a:cs typeface="Calibri" panose="020F0502020204030204" pitchFamily="34" charset="0"/>
                    </a:endParaRPr>
                  </a:p>
                </p:txBody>
              </p:sp>
              <p:graphicFrame>
                <p:nvGraphicFramePr>
                  <p:cNvPr id="36893" name="Object 29">
                    <a:extLst>
                      <a:ext uri="{FF2B5EF4-FFF2-40B4-BE49-F238E27FC236}">
                        <a16:creationId xmlns:a16="http://schemas.microsoft.com/office/drawing/2014/main" id="{755BC8E6-E29F-48F3-9049-3FAFD1E3EB63}"/>
                      </a:ext>
                    </a:extLst>
                  </p:cNvPr>
                  <p:cNvGraphicFramePr>
                    <a:graphicFrameLocks noChangeAspect="1"/>
                  </p:cNvGraphicFramePr>
                  <p:nvPr/>
                </p:nvGraphicFramePr>
                <p:xfrm>
                  <a:off x="2115" y="2536"/>
                  <a:ext cx="927" cy="495"/>
                </p:xfrm>
                <a:graphic>
                  <a:graphicData uri="http://schemas.openxmlformats.org/presentationml/2006/ole">
                    <mc:AlternateContent xmlns:mc="http://schemas.openxmlformats.org/markup-compatibility/2006">
                      <mc:Choice xmlns:v="urn:schemas-microsoft-com:vml" Requires="v">
                        <p:oleObj name="Bitmappsbild" r:id="rId2" imgW="1057423" imgH="514422" progId="Paint.Picture">
                          <p:embed/>
                        </p:oleObj>
                      </mc:Choice>
                      <mc:Fallback>
                        <p:oleObj name="Bitmappsbild" r:id="rId2" imgW="1057423" imgH="514422" progId="Paint.Picture">
                          <p:embed/>
                          <p:pic>
                            <p:nvPicPr>
                              <p:cNvPr id="0"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5" y="2536"/>
                                <a:ext cx="927"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94" name="Object 30">
                    <a:extLst>
                      <a:ext uri="{FF2B5EF4-FFF2-40B4-BE49-F238E27FC236}">
                        <a16:creationId xmlns:a16="http://schemas.microsoft.com/office/drawing/2014/main" id="{EAC13B74-0E2D-4F5C-A872-BAA477AD8E68}"/>
                      </a:ext>
                    </a:extLst>
                  </p:cNvPr>
                  <p:cNvGraphicFramePr>
                    <a:graphicFrameLocks noChangeAspect="1"/>
                  </p:cNvGraphicFramePr>
                  <p:nvPr/>
                </p:nvGraphicFramePr>
                <p:xfrm>
                  <a:off x="4976" y="2573"/>
                  <a:ext cx="452" cy="331"/>
                </p:xfrm>
                <a:graphic>
                  <a:graphicData uri="http://schemas.openxmlformats.org/presentationml/2006/ole">
                    <mc:AlternateContent xmlns:mc="http://schemas.openxmlformats.org/markup-compatibility/2006">
                      <mc:Choice xmlns:v="urn:schemas-microsoft-com:vml" Requires="v">
                        <p:oleObj name="Bitmappsbild" r:id="rId4" imgW="466543" imgH="343039" progId="Paint.Picture">
                          <p:embed/>
                        </p:oleObj>
                      </mc:Choice>
                      <mc:Fallback>
                        <p:oleObj name="Bitmappsbild" r:id="rId4" imgW="466543" imgH="343039" progId="Paint.Picture">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6" y="2573"/>
                                <a:ext cx="452"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95" name="Object 31">
                    <a:extLst>
                      <a:ext uri="{FF2B5EF4-FFF2-40B4-BE49-F238E27FC236}">
                        <a16:creationId xmlns:a16="http://schemas.microsoft.com/office/drawing/2014/main" id="{6C62313A-334B-4413-8D52-836DCB170AB6}"/>
                      </a:ext>
                    </a:extLst>
                  </p:cNvPr>
                  <p:cNvGraphicFramePr>
                    <a:graphicFrameLocks noChangeAspect="1"/>
                  </p:cNvGraphicFramePr>
                  <p:nvPr/>
                </p:nvGraphicFramePr>
                <p:xfrm>
                  <a:off x="3696" y="2646"/>
                  <a:ext cx="449" cy="184"/>
                </p:xfrm>
                <a:graphic>
                  <a:graphicData uri="http://schemas.openxmlformats.org/presentationml/2006/ole">
                    <mc:AlternateContent xmlns:mc="http://schemas.openxmlformats.org/markup-compatibility/2006">
                      <mc:Choice xmlns:v="urn:schemas-microsoft-com:vml" Requires="v">
                        <p:oleObj name="Bitmappsbild" r:id="rId6" imgW="466543" imgH="190426" progId="Paint.Picture">
                          <p:embed/>
                        </p:oleObj>
                      </mc:Choice>
                      <mc:Fallback>
                        <p:oleObj name="Bitmappsbild" r:id="rId6" imgW="466543" imgH="190426" progId="Paint.Picture">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6" y="2646"/>
                                <a:ext cx="449"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99" name="Line 35">
                    <a:extLst>
                      <a:ext uri="{FF2B5EF4-FFF2-40B4-BE49-F238E27FC236}">
                        <a16:creationId xmlns:a16="http://schemas.microsoft.com/office/drawing/2014/main" id="{3CEBBD68-43B4-44FC-A21A-B03F371DD692}"/>
                      </a:ext>
                    </a:extLst>
                  </p:cNvPr>
                  <p:cNvSpPr>
                    <a:spLocks noChangeShapeType="1"/>
                  </p:cNvSpPr>
                  <p:nvPr/>
                </p:nvSpPr>
                <p:spPr bwMode="auto">
                  <a:xfrm flipV="1">
                    <a:off x="4416" y="2760"/>
                    <a:ext cx="288" cy="0"/>
                  </a:xfrm>
                  <a:prstGeom prst="line">
                    <a:avLst/>
                  </a:prstGeom>
                  <a:noFill/>
                  <a:ln w="76200" cmpd="dbl">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endParaRPr lang="en-GB" dirty="0">
                      <a:latin typeface="Calibri" panose="020F0502020204030204" pitchFamily="34" charset="0"/>
                      <a:cs typeface="Calibri" panose="020F0502020204030204" pitchFamily="34" charset="0"/>
                    </a:endParaRPr>
                  </a:p>
                </p:txBody>
              </p:sp>
              <p:sp>
                <p:nvSpPr>
                  <p:cNvPr id="36922" name="Text Box 58">
                    <a:extLst>
                      <a:ext uri="{FF2B5EF4-FFF2-40B4-BE49-F238E27FC236}">
                        <a16:creationId xmlns:a16="http://schemas.microsoft.com/office/drawing/2014/main" id="{736B9C6B-73C9-4E65-92A4-4DBD9631629B}"/>
                      </a:ext>
                    </a:extLst>
                  </p:cNvPr>
                  <p:cNvSpPr txBox="1">
                    <a:spLocks noChangeArrowheads="1"/>
                  </p:cNvSpPr>
                  <p:nvPr/>
                </p:nvSpPr>
                <p:spPr bwMode="auto">
                  <a:xfrm>
                    <a:off x="2024" y="2416"/>
                    <a:ext cx="1093" cy="69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lstStyle/>
                  <a:p>
                    <a:pPr eaLnBrk="1" hangingPunct="1">
                      <a:spcBef>
                        <a:spcPct val="50000"/>
                      </a:spcBef>
                    </a:pPr>
                    <a:endParaRPr lang="en-GB" altLang="en-US" sz="400">
                      <a:latin typeface="Calibri" panose="020F0502020204030204" pitchFamily="34" charset="0"/>
                      <a:cs typeface="Calibri" panose="020F0502020204030204" pitchFamily="34" charset="0"/>
                    </a:endParaRPr>
                  </a:p>
                </p:txBody>
              </p:sp>
              <p:sp>
                <p:nvSpPr>
                  <p:cNvPr id="36923" name="Text Box 59">
                    <a:extLst>
                      <a:ext uri="{FF2B5EF4-FFF2-40B4-BE49-F238E27FC236}">
                        <a16:creationId xmlns:a16="http://schemas.microsoft.com/office/drawing/2014/main" id="{F95ECC73-DF39-4549-A9AD-AEDE9594D3F9}"/>
                      </a:ext>
                    </a:extLst>
                  </p:cNvPr>
                  <p:cNvSpPr txBox="1">
                    <a:spLocks noChangeArrowheads="1"/>
                  </p:cNvSpPr>
                  <p:nvPr/>
                </p:nvSpPr>
                <p:spPr bwMode="auto">
                  <a:xfrm>
                    <a:off x="3432" y="2416"/>
                    <a:ext cx="984" cy="69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lstStyle/>
                  <a:p>
                    <a:pPr eaLnBrk="1" hangingPunct="1">
                      <a:spcBef>
                        <a:spcPct val="50000"/>
                      </a:spcBef>
                    </a:pPr>
                    <a:endParaRPr lang="en-GB" altLang="en-US" sz="400">
                      <a:latin typeface="Calibri" panose="020F0502020204030204" pitchFamily="34" charset="0"/>
                      <a:cs typeface="Calibri" panose="020F0502020204030204" pitchFamily="34" charset="0"/>
                    </a:endParaRPr>
                  </a:p>
                </p:txBody>
              </p:sp>
              <p:sp>
                <p:nvSpPr>
                  <p:cNvPr id="36924" name="Text Box 60">
                    <a:extLst>
                      <a:ext uri="{FF2B5EF4-FFF2-40B4-BE49-F238E27FC236}">
                        <a16:creationId xmlns:a16="http://schemas.microsoft.com/office/drawing/2014/main" id="{B8641620-BFC8-47E1-ACB1-46C38C33E9E7}"/>
                      </a:ext>
                    </a:extLst>
                  </p:cNvPr>
                  <p:cNvSpPr txBox="1">
                    <a:spLocks noChangeArrowheads="1"/>
                  </p:cNvSpPr>
                  <p:nvPr/>
                </p:nvSpPr>
                <p:spPr bwMode="auto">
                  <a:xfrm>
                    <a:off x="4712" y="2416"/>
                    <a:ext cx="984" cy="69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lstStyle/>
                  <a:p>
                    <a:pPr eaLnBrk="1" hangingPunct="1">
                      <a:spcBef>
                        <a:spcPct val="50000"/>
                      </a:spcBef>
                    </a:pPr>
                    <a:endParaRPr lang="en-GB" altLang="en-US" sz="400" dirty="0">
                      <a:latin typeface="Calibri" panose="020F0502020204030204" pitchFamily="34" charset="0"/>
                      <a:cs typeface="Calibri" panose="020F0502020204030204" pitchFamily="34" charset="0"/>
                    </a:endParaRPr>
                  </a:p>
                </p:txBody>
              </p:sp>
            </p:grpSp>
            <p:sp>
              <p:nvSpPr>
                <p:cNvPr id="36926" name="Text Box 62">
                  <a:extLst>
                    <a:ext uri="{FF2B5EF4-FFF2-40B4-BE49-F238E27FC236}">
                      <a16:creationId xmlns:a16="http://schemas.microsoft.com/office/drawing/2014/main" id="{64D403C8-45E3-4C88-A87F-6FC907B6D367}"/>
                    </a:ext>
                  </a:extLst>
                </p:cNvPr>
                <p:cNvSpPr txBox="1">
                  <a:spLocks noChangeArrowheads="1"/>
                </p:cNvSpPr>
                <p:nvPr/>
              </p:nvSpPr>
              <p:spPr bwMode="auto">
                <a:xfrm>
                  <a:off x="2208" y="3240"/>
                  <a:ext cx="882"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p>
                  <a:pPr eaLnBrk="1" hangingPunct="1">
                    <a:spcBef>
                      <a:spcPct val="50000"/>
                    </a:spcBef>
                  </a:pPr>
                  <a:r>
                    <a:rPr lang="en-GB" altLang="en-US" sz="2000" b="1" i="1" u="sng" dirty="0">
                      <a:latin typeface="Calibri" panose="020F0502020204030204" pitchFamily="34" charset="0"/>
                      <a:cs typeface="Calibri" panose="020F0502020204030204" pitchFamily="34" charset="0"/>
                    </a:rPr>
                    <a:t>S</a:t>
                  </a:r>
                  <a:r>
                    <a:rPr lang="en-GB" altLang="en-US" sz="2000" i="1" dirty="0">
                      <a:latin typeface="Calibri" panose="020F0502020204030204" pitchFamily="34" charset="0"/>
                      <a:cs typeface="Calibri" panose="020F0502020204030204" pitchFamily="34" charset="0"/>
                    </a:rPr>
                    <a:t>usceptible(Healthy)</a:t>
                  </a:r>
                </a:p>
              </p:txBody>
            </p:sp>
            <p:sp>
              <p:nvSpPr>
                <p:cNvPr id="36927" name="Text Box 63">
                  <a:extLst>
                    <a:ext uri="{FF2B5EF4-FFF2-40B4-BE49-F238E27FC236}">
                      <a16:creationId xmlns:a16="http://schemas.microsoft.com/office/drawing/2014/main" id="{B6A374E2-18A2-4435-95F7-307AF2589079}"/>
                    </a:ext>
                  </a:extLst>
                </p:cNvPr>
                <p:cNvSpPr txBox="1">
                  <a:spLocks noChangeArrowheads="1"/>
                </p:cNvSpPr>
                <p:nvPr/>
              </p:nvSpPr>
              <p:spPr bwMode="auto">
                <a:xfrm>
                  <a:off x="3504" y="3240"/>
                  <a:ext cx="768"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pPr eaLnBrk="1" hangingPunct="1">
                    <a:spcBef>
                      <a:spcPct val="50000"/>
                    </a:spcBef>
                  </a:pPr>
                  <a:r>
                    <a:rPr lang="en-GB" altLang="en-US" sz="2000" b="1" i="1" u="sng" dirty="0">
                      <a:latin typeface="Calibri" panose="020F0502020204030204" pitchFamily="34" charset="0"/>
                      <a:cs typeface="Calibri" panose="020F0502020204030204" pitchFamily="34" charset="0"/>
                    </a:rPr>
                    <a:t>I</a:t>
                  </a:r>
                  <a:r>
                    <a:rPr lang="en-GB" altLang="en-US" sz="2000" i="1" dirty="0">
                      <a:latin typeface="Calibri" panose="020F0502020204030204" pitchFamily="34" charset="0"/>
                      <a:cs typeface="Calibri" panose="020F0502020204030204" pitchFamily="34" charset="0"/>
                    </a:rPr>
                    <a:t>nfectious</a:t>
                  </a:r>
                </a:p>
              </p:txBody>
            </p:sp>
            <p:sp>
              <p:nvSpPr>
                <p:cNvPr id="36928" name="Text Box 64">
                  <a:extLst>
                    <a:ext uri="{FF2B5EF4-FFF2-40B4-BE49-F238E27FC236}">
                      <a16:creationId xmlns:a16="http://schemas.microsoft.com/office/drawing/2014/main" id="{3DE6E2E7-6A64-444A-BCA8-930C1EC600A5}"/>
                    </a:ext>
                  </a:extLst>
                </p:cNvPr>
                <p:cNvSpPr txBox="1">
                  <a:spLocks noChangeArrowheads="1"/>
                </p:cNvSpPr>
                <p:nvPr/>
              </p:nvSpPr>
              <p:spPr bwMode="auto">
                <a:xfrm>
                  <a:off x="4765" y="3232"/>
                  <a:ext cx="851"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p>
                  <a:pPr eaLnBrk="1" hangingPunct="1">
                    <a:spcBef>
                      <a:spcPct val="50000"/>
                    </a:spcBef>
                  </a:pPr>
                  <a:r>
                    <a:rPr lang="en-GB" altLang="en-US" sz="2000" b="1" i="1" u="sng" dirty="0">
                      <a:latin typeface="Calibri" panose="020F0502020204030204" pitchFamily="34" charset="0"/>
                      <a:cs typeface="Calibri" panose="020F0502020204030204" pitchFamily="34" charset="0"/>
                    </a:rPr>
                    <a:t>R</a:t>
                  </a:r>
                  <a:r>
                    <a:rPr lang="en-GB" altLang="en-US" sz="2000" i="1" dirty="0">
                      <a:latin typeface="Calibri" panose="020F0502020204030204" pitchFamily="34" charset="0"/>
                      <a:cs typeface="Calibri" panose="020F0502020204030204" pitchFamily="34" charset="0"/>
                    </a:rPr>
                    <a:t>ecovered</a:t>
                  </a:r>
                </a:p>
              </p:txBody>
            </p:sp>
          </p:grpSp>
        </p:grpSp>
        <p:grpSp>
          <p:nvGrpSpPr>
            <p:cNvPr id="6" name="Grupp 5">
              <a:extLst>
                <a:ext uri="{FF2B5EF4-FFF2-40B4-BE49-F238E27FC236}">
                  <a16:creationId xmlns:a16="http://schemas.microsoft.com/office/drawing/2014/main" id="{ABA12BE0-C76A-46EC-B799-03621089F317}"/>
                </a:ext>
              </a:extLst>
            </p:cNvPr>
            <p:cNvGrpSpPr/>
            <p:nvPr/>
          </p:nvGrpSpPr>
          <p:grpSpPr>
            <a:xfrm>
              <a:off x="3429000" y="4648200"/>
              <a:ext cx="5410200" cy="1107996"/>
              <a:chOff x="3429000" y="4648200"/>
              <a:chExt cx="5410200" cy="1107996"/>
            </a:xfrm>
          </p:grpSpPr>
          <p:sp>
            <p:nvSpPr>
              <p:cNvPr id="2" name="textruta 1">
                <a:extLst>
                  <a:ext uri="{FF2B5EF4-FFF2-40B4-BE49-F238E27FC236}">
                    <a16:creationId xmlns:a16="http://schemas.microsoft.com/office/drawing/2014/main" id="{38272346-486C-47EE-8EB8-DFFDAF1EBE46}"/>
                  </a:ext>
                </a:extLst>
              </p:cNvPr>
              <p:cNvSpPr txBox="1"/>
              <p:nvPr/>
            </p:nvSpPr>
            <p:spPr>
              <a:xfrm>
                <a:off x="5831283" y="4648200"/>
                <a:ext cx="560275" cy="1107996"/>
              </a:xfrm>
              <a:prstGeom prst="rect">
                <a:avLst/>
              </a:prstGeom>
              <a:noFill/>
            </p:spPr>
            <p:txBody>
              <a:bodyPr wrap="square" rtlCol="0">
                <a:spAutoFit/>
              </a:bodyPr>
              <a:lstStyle/>
              <a:p>
                <a:r>
                  <a:rPr lang="en-GB" sz="6600" dirty="0">
                    <a:solidFill>
                      <a:srgbClr val="FF0000"/>
                    </a:solidFill>
                  </a:rPr>
                  <a:t>7</a:t>
                </a:r>
              </a:p>
            </p:txBody>
          </p:sp>
          <p:sp>
            <p:nvSpPr>
              <p:cNvPr id="88" name="textruta 87">
                <a:extLst>
                  <a:ext uri="{FF2B5EF4-FFF2-40B4-BE49-F238E27FC236}">
                    <a16:creationId xmlns:a16="http://schemas.microsoft.com/office/drawing/2014/main" id="{8AC668A8-2822-45FD-8650-92381FF9C5FB}"/>
                  </a:ext>
                </a:extLst>
              </p:cNvPr>
              <p:cNvSpPr txBox="1"/>
              <p:nvPr/>
            </p:nvSpPr>
            <p:spPr>
              <a:xfrm>
                <a:off x="7513860" y="4648200"/>
                <a:ext cx="1325340" cy="1107996"/>
              </a:xfrm>
              <a:prstGeom prst="rect">
                <a:avLst/>
              </a:prstGeom>
              <a:noFill/>
            </p:spPr>
            <p:txBody>
              <a:bodyPr wrap="square" rtlCol="0">
                <a:spAutoFit/>
              </a:bodyPr>
              <a:lstStyle/>
              <a:p>
                <a:r>
                  <a:rPr lang="en-GB" sz="6600" dirty="0">
                    <a:solidFill>
                      <a:srgbClr val="FF0000"/>
                    </a:solidFill>
                  </a:rPr>
                  <a:t>14</a:t>
                </a:r>
              </a:p>
            </p:txBody>
          </p:sp>
          <p:sp>
            <p:nvSpPr>
              <p:cNvPr id="89" name="textruta 88">
                <a:extLst>
                  <a:ext uri="{FF2B5EF4-FFF2-40B4-BE49-F238E27FC236}">
                    <a16:creationId xmlns:a16="http://schemas.microsoft.com/office/drawing/2014/main" id="{8639EB5D-28A2-4709-8BF2-D6928F2DFD2B}"/>
                  </a:ext>
                </a:extLst>
              </p:cNvPr>
              <p:cNvSpPr txBox="1"/>
              <p:nvPr/>
            </p:nvSpPr>
            <p:spPr>
              <a:xfrm>
                <a:off x="3429000" y="4648200"/>
                <a:ext cx="1125143" cy="1107996"/>
              </a:xfrm>
              <a:prstGeom prst="rect">
                <a:avLst/>
              </a:prstGeom>
              <a:noFill/>
            </p:spPr>
            <p:txBody>
              <a:bodyPr wrap="square" rtlCol="0">
                <a:spAutoFit/>
              </a:bodyPr>
              <a:lstStyle/>
              <a:p>
                <a:r>
                  <a:rPr lang="en-GB" sz="6600" dirty="0">
                    <a:solidFill>
                      <a:srgbClr val="FF0000"/>
                    </a:solidFill>
                  </a:rPr>
                  <a:t>51</a:t>
                </a:r>
              </a:p>
            </p:txBody>
          </p:sp>
        </p:grpSp>
      </p:grpSp>
      <p:grpSp>
        <p:nvGrpSpPr>
          <p:cNvPr id="5" name="Grupp 4">
            <a:extLst>
              <a:ext uri="{FF2B5EF4-FFF2-40B4-BE49-F238E27FC236}">
                <a16:creationId xmlns:a16="http://schemas.microsoft.com/office/drawing/2014/main" id="{970F76E7-9FF5-455B-8752-8EBCF82EAE18}"/>
              </a:ext>
            </a:extLst>
          </p:cNvPr>
          <p:cNvGrpSpPr/>
          <p:nvPr/>
        </p:nvGrpSpPr>
        <p:grpSpPr>
          <a:xfrm>
            <a:off x="320221" y="1232631"/>
            <a:ext cx="7419976" cy="2971800"/>
            <a:chOff x="320221" y="1232631"/>
            <a:chExt cx="7419976" cy="2971800"/>
          </a:xfrm>
        </p:grpSpPr>
        <p:sp>
          <p:nvSpPr>
            <p:cNvPr id="56" name="Text Box 3">
              <a:extLst>
                <a:ext uri="{FF2B5EF4-FFF2-40B4-BE49-F238E27FC236}">
                  <a16:creationId xmlns:a16="http://schemas.microsoft.com/office/drawing/2014/main" id="{B348BF35-21DC-4BE6-B871-37AFAE4EC09F}"/>
                </a:ext>
              </a:extLst>
            </p:cNvPr>
            <p:cNvSpPr txBox="1">
              <a:spLocks noChangeArrowheads="1"/>
            </p:cNvSpPr>
            <p:nvPr/>
          </p:nvSpPr>
          <p:spPr bwMode="auto">
            <a:xfrm>
              <a:off x="320221" y="1850169"/>
              <a:ext cx="3276600"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p>
              <a:pPr marL="457200" indent="-457200" eaLnBrk="1" hangingPunct="1">
                <a:buAutoNum type="arabicPeriod"/>
              </a:pPr>
              <a:r>
                <a:rPr lang="en-GB" altLang="en-US" b="1" dirty="0">
                  <a:latin typeface="Calibri" panose="020F0502020204030204" pitchFamily="34" charset="0"/>
                  <a:cs typeface="Calibri" panose="020F0502020204030204" pitchFamily="34" charset="0"/>
                </a:rPr>
                <a:t>Medicine:</a:t>
              </a:r>
            </a:p>
            <a:p>
              <a:pPr eaLnBrk="1" hangingPunct="1"/>
              <a:r>
                <a:rPr lang="en-GB" altLang="en-US" dirty="0">
                  <a:latin typeface="Calibri" panose="020F0502020204030204" pitchFamily="34" charset="0"/>
                  <a:cs typeface="Calibri" panose="020F0502020204030204" pitchFamily="34" charset="0"/>
                </a:rPr>
                <a:t>Disease process within</a:t>
              </a:r>
            </a:p>
            <a:p>
              <a:pPr eaLnBrk="1" hangingPunct="1"/>
              <a:r>
                <a:rPr lang="en-GB" altLang="en-US" dirty="0">
                  <a:latin typeface="Calibri" panose="020F0502020204030204" pitchFamily="34" charset="0"/>
                  <a:cs typeface="Calibri" panose="020F0502020204030204" pitchFamily="34" charset="0"/>
                </a:rPr>
                <a:t>each individual. </a:t>
              </a:r>
            </a:p>
            <a:p>
              <a:pPr eaLnBrk="1" hangingPunct="1"/>
              <a:r>
                <a:rPr lang="en-GB" altLang="en-US" dirty="0">
                  <a:latin typeface="Calibri" panose="020F0502020204030204" pitchFamily="34" charset="0"/>
                  <a:cs typeface="Calibri" panose="020F0502020204030204" pitchFamily="34" charset="0"/>
                </a:rPr>
                <a:t>Stages: S, I &amp; R</a:t>
              </a:r>
            </a:p>
            <a:p>
              <a:pPr eaLnBrk="1" hangingPunct="1"/>
              <a:r>
                <a:rPr lang="en-GB" altLang="en-US" b="1" dirty="0">
                  <a:latin typeface="Calibri" panose="020F0502020204030204" pitchFamily="34" charset="0"/>
                  <a:cs typeface="Calibri" panose="020F0502020204030204" pitchFamily="34" charset="0"/>
                </a:rPr>
                <a:t>   A micro view!</a:t>
              </a:r>
            </a:p>
          </p:txBody>
        </p:sp>
        <p:grpSp>
          <p:nvGrpSpPr>
            <p:cNvPr id="58" name="Group 34">
              <a:extLst>
                <a:ext uri="{FF2B5EF4-FFF2-40B4-BE49-F238E27FC236}">
                  <a16:creationId xmlns:a16="http://schemas.microsoft.com/office/drawing/2014/main" id="{B04057E1-4F01-40DE-95A0-36C62CB7D072}"/>
                </a:ext>
              </a:extLst>
            </p:cNvPr>
            <p:cNvGrpSpPr>
              <a:grpSpLocks/>
            </p:cNvGrpSpPr>
            <p:nvPr/>
          </p:nvGrpSpPr>
          <p:grpSpPr bwMode="auto">
            <a:xfrm>
              <a:off x="4309613" y="1232631"/>
              <a:ext cx="1371601" cy="2971800"/>
              <a:chOff x="4655" y="384"/>
              <a:chExt cx="864" cy="1872"/>
            </a:xfrm>
          </p:grpSpPr>
          <p:grpSp>
            <p:nvGrpSpPr>
              <p:cNvPr id="74" name="Group 23">
                <a:extLst>
                  <a:ext uri="{FF2B5EF4-FFF2-40B4-BE49-F238E27FC236}">
                    <a16:creationId xmlns:a16="http://schemas.microsoft.com/office/drawing/2014/main" id="{5361A532-242A-4E40-B196-DE2A3B4A786E}"/>
                  </a:ext>
                </a:extLst>
              </p:cNvPr>
              <p:cNvGrpSpPr>
                <a:grpSpLocks/>
              </p:cNvGrpSpPr>
              <p:nvPr/>
            </p:nvGrpSpPr>
            <p:grpSpPr bwMode="auto">
              <a:xfrm>
                <a:off x="4655" y="384"/>
                <a:ext cx="864" cy="1872"/>
                <a:chOff x="4080" y="432"/>
                <a:chExt cx="1008" cy="1872"/>
              </a:xfrm>
            </p:grpSpPr>
            <p:sp>
              <p:nvSpPr>
                <p:cNvPr id="76" name="Oval 6">
                  <a:extLst>
                    <a:ext uri="{FF2B5EF4-FFF2-40B4-BE49-F238E27FC236}">
                      <a16:creationId xmlns:a16="http://schemas.microsoft.com/office/drawing/2014/main" id="{4E787999-AF00-45FB-B91E-100A92B5482A}"/>
                    </a:ext>
                  </a:extLst>
                </p:cNvPr>
                <p:cNvSpPr>
                  <a:spLocks noChangeArrowheads="1"/>
                </p:cNvSpPr>
                <p:nvPr/>
              </p:nvSpPr>
              <p:spPr bwMode="auto">
                <a:xfrm>
                  <a:off x="4192" y="816"/>
                  <a:ext cx="800" cy="11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spAutoFit/>
                </a:bodyPr>
                <a:lstStyle/>
                <a:p>
                  <a:endParaRPr lang="en-GB"/>
                </a:p>
              </p:txBody>
            </p:sp>
            <p:grpSp>
              <p:nvGrpSpPr>
                <p:cNvPr id="77" name="Group 12">
                  <a:extLst>
                    <a:ext uri="{FF2B5EF4-FFF2-40B4-BE49-F238E27FC236}">
                      <a16:creationId xmlns:a16="http://schemas.microsoft.com/office/drawing/2014/main" id="{135F83F1-BCD1-4461-8EE0-18318EB2F6D1}"/>
                    </a:ext>
                  </a:extLst>
                </p:cNvPr>
                <p:cNvGrpSpPr>
                  <a:grpSpLocks/>
                </p:cNvGrpSpPr>
                <p:nvPr/>
              </p:nvGrpSpPr>
              <p:grpSpPr bwMode="auto">
                <a:xfrm>
                  <a:off x="4236" y="1255"/>
                  <a:ext cx="683" cy="120"/>
                  <a:chOff x="716" y="2400"/>
                  <a:chExt cx="727" cy="148"/>
                </a:xfrm>
              </p:grpSpPr>
              <p:sp>
                <p:nvSpPr>
                  <p:cNvPr id="83" name="Text Box 13">
                    <a:extLst>
                      <a:ext uri="{FF2B5EF4-FFF2-40B4-BE49-F238E27FC236}">
                        <a16:creationId xmlns:a16="http://schemas.microsoft.com/office/drawing/2014/main" id="{44737E15-FE01-4E9D-9113-689A55EFAA37}"/>
                      </a:ext>
                    </a:extLst>
                  </p:cNvPr>
                  <p:cNvSpPr txBox="1">
                    <a:spLocks noChangeArrowheads="1"/>
                  </p:cNvSpPr>
                  <p:nvPr/>
                </p:nvSpPr>
                <p:spPr bwMode="auto">
                  <a:xfrm>
                    <a:off x="716" y="2400"/>
                    <a:ext cx="151" cy="148"/>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pPr eaLnBrk="1" hangingPunct="1">
                      <a:spcBef>
                        <a:spcPct val="50000"/>
                      </a:spcBef>
                    </a:pPr>
                    <a:endParaRPr lang="en-GB" altLang="en-US" sz="400">
                      <a:latin typeface="Times New Roman" panose="02020603050405020304" pitchFamily="18" charset="0"/>
                    </a:endParaRPr>
                  </a:p>
                </p:txBody>
              </p:sp>
              <p:sp>
                <p:nvSpPr>
                  <p:cNvPr id="84" name="Text Box 14">
                    <a:extLst>
                      <a:ext uri="{FF2B5EF4-FFF2-40B4-BE49-F238E27FC236}">
                        <a16:creationId xmlns:a16="http://schemas.microsoft.com/office/drawing/2014/main" id="{C1CF41CC-77C3-425D-97FF-0A1FD2C1D936}"/>
                      </a:ext>
                    </a:extLst>
                  </p:cNvPr>
                  <p:cNvSpPr txBox="1">
                    <a:spLocks noChangeArrowheads="1"/>
                  </p:cNvSpPr>
                  <p:nvPr/>
                </p:nvSpPr>
                <p:spPr bwMode="auto">
                  <a:xfrm>
                    <a:off x="988" y="2400"/>
                    <a:ext cx="152" cy="148"/>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pPr eaLnBrk="1" hangingPunct="1">
                      <a:spcBef>
                        <a:spcPct val="50000"/>
                      </a:spcBef>
                    </a:pPr>
                    <a:endParaRPr lang="en-GB" altLang="en-US" sz="400">
                      <a:latin typeface="Times New Roman" panose="02020603050405020304" pitchFamily="18" charset="0"/>
                    </a:endParaRPr>
                  </a:p>
                </p:txBody>
              </p:sp>
              <p:sp>
                <p:nvSpPr>
                  <p:cNvPr id="85" name="Text Box 15">
                    <a:extLst>
                      <a:ext uri="{FF2B5EF4-FFF2-40B4-BE49-F238E27FC236}">
                        <a16:creationId xmlns:a16="http://schemas.microsoft.com/office/drawing/2014/main" id="{AC7BA3F4-8C2D-46F3-8204-A6A7597F2396}"/>
                      </a:ext>
                    </a:extLst>
                  </p:cNvPr>
                  <p:cNvSpPr txBox="1">
                    <a:spLocks noChangeArrowheads="1"/>
                  </p:cNvSpPr>
                  <p:nvPr/>
                </p:nvSpPr>
                <p:spPr bwMode="auto">
                  <a:xfrm>
                    <a:off x="1292" y="2400"/>
                    <a:ext cx="151" cy="148"/>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pPr eaLnBrk="1" hangingPunct="1">
                      <a:spcBef>
                        <a:spcPct val="50000"/>
                      </a:spcBef>
                    </a:pPr>
                    <a:endParaRPr lang="en-GB" altLang="en-US" sz="400">
                      <a:latin typeface="Times New Roman" panose="02020603050405020304" pitchFamily="18" charset="0"/>
                    </a:endParaRPr>
                  </a:p>
                </p:txBody>
              </p:sp>
              <p:sp>
                <p:nvSpPr>
                  <p:cNvPr id="86" name="Line 16">
                    <a:extLst>
                      <a:ext uri="{FF2B5EF4-FFF2-40B4-BE49-F238E27FC236}">
                        <a16:creationId xmlns:a16="http://schemas.microsoft.com/office/drawing/2014/main" id="{490E481C-6142-4D27-9859-2CFC2C511112}"/>
                      </a:ext>
                    </a:extLst>
                  </p:cNvPr>
                  <p:cNvSpPr>
                    <a:spLocks noChangeShapeType="1"/>
                  </p:cNvSpPr>
                  <p:nvPr/>
                </p:nvSpPr>
                <p:spPr bwMode="auto">
                  <a:xfrm>
                    <a:off x="864" y="2464"/>
                    <a:ext cx="136" cy="0"/>
                  </a:xfrm>
                  <a:prstGeom prst="line">
                    <a:avLst/>
                  </a:prstGeom>
                  <a:noFill/>
                  <a:ln w="38100" cmpd="dbl">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endParaRPr lang="en-GB"/>
                  </a:p>
                </p:txBody>
              </p:sp>
              <p:sp>
                <p:nvSpPr>
                  <p:cNvPr id="87" name="Line 17">
                    <a:extLst>
                      <a:ext uri="{FF2B5EF4-FFF2-40B4-BE49-F238E27FC236}">
                        <a16:creationId xmlns:a16="http://schemas.microsoft.com/office/drawing/2014/main" id="{F7A07308-80E5-4CBA-AA39-3C68ED85B250}"/>
                      </a:ext>
                    </a:extLst>
                  </p:cNvPr>
                  <p:cNvSpPr>
                    <a:spLocks noChangeShapeType="1"/>
                  </p:cNvSpPr>
                  <p:nvPr/>
                </p:nvSpPr>
                <p:spPr bwMode="auto">
                  <a:xfrm>
                    <a:off x="1160" y="2464"/>
                    <a:ext cx="136" cy="0"/>
                  </a:xfrm>
                  <a:prstGeom prst="line">
                    <a:avLst/>
                  </a:prstGeom>
                  <a:noFill/>
                  <a:ln w="38100" cmpd="dbl">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endParaRPr lang="en-GB"/>
                  </a:p>
                </p:txBody>
              </p:sp>
            </p:grpSp>
            <p:sp>
              <p:nvSpPr>
                <p:cNvPr id="78" name="Oval 18">
                  <a:extLst>
                    <a:ext uri="{FF2B5EF4-FFF2-40B4-BE49-F238E27FC236}">
                      <a16:creationId xmlns:a16="http://schemas.microsoft.com/office/drawing/2014/main" id="{9370F5F5-052A-4CC2-BD44-86407CC96EDF}"/>
                    </a:ext>
                  </a:extLst>
                </p:cNvPr>
                <p:cNvSpPr>
                  <a:spLocks noChangeArrowheads="1"/>
                </p:cNvSpPr>
                <p:nvPr/>
              </p:nvSpPr>
              <p:spPr bwMode="auto">
                <a:xfrm>
                  <a:off x="4392" y="432"/>
                  <a:ext cx="384"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spAutoFit/>
                </a:bodyPr>
                <a:lstStyle/>
                <a:p>
                  <a:endParaRPr lang="en-GB"/>
                </a:p>
              </p:txBody>
            </p:sp>
            <p:sp>
              <p:nvSpPr>
                <p:cNvPr id="79" name="Oval 19">
                  <a:extLst>
                    <a:ext uri="{FF2B5EF4-FFF2-40B4-BE49-F238E27FC236}">
                      <a16:creationId xmlns:a16="http://schemas.microsoft.com/office/drawing/2014/main" id="{F6EDAA67-C715-4C49-8C2B-F795278FA100}"/>
                    </a:ext>
                  </a:extLst>
                </p:cNvPr>
                <p:cNvSpPr>
                  <a:spLocks noChangeArrowheads="1"/>
                </p:cNvSpPr>
                <p:nvPr/>
              </p:nvSpPr>
              <p:spPr bwMode="auto">
                <a:xfrm>
                  <a:off x="4752" y="1680"/>
                  <a:ext cx="192"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spAutoFit/>
                </a:bodyPr>
                <a:lstStyle/>
                <a:p>
                  <a:endParaRPr lang="en-GB"/>
                </a:p>
              </p:txBody>
            </p:sp>
            <p:sp>
              <p:nvSpPr>
                <p:cNvPr id="80" name="Oval 20">
                  <a:extLst>
                    <a:ext uri="{FF2B5EF4-FFF2-40B4-BE49-F238E27FC236}">
                      <a16:creationId xmlns:a16="http://schemas.microsoft.com/office/drawing/2014/main" id="{A6723DFB-3E6E-4FAD-A15D-25F976AC9B91}"/>
                    </a:ext>
                  </a:extLst>
                </p:cNvPr>
                <p:cNvSpPr>
                  <a:spLocks noChangeArrowheads="1"/>
                </p:cNvSpPr>
                <p:nvPr/>
              </p:nvSpPr>
              <p:spPr bwMode="auto">
                <a:xfrm>
                  <a:off x="4224" y="1728"/>
                  <a:ext cx="192"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spAutoFit/>
                </a:bodyPr>
                <a:lstStyle/>
                <a:p>
                  <a:endParaRPr lang="en-GB"/>
                </a:p>
              </p:txBody>
            </p:sp>
            <p:sp>
              <p:nvSpPr>
                <p:cNvPr id="81" name="Oval 21">
                  <a:extLst>
                    <a:ext uri="{FF2B5EF4-FFF2-40B4-BE49-F238E27FC236}">
                      <a16:creationId xmlns:a16="http://schemas.microsoft.com/office/drawing/2014/main" id="{6D0C8C87-7684-4E09-B5C8-285B7FAD2C13}"/>
                    </a:ext>
                  </a:extLst>
                </p:cNvPr>
                <p:cNvSpPr>
                  <a:spLocks noChangeArrowheads="1"/>
                </p:cNvSpPr>
                <p:nvPr/>
              </p:nvSpPr>
              <p:spPr bwMode="auto">
                <a:xfrm rot="-1705280">
                  <a:off x="4944" y="888"/>
                  <a:ext cx="144"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spAutoFit/>
                </a:bodyPr>
                <a:lstStyle/>
                <a:p>
                  <a:endParaRPr lang="en-GB"/>
                </a:p>
              </p:txBody>
            </p:sp>
            <p:sp>
              <p:nvSpPr>
                <p:cNvPr id="82" name="Oval 22">
                  <a:extLst>
                    <a:ext uri="{FF2B5EF4-FFF2-40B4-BE49-F238E27FC236}">
                      <a16:creationId xmlns:a16="http://schemas.microsoft.com/office/drawing/2014/main" id="{5E4AE3C8-DFC8-4755-A5B5-FB0CF86112DC}"/>
                    </a:ext>
                  </a:extLst>
                </p:cNvPr>
                <p:cNvSpPr>
                  <a:spLocks noChangeArrowheads="1"/>
                </p:cNvSpPr>
                <p:nvPr/>
              </p:nvSpPr>
              <p:spPr bwMode="auto">
                <a:xfrm rot="1705280" flipH="1">
                  <a:off x="4080" y="912"/>
                  <a:ext cx="144"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spAutoFit/>
                </a:bodyPr>
                <a:lstStyle/>
                <a:p>
                  <a:endParaRPr lang="en-GB"/>
                </a:p>
              </p:txBody>
            </p:sp>
          </p:grpSp>
          <p:sp>
            <p:nvSpPr>
              <p:cNvPr id="75" name="Oval 33">
                <a:extLst>
                  <a:ext uri="{FF2B5EF4-FFF2-40B4-BE49-F238E27FC236}">
                    <a16:creationId xmlns:a16="http://schemas.microsoft.com/office/drawing/2014/main" id="{7A772DF5-E253-40CC-95A8-965447438999}"/>
                  </a:ext>
                </a:extLst>
              </p:cNvPr>
              <p:cNvSpPr>
                <a:spLocks noChangeArrowheads="1"/>
              </p:cNvSpPr>
              <p:nvPr/>
            </p:nvSpPr>
            <p:spPr bwMode="auto">
              <a:xfrm flipH="1">
                <a:off x="5032" y="1230"/>
                <a:ext cx="68" cy="6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nchor="ctr">
                <a:spAutoFit/>
              </a:bodyPr>
              <a:lstStyle/>
              <a:p>
                <a:endParaRPr lang="en-GB"/>
              </a:p>
            </p:txBody>
          </p:sp>
        </p:grpSp>
        <p:grpSp>
          <p:nvGrpSpPr>
            <p:cNvPr id="59" name="Group 52">
              <a:extLst>
                <a:ext uri="{FF2B5EF4-FFF2-40B4-BE49-F238E27FC236}">
                  <a16:creationId xmlns:a16="http://schemas.microsoft.com/office/drawing/2014/main" id="{5C970276-ECD2-4615-B5AF-2BA2DF80F461}"/>
                </a:ext>
              </a:extLst>
            </p:cNvPr>
            <p:cNvGrpSpPr>
              <a:grpSpLocks/>
            </p:cNvGrpSpPr>
            <p:nvPr/>
          </p:nvGrpSpPr>
          <p:grpSpPr bwMode="auto">
            <a:xfrm>
              <a:off x="6368597" y="1232631"/>
              <a:ext cx="1371600" cy="2971800"/>
              <a:chOff x="4368" y="0"/>
              <a:chExt cx="864" cy="1872"/>
            </a:xfrm>
          </p:grpSpPr>
          <p:grpSp>
            <p:nvGrpSpPr>
              <p:cNvPr id="60" name="Group 38">
                <a:extLst>
                  <a:ext uri="{FF2B5EF4-FFF2-40B4-BE49-F238E27FC236}">
                    <a16:creationId xmlns:a16="http://schemas.microsoft.com/office/drawing/2014/main" id="{B4A46909-48A7-4DE0-BF19-0AC00FF97AAB}"/>
                  </a:ext>
                </a:extLst>
              </p:cNvPr>
              <p:cNvGrpSpPr>
                <a:grpSpLocks/>
              </p:cNvGrpSpPr>
              <p:nvPr/>
            </p:nvGrpSpPr>
            <p:grpSpPr bwMode="auto">
              <a:xfrm>
                <a:off x="4368" y="0"/>
                <a:ext cx="864" cy="1872"/>
                <a:chOff x="4080" y="432"/>
                <a:chExt cx="1008" cy="1872"/>
              </a:xfrm>
            </p:grpSpPr>
            <p:sp>
              <p:nvSpPr>
                <p:cNvPr id="62" name="Oval 39">
                  <a:extLst>
                    <a:ext uri="{FF2B5EF4-FFF2-40B4-BE49-F238E27FC236}">
                      <a16:creationId xmlns:a16="http://schemas.microsoft.com/office/drawing/2014/main" id="{A2BA1412-EEA2-4D29-BE63-97AAF708509C}"/>
                    </a:ext>
                  </a:extLst>
                </p:cNvPr>
                <p:cNvSpPr>
                  <a:spLocks noChangeArrowheads="1"/>
                </p:cNvSpPr>
                <p:nvPr/>
              </p:nvSpPr>
              <p:spPr bwMode="auto">
                <a:xfrm>
                  <a:off x="4192" y="816"/>
                  <a:ext cx="800" cy="11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spAutoFit/>
                </a:bodyPr>
                <a:lstStyle/>
                <a:p>
                  <a:endParaRPr lang="en-GB"/>
                </a:p>
              </p:txBody>
            </p:sp>
            <p:grpSp>
              <p:nvGrpSpPr>
                <p:cNvPr id="63" name="Group 40">
                  <a:extLst>
                    <a:ext uri="{FF2B5EF4-FFF2-40B4-BE49-F238E27FC236}">
                      <a16:creationId xmlns:a16="http://schemas.microsoft.com/office/drawing/2014/main" id="{8A363559-1E3E-488F-BE46-562EE5658FD9}"/>
                    </a:ext>
                  </a:extLst>
                </p:cNvPr>
                <p:cNvGrpSpPr>
                  <a:grpSpLocks/>
                </p:cNvGrpSpPr>
                <p:nvPr/>
              </p:nvGrpSpPr>
              <p:grpSpPr bwMode="auto">
                <a:xfrm>
                  <a:off x="4236" y="1256"/>
                  <a:ext cx="683" cy="120"/>
                  <a:chOff x="716" y="2400"/>
                  <a:chExt cx="727" cy="148"/>
                </a:xfrm>
              </p:grpSpPr>
              <p:sp>
                <p:nvSpPr>
                  <p:cNvPr id="69" name="Text Box 41">
                    <a:extLst>
                      <a:ext uri="{FF2B5EF4-FFF2-40B4-BE49-F238E27FC236}">
                        <a16:creationId xmlns:a16="http://schemas.microsoft.com/office/drawing/2014/main" id="{D47C598E-9DD5-4106-B0BF-2B0B5DEE545D}"/>
                      </a:ext>
                    </a:extLst>
                  </p:cNvPr>
                  <p:cNvSpPr txBox="1">
                    <a:spLocks noChangeArrowheads="1"/>
                  </p:cNvSpPr>
                  <p:nvPr/>
                </p:nvSpPr>
                <p:spPr bwMode="auto">
                  <a:xfrm>
                    <a:off x="716" y="2400"/>
                    <a:ext cx="151" cy="148"/>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pPr eaLnBrk="1" hangingPunct="1">
                      <a:spcBef>
                        <a:spcPct val="50000"/>
                      </a:spcBef>
                    </a:pPr>
                    <a:endParaRPr lang="en-GB" altLang="en-US" sz="400">
                      <a:latin typeface="Times New Roman" panose="02020603050405020304" pitchFamily="18" charset="0"/>
                    </a:endParaRPr>
                  </a:p>
                </p:txBody>
              </p:sp>
              <p:sp>
                <p:nvSpPr>
                  <p:cNvPr id="70" name="Text Box 42">
                    <a:extLst>
                      <a:ext uri="{FF2B5EF4-FFF2-40B4-BE49-F238E27FC236}">
                        <a16:creationId xmlns:a16="http://schemas.microsoft.com/office/drawing/2014/main" id="{B6EEC654-086B-4C27-A6D1-8A174C593545}"/>
                      </a:ext>
                    </a:extLst>
                  </p:cNvPr>
                  <p:cNvSpPr txBox="1">
                    <a:spLocks noChangeArrowheads="1"/>
                  </p:cNvSpPr>
                  <p:nvPr/>
                </p:nvSpPr>
                <p:spPr bwMode="auto">
                  <a:xfrm>
                    <a:off x="1004" y="2400"/>
                    <a:ext cx="152" cy="148"/>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pPr eaLnBrk="1" hangingPunct="1">
                      <a:spcBef>
                        <a:spcPct val="50000"/>
                      </a:spcBef>
                    </a:pPr>
                    <a:endParaRPr lang="en-GB" altLang="en-US" sz="400">
                      <a:latin typeface="Times New Roman" panose="02020603050405020304" pitchFamily="18" charset="0"/>
                    </a:endParaRPr>
                  </a:p>
                </p:txBody>
              </p:sp>
              <p:sp>
                <p:nvSpPr>
                  <p:cNvPr id="71" name="Text Box 43">
                    <a:extLst>
                      <a:ext uri="{FF2B5EF4-FFF2-40B4-BE49-F238E27FC236}">
                        <a16:creationId xmlns:a16="http://schemas.microsoft.com/office/drawing/2014/main" id="{7F621564-BA1C-40EA-8F12-D1A9AE8894C4}"/>
                      </a:ext>
                    </a:extLst>
                  </p:cNvPr>
                  <p:cNvSpPr txBox="1">
                    <a:spLocks noChangeArrowheads="1"/>
                  </p:cNvSpPr>
                  <p:nvPr/>
                </p:nvSpPr>
                <p:spPr bwMode="auto">
                  <a:xfrm>
                    <a:off x="1292" y="2400"/>
                    <a:ext cx="151" cy="148"/>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pPr eaLnBrk="1" hangingPunct="1">
                      <a:spcBef>
                        <a:spcPct val="50000"/>
                      </a:spcBef>
                    </a:pPr>
                    <a:endParaRPr lang="en-GB" altLang="en-US" sz="400">
                      <a:latin typeface="Times New Roman" panose="02020603050405020304" pitchFamily="18" charset="0"/>
                    </a:endParaRPr>
                  </a:p>
                </p:txBody>
              </p:sp>
              <p:sp>
                <p:nvSpPr>
                  <p:cNvPr id="72" name="Line 44">
                    <a:extLst>
                      <a:ext uri="{FF2B5EF4-FFF2-40B4-BE49-F238E27FC236}">
                        <a16:creationId xmlns:a16="http://schemas.microsoft.com/office/drawing/2014/main" id="{C9DEA8F4-54D1-4E28-ABBF-D0471B295B59}"/>
                      </a:ext>
                    </a:extLst>
                  </p:cNvPr>
                  <p:cNvSpPr>
                    <a:spLocks noChangeShapeType="1"/>
                  </p:cNvSpPr>
                  <p:nvPr/>
                </p:nvSpPr>
                <p:spPr bwMode="auto">
                  <a:xfrm>
                    <a:off x="864" y="2464"/>
                    <a:ext cx="136" cy="0"/>
                  </a:xfrm>
                  <a:prstGeom prst="line">
                    <a:avLst/>
                  </a:prstGeom>
                  <a:noFill/>
                  <a:ln w="38100" cmpd="dbl">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endParaRPr lang="en-GB"/>
                  </a:p>
                </p:txBody>
              </p:sp>
              <p:sp>
                <p:nvSpPr>
                  <p:cNvPr id="73" name="Line 45">
                    <a:extLst>
                      <a:ext uri="{FF2B5EF4-FFF2-40B4-BE49-F238E27FC236}">
                        <a16:creationId xmlns:a16="http://schemas.microsoft.com/office/drawing/2014/main" id="{C265829B-9788-437E-9CFC-FC226A87587C}"/>
                      </a:ext>
                    </a:extLst>
                  </p:cNvPr>
                  <p:cNvSpPr>
                    <a:spLocks noChangeShapeType="1"/>
                  </p:cNvSpPr>
                  <p:nvPr/>
                </p:nvSpPr>
                <p:spPr bwMode="auto">
                  <a:xfrm>
                    <a:off x="1160" y="2464"/>
                    <a:ext cx="136" cy="0"/>
                  </a:xfrm>
                  <a:prstGeom prst="line">
                    <a:avLst/>
                  </a:prstGeom>
                  <a:noFill/>
                  <a:ln w="38100" cmpd="dbl">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endParaRPr lang="en-GB"/>
                  </a:p>
                </p:txBody>
              </p:sp>
            </p:grpSp>
            <p:sp>
              <p:nvSpPr>
                <p:cNvPr id="64" name="Oval 46">
                  <a:extLst>
                    <a:ext uri="{FF2B5EF4-FFF2-40B4-BE49-F238E27FC236}">
                      <a16:creationId xmlns:a16="http://schemas.microsoft.com/office/drawing/2014/main" id="{88D0235A-479F-451D-ACA4-92B65FC528A9}"/>
                    </a:ext>
                  </a:extLst>
                </p:cNvPr>
                <p:cNvSpPr>
                  <a:spLocks noChangeArrowheads="1"/>
                </p:cNvSpPr>
                <p:nvPr/>
              </p:nvSpPr>
              <p:spPr bwMode="auto">
                <a:xfrm>
                  <a:off x="4392" y="432"/>
                  <a:ext cx="384"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spAutoFit/>
                </a:bodyPr>
                <a:lstStyle/>
                <a:p>
                  <a:endParaRPr lang="en-GB"/>
                </a:p>
              </p:txBody>
            </p:sp>
            <p:sp>
              <p:nvSpPr>
                <p:cNvPr id="65" name="Oval 47">
                  <a:extLst>
                    <a:ext uri="{FF2B5EF4-FFF2-40B4-BE49-F238E27FC236}">
                      <a16:creationId xmlns:a16="http://schemas.microsoft.com/office/drawing/2014/main" id="{49A6B822-BC6F-44B6-8AAB-C825098611F7}"/>
                    </a:ext>
                  </a:extLst>
                </p:cNvPr>
                <p:cNvSpPr>
                  <a:spLocks noChangeArrowheads="1"/>
                </p:cNvSpPr>
                <p:nvPr/>
              </p:nvSpPr>
              <p:spPr bwMode="auto">
                <a:xfrm>
                  <a:off x="4752" y="1680"/>
                  <a:ext cx="192"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spAutoFit/>
                </a:bodyPr>
                <a:lstStyle/>
                <a:p>
                  <a:endParaRPr lang="en-GB"/>
                </a:p>
              </p:txBody>
            </p:sp>
            <p:sp>
              <p:nvSpPr>
                <p:cNvPr id="66" name="Oval 48">
                  <a:extLst>
                    <a:ext uri="{FF2B5EF4-FFF2-40B4-BE49-F238E27FC236}">
                      <a16:creationId xmlns:a16="http://schemas.microsoft.com/office/drawing/2014/main" id="{EFF4C9C5-C711-4002-8D87-41679916B55D}"/>
                    </a:ext>
                  </a:extLst>
                </p:cNvPr>
                <p:cNvSpPr>
                  <a:spLocks noChangeArrowheads="1"/>
                </p:cNvSpPr>
                <p:nvPr/>
              </p:nvSpPr>
              <p:spPr bwMode="auto">
                <a:xfrm>
                  <a:off x="4224" y="1728"/>
                  <a:ext cx="192"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spAutoFit/>
                </a:bodyPr>
                <a:lstStyle/>
                <a:p>
                  <a:endParaRPr lang="en-GB"/>
                </a:p>
              </p:txBody>
            </p:sp>
            <p:sp>
              <p:nvSpPr>
                <p:cNvPr id="67" name="Oval 49">
                  <a:extLst>
                    <a:ext uri="{FF2B5EF4-FFF2-40B4-BE49-F238E27FC236}">
                      <a16:creationId xmlns:a16="http://schemas.microsoft.com/office/drawing/2014/main" id="{5F224E6B-FFB9-4D81-8CC9-44DB04156071}"/>
                    </a:ext>
                  </a:extLst>
                </p:cNvPr>
                <p:cNvSpPr>
                  <a:spLocks noChangeArrowheads="1"/>
                </p:cNvSpPr>
                <p:nvPr/>
              </p:nvSpPr>
              <p:spPr bwMode="auto">
                <a:xfrm rot="-1705280">
                  <a:off x="4944" y="888"/>
                  <a:ext cx="144"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spAutoFit/>
                </a:bodyPr>
                <a:lstStyle/>
                <a:p>
                  <a:endParaRPr lang="en-GB"/>
                </a:p>
              </p:txBody>
            </p:sp>
            <p:sp>
              <p:nvSpPr>
                <p:cNvPr id="68" name="Oval 50">
                  <a:extLst>
                    <a:ext uri="{FF2B5EF4-FFF2-40B4-BE49-F238E27FC236}">
                      <a16:creationId xmlns:a16="http://schemas.microsoft.com/office/drawing/2014/main" id="{E76C11C1-87F3-41DC-8FC1-D729A3C2521E}"/>
                    </a:ext>
                  </a:extLst>
                </p:cNvPr>
                <p:cNvSpPr>
                  <a:spLocks noChangeArrowheads="1"/>
                </p:cNvSpPr>
                <p:nvPr/>
              </p:nvSpPr>
              <p:spPr bwMode="auto">
                <a:xfrm rot="1705280" flipH="1">
                  <a:off x="4080" y="912"/>
                  <a:ext cx="144"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spAutoFit/>
                </a:bodyPr>
                <a:lstStyle/>
                <a:p>
                  <a:endParaRPr lang="en-GB"/>
                </a:p>
              </p:txBody>
            </p:sp>
          </p:grpSp>
          <p:sp>
            <p:nvSpPr>
              <p:cNvPr id="61" name="Oval 51">
                <a:extLst>
                  <a:ext uri="{FF2B5EF4-FFF2-40B4-BE49-F238E27FC236}">
                    <a16:creationId xmlns:a16="http://schemas.microsoft.com/office/drawing/2014/main" id="{2CBD0E9B-5FA4-4CC5-BB55-F4C74FF14AC5}"/>
                  </a:ext>
                </a:extLst>
              </p:cNvPr>
              <p:cNvSpPr>
                <a:spLocks noChangeArrowheads="1"/>
              </p:cNvSpPr>
              <p:nvPr/>
            </p:nvSpPr>
            <p:spPr bwMode="auto">
              <a:xfrm flipH="1">
                <a:off x="4992" y="849"/>
                <a:ext cx="68" cy="6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spAutoFit/>
              </a:bodyPr>
              <a:lstStyle/>
              <a:p>
                <a:endParaRPr lang="en-GB"/>
              </a:p>
            </p:txBody>
          </p:sp>
        </p:grpSp>
        <p:sp>
          <p:nvSpPr>
            <p:cNvPr id="4" name="textruta 3">
              <a:extLst>
                <a:ext uri="{FF2B5EF4-FFF2-40B4-BE49-F238E27FC236}">
                  <a16:creationId xmlns:a16="http://schemas.microsoft.com/office/drawing/2014/main" id="{D1D68385-DB13-47BF-9F01-44DC6251148E}"/>
                </a:ext>
              </a:extLst>
            </p:cNvPr>
            <p:cNvSpPr txBox="1"/>
            <p:nvPr/>
          </p:nvSpPr>
          <p:spPr>
            <a:xfrm>
              <a:off x="4484226" y="2707055"/>
              <a:ext cx="1126230"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S    I     R</a:t>
              </a:r>
            </a:p>
          </p:txBody>
        </p:sp>
        <p:sp>
          <p:nvSpPr>
            <p:cNvPr id="93" name="textruta 92">
              <a:extLst>
                <a:ext uri="{FF2B5EF4-FFF2-40B4-BE49-F238E27FC236}">
                  <a16:creationId xmlns:a16="http://schemas.microsoft.com/office/drawing/2014/main" id="{BFF528C6-BDCD-47C3-AF4F-5880C871BDC0}"/>
                </a:ext>
              </a:extLst>
            </p:cNvPr>
            <p:cNvSpPr txBox="1"/>
            <p:nvPr/>
          </p:nvSpPr>
          <p:spPr>
            <a:xfrm>
              <a:off x="6568760" y="2707055"/>
              <a:ext cx="1126230"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S    I     R</a:t>
              </a:r>
            </a:p>
          </p:txBody>
        </p:sp>
      </p:grpSp>
      <p:sp>
        <p:nvSpPr>
          <p:cNvPr id="54" name="Platshållare för bildnummer 4">
            <a:extLst>
              <a:ext uri="{FF2B5EF4-FFF2-40B4-BE49-F238E27FC236}">
                <a16:creationId xmlns:a16="http://schemas.microsoft.com/office/drawing/2014/main" id="{418B6C22-9A4C-4870-92A1-5AB969818E7E}"/>
              </a:ext>
            </a:extLst>
          </p:cNvPr>
          <p:cNvSpPr>
            <a:spLocks noGrp="1"/>
          </p:cNvSpPr>
          <p:nvPr>
            <p:ph type="sldNum" sz="quarter" idx="12"/>
          </p:nvPr>
        </p:nvSpPr>
        <p:spPr>
          <a:xfrm>
            <a:off x="8482683" y="6394437"/>
            <a:ext cx="480003" cy="457200"/>
          </a:xfrm>
        </p:spPr>
        <p:txBody>
          <a:bodyPr/>
          <a:lstStyle/>
          <a:p>
            <a:fld id="{3BA1B3DD-214A-4CEB-BE64-F23641ADDB6E}" type="slidenum">
              <a:rPr lang="sv-SE" altLang="en-US">
                <a:latin typeface="Calibri" panose="020F0502020204030204" pitchFamily="34" charset="0"/>
                <a:cs typeface="Calibri" panose="020F0502020204030204" pitchFamily="34" charset="0"/>
              </a:rPr>
              <a:pPr/>
              <a:t>22</a:t>
            </a:fld>
            <a:endParaRPr lang="sv-SE"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39" name="Text Box 55">
            <a:extLst>
              <a:ext uri="{FF2B5EF4-FFF2-40B4-BE49-F238E27FC236}">
                <a16:creationId xmlns:a16="http://schemas.microsoft.com/office/drawing/2014/main" id="{57732D51-98EF-410E-8C15-8904251DBCB9}"/>
              </a:ext>
            </a:extLst>
          </p:cNvPr>
          <p:cNvSpPr txBox="1">
            <a:spLocks noChangeArrowheads="1"/>
          </p:cNvSpPr>
          <p:nvPr/>
        </p:nvSpPr>
        <p:spPr bwMode="auto">
          <a:xfrm>
            <a:off x="217487" y="5611844"/>
            <a:ext cx="86598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dirty="0">
                <a:latin typeface="Calibri" panose="020F0502020204030204" pitchFamily="34" charset="0"/>
                <a:cs typeface="Calibri" panose="020F0502020204030204" pitchFamily="34" charset="0"/>
              </a:rPr>
              <a:t>2) Perform the experiments by changing parameters, initial values,</a:t>
            </a:r>
          </a:p>
          <a:p>
            <a:r>
              <a:rPr lang="en-GB" altLang="en-US" dirty="0">
                <a:latin typeface="Calibri" panose="020F0502020204030204" pitchFamily="34" charset="0"/>
                <a:cs typeface="Calibri" panose="020F0502020204030204" pitchFamily="34" charset="0"/>
              </a:rPr>
              <a:t>    structure, etc. of the model.</a:t>
            </a:r>
          </a:p>
        </p:txBody>
      </p:sp>
      <p:sp>
        <p:nvSpPr>
          <p:cNvPr id="16440" name="Rectangle 56">
            <a:extLst>
              <a:ext uri="{FF2B5EF4-FFF2-40B4-BE49-F238E27FC236}">
                <a16:creationId xmlns:a16="http://schemas.microsoft.com/office/drawing/2014/main" id="{94B01E84-58D1-416C-8342-E2DB316E4B47}"/>
              </a:ext>
            </a:extLst>
          </p:cNvPr>
          <p:cNvSpPr>
            <a:spLocks noChangeArrowheads="1"/>
          </p:cNvSpPr>
          <p:nvPr/>
        </p:nvSpPr>
        <p:spPr bwMode="auto">
          <a:xfrm>
            <a:off x="685800" y="601612"/>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eaLnBrk="1" hangingPunct="1">
              <a:lnSpc>
                <a:spcPct val="90000"/>
              </a:lnSpc>
            </a:pPr>
            <a:r>
              <a:rPr lang="en-GB" altLang="en-US" sz="2400" dirty="0">
                <a:latin typeface="Calibri" panose="020F0502020204030204" pitchFamily="34" charset="0"/>
                <a:cs typeface="Calibri" panose="020F0502020204030204" pitchFamily="34" charset="0"/>
              </a:rPr>
              <a:t>For a complex systemus, </a:t>
            </a:r>
            <a:r>
              <a:rPr lang="en-GB" altLang="en-US" sz="2400" u="sng" dirty="0">
                <a:latin typeface="Calibri" panose="020F0502020204030204" pitchFamily="34" charset="0"/>
                <a:cs typeface="Calibri" panose="020F0502020204030204" pitchFamily="34" charset="0"/>
              </a:rPr>
              <a:t>analysis</a:t>
            </a:r>
            <a:r>
              <a:rPr lang="en-GB" altLang="en-US" sz="2400" dirty="0">
                <a:latin typeface="Calibri" panose="020F0502020204030204" pitchFamily="34" charset="0"/>
                <a:cs typeface="Calibri" panose="020F0502020204030204" pitchFamily="34" charset="0"/>
              </a:rPr>
              <a:t> is seldom possible – then try </a:t>
            </a:r>
            <a:r>
              <a:rPr lang="en-GB" altLang="en-US" sz="2400" u="sng" dirty="0">
                <a:latin typeface="Calibri" panose="020F0502020204030204" pitchFamily="34" charset="0"/>
                <a:cs typeface="Calibri" panose="020F0502020204030204" pitchFamily="34" charset="0"/>
              </a:rPr>
              <a:t>simulation</a:t>
            </a:r>
            <a:r>
              <a:rPr lang="en-GB" altLang="en-US" sz="2400" dirty="0">
                <a:latin typeface="Calibri" panose="020F0502020204030204" pitchFamily="34" charset="0"/>
                <a:cs typeface="Calibri" panose="020F0502020204030204" pitchFamily="34" charset="0"/>
              </a:rPr>
              <a:t>!</a:t>
            </a:r>
          </a:p>
        </p:txBody>
      </p:sp>
      <p:sp>
        <p:nvSpPr>
          <p:cNvPr id="16443" name="Text Box 59">
            <a:extLst>
              <a:ext uri="{FF2B5EF4-FFF2-40B4-BE49-F238E27FC236}">
                <a16:creationId xmlns:a16="http://schemas.microsoft.com/office/drawing/2014/main" id="{D891CA59-B710-4874-842E-E5D5E25B463A}"/>
              </a:ext>
            </a:extLst>
          </p:cNvPr>
          <p:cNvSpPr txBox="1">
            <a:spLocks noChangeArrowheads="1"/>
          </p:cNvSpPr>
          <p:nvPr/>
        </p:nvSpPr>
        <p:spPr bwMode="auto">
          <a:xfrm>
            <a:off x="152400" y="76200"/>
            <a:ext cx="8915400" cy="771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pPr algn="ctr" eaLnBrk="1" hangingPunct="1">
              <a:spcBef>
                <a:spcPct val="50000"/>
              </a:spcBef>
            </a:pPr>
            <a:r>
              <a:rPr lang="en-GB" altLang="en-US" sz="4400" b="1" dirty="0">
                <a:solidFill>
                  <a:schemeClr val="tx2"/>
                </a:solidFill>
                <a:latin typeface="Calibri" panose="020F0502020204030204" pitchFamily="34" charset="0"/>
                <a:cs typeface="Calibri" panose="020F0502020204030204" pitchFamily="34" charset="0"/>
              </a:rPr>
              <a:t>VI.  SIMULATION </a:t>
            </a:r>
            <a:r>
              <a:rPr lang="en-GB" altLang="en-US" sz="2800" b="1" dirty="0">
                <a:solidFill>
                  <a:schemeClr val="tx2"/>
                </a:solidFill>
                <a:latin typeface="Calibri" panose="020F0502020204030204" pitchFamily="34" charset="0"/>
                <a:cs typeface="Calibri" panose="020F0502020204030204" pitchFamily="34" charset="0"/>
              </a:rPr>
              <a:t>(= experiment on a model)</a:t>
            </a:r>
          </a:p>
        </p:txBody>
      </p:sp>
      <p:grpSp>
        <p:nvGrpSpPr>
          <p:cNvPr id="5" name="Grupp 4">
            <a:extLst>
              <a:ext uri="{FF2B5EF4-FFF2-40B4-BE49-F238E27FC236}">
                <a16:creationId xmlns:a16="http://schemas.microsoft.com/office/drawing/2014/main" id="{8B2428A5-B561-9006-9B3E-F7E0D435D4BC}"/>
              </a:ext>
            </a:extLst>
          </p:cNvPr>
          <p:cNvGrpSpPr/>
          <p:nvPr/>
        </p:nvGrpSpPr>
        <p:grpSpPr>
          <a:xfrm>
            <a:off x="5807354" y="2374899"/>
            <a:ext cx="985837" cy="981075"/>
            <a:chOff x="6424613" y="2509837"/>
            <a:chExt cx="985837" cy="981075"/>
          </a:xfrm>
        </p:grpSpPr>
        <p:sp>
          <p:nvSpPr>
            <p:cNvPr id="16420" name="AutoShape 36">
              <a:extLst>
                <a:ext uri="{FF2B5EF4-FFF2-40B4-BE49-F238E27FC236}">
                  <a16:creationId xmlns:a16="http://schemas.microsoft.com/office/drawing/2014/main" id="{2B03524A-3C7B-4233-AA10-DA3F2D891B12}"/>
                </a:ext>
              </a:extLst>
            </p:cNvPr>
            <p:cNvSpPr>
              <a:spLocks noChangeArrowheads="1"/>
            </p:cNvSpPr>
            <p:nvPr/>
          </p:nvSpPr>
          <p:spPr bwMode="auto">
            <a:xfrm>
              <a:off x="6424613" y="2509837"/>
              <a:ext cx="371475" cy="981075"/>
            </a:xfrm>
            <a:prstGeom prst="upArrow">
              <a:avLst>
                <a:gd name="adj1" fmla="val 50000"/>
                <a:gd name="adj2" fmla="val 132039"/>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6421" name="Rectangle 37">
              <a:extLst>
                <a:ext uri="{FF2B5EF4-FFF2-40B4-BE49-F238E27FC236}">
                  <a16:creationId xmlns:a16="http://schemas.microsoft.com/office/drawing/2014/main" id="{F64CB65A-FDF9-4D75-8087-64D577D40445}"/>
                </a:ext>
              </a:extLst>
            </p:cNvPr>
            <p:cNvSpPr>
              <a:spLocks noChangeArrowheads="1"/>
            </p:cNvSpPr>
            <p:nvPr/>
          </p:nvSpPr>
          <p:spPr bwMode="auto">
            <a:xfrm>
              <a:off x="6877050" y="2733675"/>
              <a:ext cx="533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dirty="0">
                  <a:latin typeface="Calibri" panose="020F0502020204030204" pitchFamily="34" charset="0"/>
                  <a:cs typeface="Calibri" panose="020F0502020204030204" pitchFamily="34" charset="0"/>
                </a:rPr>
                <a:t>3)</a:t>
              </a:r>
            </a:p>
          </p:txBody>
        </p:sp>
      </p:grpSp>
      <p:grpSp>
        <p:nvGrpSpPr>
          <p:cNvPr id="4" name="Grupp 3">
            <a:extLst>
              <a:ext uri="{FF2B5EF4-FFF2-40B4-BE49-F238E27FC236}">
                <a16:creationId xmlns:a16="http://schemas.microsoft.com/office/drawing/2014/main" id="{D6CE1E6A-5822-FCC7-614E-69FE5770DA7C}"/>
              </a:ext>
            </a:extLst>
          </p:cNvPr>
          <p:cNvGrpSpPr/>
          <p:nvPr/>
        </p:nvGrpSpPr>
        <p:grpSpPr>
          <a:xfrm>
            <a:off x="1314450" y="3729037"/>
            <a:ext cx="3214688" cy="1071563"/>
            <a:chOff x="1847850" y="3863975"/>
            <a:chExt cx="3214688" cy="1071563"/>
          </a:xfrm>
        </p:grpSpPr>
        <p:sp>
          <p:nvSpPr>
            <p:cNvPr id="16423" name="Rectangle 39">
              <a:extLst>
                <a:ext uri="{FF2B5EF4-FFF2-40B4-BE49-F238E27FC236}">
                  <a16:creationId xmlns:a16="http://schemas.microsoft.com/office/drawing/2014/main" id="{F0C22FE8-312E-495D-B264-3330A3068FFC}"/>
                </a:ext>
              </a:extLst>
            </p:cNvPr>
            <p:cNvSpPr>
              <a:spLocks noChangeArrowheads="1"/>
            </p:cNvSpPr>
            <p:nvPr/>
          </p:nvSpPr>
          <p:spPr bwMode="auto">
            <a:xfrm>
              <a:off x="2305050" y="4473575"/>
              <a:ext cx="27574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GB" altLang="en-US" b="1" i="1" dirty="0">
                  <a:latin typeface="Calibri" panose="020F0502020204030204" pitchFamily="34" charset="0"/>
                  <a:cs typeface="Calibri" panose="020F0502020204030204" pitchFamily="34" charset="0"/>
                </a:rPr>
                <a:t>Experiments  </a:t>
              </a:r>
            </a:p>
          </p:txBody>
        </p:sp>
        <p:sp>
          <p:nvSpPr>
            <p:cNvPr id="16424" name="Line 40">
              <a:extLst>
                <a:ext uri="{FF2B5EF4-FFF2-40B4-BE49-F238E27FC236}">
                  <a16:creationId xmlns:a16="http://schemas.microsoft.com/office/drawing/2014/main" id="{D8AEE2B9-3FA0-4BBB-B9BE-EF7061AEF6C7}"/>
                </a:ext>
              </a:extLst>
            </p:cNvPr>
            <p:cNvSpPr>
              <a:spLocks noChangeShapeType="1"/>
            </p:cNvSpPr>
            <p:nvPr/>
          </p:nvSpPr>
          <p:spPr bwMode="auto">
            <a:xfrm flipH="1">
              <a:off x="3371850" y="4168775"/>
              <a:ext cx="381000" cy="3048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6425" name="Line 41">
              <a:extLst>
                <a:ext uri="{FF2B5EF4-FFF2-40B4-BE49-F238E27FC236}">
                  <a16:creationId xmlns:a16="http://schemas.microsoft.com/office/drawing/2014/main" id="{35498DB9-8976-4BCA-946C-92BE7DA05248}"/>
                </a:ext>
              </a:extLst>
            </p:cNvPr>
            <p:cNvSpPr>
              <a:spLocks noChangeShapeType="1"/>
            </p:cNvSpPr>
            <p:nvPr/>
          </p:nvSpPr>
          <p:spPr bwMode="auto">
            <a:xfrm>
              <a:off x="2457450" y="3863975"/>
              <a:ext cx="685800" cy="6096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6426" name="Rectangle 42">
              <a:extLst>
                <a:ext uri="{FF2B5EF4-FFF2-40B4-BE49-F238E27FC236}">
                  <a16:creationId xmlns:a16="http://schemas.microsoft.com/office/drawing/2014/main" id="{9F57A523-EE0F-479A-96E8-09C85A2C6339}"/>
                </a:ext>
              </a:extLst>
            </p:cNvPr>
            <p:cNvSpPr>
              <a:spLocks noChangeArrowheads="1"/>
            </p:cNvSpPr>
            <p:nvPr/>
          </p:nvSpPr>
          <p:spPr bwMode="auto">
            <a:xfrm>
              <a:off x="1847850" y="4473575"/>
              <a:ext cx="533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a:latin typeface="Calibri" panose="020F0502020204030204" pitchFamily="34" charset="0"/>
                  <a:cs typeface="Calibri" panose="020F0502020204030204" pitchFamily="34" charset="0"/>
                </a:rPr>
                <a:t>2)</a:t>
              </a:r>
            </a:p>
          </p:txBody>
        </p:sp>
      </p:grpSp>
      <p:grpSp>
        <p:nvGrpSpPr>
          <p:cNvPr id="3" name="Grupp 2">
            <a:extLst>
              <a:ext uri="{FF2B5EF4-FFF2-40B4-BE49-F238E27FC236}">
                <a16:creationId xmlns:a16="http://schemas.microsoft.com/office/drawing/2014/main" id="{B49EEFA6-6B02-73CB-5C9D-3BB8D10581E1}"/>
              </a:ext>
            </a:extLst>
          </p:cNvPr>
          <p:cNvGrpSpPr/>
          <p:nvPr/>
        </p:nvGrpSpPr>
        <p:grpSpPr>
          <a:xfrm>
            <a:off x="1238250" y="2489199"/>
            <a:ext cx="5029200" cy="1398588"/>
            <a:chOff x="1771650" y="2624137"/>
            <a:chExt cx="5029200" cy="1398588"/>
          </a:xfrm>
        </p:grpSpPr>
        <p:sp>
          <p:nvSpPr>
            <p:cNvPr id="16428" name="Rectangle 44">
              <a:extLst>
                <a:ext uri="{FF2B5EF4-FFF2-40B4-BE49-F238E27FC236}">
                  <a16:creationId xmlns:a16="http://schemas.microsoft.com/office/drawing/2014/main" id="{7242BE3B-8EAF-469C-82FE-D5B4BFF06C6B}"/>
                </a:ext>
              </a:extLst>
            </p:cNvPr>
            <p:cNvSpPr>
              <a:spLocks noChangeArrowheads="1"/>
            </p:cNvSpPr>
            <p:nvPr/>
          </p:nvSpPr>
          <p:spPr bwMode="auto">
            <a:xfrm>
              <a:off x="3302000" y="3349625"/>
              <a:ext cx="1511300" cy="673100"/>
            </a:xfrm>
            <a:prstGeom prst="rect">
              <a:avLst/>
            </a:prstGeom>
            <a:solidFill>
              <a:srgbClr val="FF00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6430" name="Line 46">
              <a:extLst>
                <a:ext uri="{FF2B5EF4-FFF2-40B4-BE49-F238E27FC236}">
                  <a16:creationId xmlns:a16="http://schemas.microsoft.com/office/drawing/2014/main" id="{0AD15DA2-17A8-4D86-B837-CE851DF68743}"/>
                </a:ext>
              </a:extLst>
            </p:cNvPr>
            <p:cNvSpPr>
              <a:spLocks noChangeShapeType="1"/>
            </p:cNvSpPr>
            <p:nvPr/>
          </p:nvSpPr>
          <p:spPr bwMode="auto">
            <a:xfrm flipH="1">
              <a:off x="1924050" y="3690937"/>
              <a:ext cx="1371600" cy="0"/>
            </a:xfrm>
            <a:prstGeom prst="line">
              <a:avLst/>
            </a:prstGeom>
            <a:noFill/>
            <a:ln w="38100">
              <a:solidFill>
                <a:srgbClr val="FF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6431" name="Line 47">
              <a:extLst>
                <a:ext uri="{FF2B5EF4-FFF2-40B4-BE49-F238E27FC236}">
                  <a16:creationId xmlns:a16="http://schemas.microsoft.com/office/drawing/2014/main" id="{6C55BD63-5F22-46AB-B836-9DF88C0D64CB}"/>
                </a:ext>
              </a:extLst>
            </p:cNvPr>
            <p:cNvSpPr>
              <a:spLocks noChangeShapeType="1"/>
            </p:cNvSpPr>
            <p:nvPr/>
          </p:nvSpPr>
          <p:spPr bwMode="auto">
            <a:xfrm flipH="1">
              <a:off x="4819650" y="3690937"/>
              <a:ext cx="1371600" cy="0"/>
            </a:xfrm>
            <a:prstGeom prst="line">
              <a:avLst/>
            </a:prstGeom>
            <a:noFill/>
            <a:ln w="38100">
              <a:solidFill>
                <a:srgbClr val="FF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6432" name="Rectangle 48">
              <a:extLst>
                <a:ext uri="{FF2B5EF4-FFF2-40B4-BE49-F238E27FC236}">
                  <a16:creationId xmlns:a16="http://schemas.microsoft.com/office/drawing/2014/main" id="{4703E3B3-9DB1-4126-A56B-31E52C83CFF5}"/>
                </a:ext>
              </a:extLst>
            </p:cNvPr>
            <p:cNvSpPr>
              <a:spLocks noChangeArrowheads="1"/>
            </p:cNvSpPr>
            <p:nvPr/>
          </p:nvSpPr>
          <p:spPr bwMode="auto">
            <a:xfrm>
              <a:off x="3448050" y="3444875"/>
              <a:ext cx="1371600" cy="46196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b="1" dirty="0">
                  <a:latin typeface="Calibri" panose="020F0502020204030204" pitchFamily="34" charset="0"/>
                  <a:cs typeface="Calibri" panose="020F0502020204030204" pitchFamily="34" charset="0"/>
                </a:rPr>
                <a:t>MODEL</a:t>
              </a:r>
            </a:p>
          </p:txBody>
        </p:sp>
        <p:sp>
          <p:nvSpPr>
            <p:cNvPr id="16433" name="Rectangle 49">
              <a:extLst>
                <a:ext uri="{FF2B5EF4-FFF2-40B4-BE49-F238E27FC236}">
                  <a16:creationId xmlns:a16="http://schemas.microsoft.com/office/drawing/2014/main" id="{367B6EC5-64A0-4CC9-84B3-2EA21496FEDA}"/>
                </a:ext>
              </a:extLst>
            </p:cNvPr>
            <p:cNvSpPr>
              <a:spLocks noChangeArrowheads="1"/>
            </p:cNvSpPr>
            <p:nvPr/>
          </p:nvSpPr>
          <p:spPr bwMode="auto">
            <a:xfrm>
              <a:off x="1893888" y="3235325"/>
              <a:ext cx="990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GB" altLang="en-US" dirty="0">
                  <a:latin typeface="Calibri" panose="020F0502020204030204" pitchFamily="34" charset="0"/>
                  <a:cs typeface="Calibri" panose="020F0502020204030204" pitchFamily="34" charset="0"/>
                </a:rPr>
                <a:t>Input</a:t>
              </a:r>
            </a:p>
          </p:txBody>
        </p:sp>
        <p:sp>
          <p:nvSpPr>
            <p:cNvPr id="16434" name="Rectangle 50">
              <a:extLst>
                <a:ext uri="{FF2B5EF4-FFF2-40B4-BE49-F238E27FC236}">
                  <a16:creationId xmlns:a16="http://schemas.microsoft.com/office/drawing/2014/main" id="{C13449A9-4707-44AA-8EB2-240ED6135B73}"/>
                </a:ext>
              </a:extLst>
            </p:cNvPr>
            <p:cNvSpPr>
              <a:spLocks noChangeArrowheads="1"/>
            </p:cNvSpPr>
            <p:nvPr/>
          </p:nvSpPr>
          <p:spPr bwMode="auto">
            <a:xfrm>
              <a:off x="5124450" y="3197225"/>
              <a:ext cx="1676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dirty="0">
                  <a:latin typeface="Calibri" panose="020F0502020204030204" pitchFamily="34" charset="0"/>
                  <a:cs typeface="Calibri" panose="020F0502020204030204" pitchFamily="34" charset="0"/>
                </a:rPr>
                <a:t>Output</a:t>
              </a:r>
            </a:p>
          </p:txBody>
        </p:sp>
        <p:sp>
          <p:nvSpPr>
            <p:cNvPr id="16435" name="AutoShape 51">
              <a:extLst>
                <a:ext uri="{FF2B5EF4-FFF2-40B4-BE49-F238E27FC236}">
                  <a16:creationId xmlns:a16="http://schemas.microsoft.com/office/drawing/2014/main" id="{394FC80B-E9FB-4936-B8C8-B86C74E0B88B}"/>
                </a:ext>
              </a:extLst>
            </p:cNvPr>
            <p:cNvSpPr>
              <a:spLocks noChangeArrowheads="1"/>
            </p:cNvSpPr>
            <p:nvPr/>
          </p:nvSpPr>
          <p:spPr bwMode="auto">
            <a:xfrm>
              <a:off x="3873500" y="2819400"/>
              <a:ext cx="368300" cy="295275"/>
            </a:xfrm>
            <a:prstGeom prst="downArrow">
              <a:avLst>
                <a:gd name="adj1" fmla="val 50000"/>
                <a:gd name="adj2" fmla="val 50005"/>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6436" name="Line 52">
              <a:extLst>
                <a:ext uri="{FF2B5EF4-FFF2-40B4-BE49-F238E27FC236}">
                  <a16:creationId xmlns:a16="http://schemas.microsoft.com/office/drawing/2014/main" id="{297F941B-630A-4047-B21F-BDEFA4550D34}"/>
                </a:ext>
              </a:extLst>
            </p:cNvPr>
            <p:cNvSpPr>
              <a:spLocks noChangeShapeType="1"/>
            </p:cNvSpPr>
            <p:nvPr/>
          </p:nvSpPr>
          <p:spPr bwMode="auto">
            <a:xfrm>
              <a:off x="2389188" y="2624137"/>
              <a:ext cx="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6437" name="Rectangle 53">
              <a:extLst>
                <a:ext uri="{FF2B5EF4-FFF2-40B4-BE49-F238E27FC236}">
                  <a16:creationId xmlns:a16="http://schemas.microsoft.com/office/drawing/2014/main" id="{4DBA2879-5382-4445-A7AF-21A7DDE829EA}"/>
                </a:ext>
              </a:extLst>
            </p:cNvPr>
            <p:cNvSpPr>
              <a:spLocks noChangeArrowheads="1"/>
            </p:cNvSpPr>
            <p:nvPr/>
          </p:nvSpPr>
          <p:spPr bwMode="auto">
            <a:xfrm>
              <a:off x="1771650" y="2700337"/>
              <a:ext cx="533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a:latin typeface="Calibri" panose="020F0502020204030204" pitchFamily="34" charset="0"/>
                  <a:cs typeface="Calibri" panose="020F0502020204030204" pitchFamily="34" charset="0"/>
                </a:rPr>
                <a:t>1)</a:t>
              </a:r>
            </a:p>
          </p:txBody>
        </p:sp>
        <p:sp>
          <p:nvSpPr>
            <p:cNvPr id="16438" name="Rectangle 54">
              <a:extLst>
                <a:ext uri="{FF2B5EF4-FFF2-40B4-BE49-F238E27FC236}">
                  <a16:creationId xmlns:a16="http://schemas.microsoft.com/office/drawing/2014/main" id="{EB0760DF-9D90-43B6-9A4A-5047B8D91F61}"/>
                </a:ext>
              </a:extLst>
            </p:cNvPr>
            <p:cNvSpPr>
              <a:spLocks noChangeArrowheads="1"/>
            </p:cNvSpPr>
            <p:nvPr/>
          </p:nvSpPr>
          <p:spPr bwMode="auto">
            <a:xfrm>
              <a:off x="3448050" y="2776537"/>
              <a:ext cx="533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a:latin typeface="Calibri" panose="020F0502020204030204" pitchFamily="34" charset="0"/>
                  <a:cs typeface="Calibri" panose="020F0502020204030204" pitchFamily="34" charset="0"/>
                </a:rPr>
                <a:t>1)</a:t>
              </a:r>
            </a:p>
          </p:txBody>
        </p:sp>
      </p:grpSp>
      <p:grpSp>
        <p:nvGrpSpPr>
          <p:cNvPr id="2" name="Grupp 1">
            <a:extLst>
              <a:ext uri="{FF2B5EF4-FFF2-40B4-BE49-F238E27FC236}">
                <a16:creationId xmlns:a16="http://schemas.microsoft.com/office/drawing/2014/main" id="{35F14B1D-07AF-5033-7F16-EC42E3928B9E}"/>
              </a:ext>
            </a:extLst>
          </p:cNvPr>
          <p:cNvGrpSpPr/>
          <p:nvPr/>
        </p:nvGrpSpPr>
        <p:grpSpPr>
          <a:xfrm>
            <a:off x="1143000" y="1787524"/>
            <a:ext cx="6281738" cy="777875"/>
            <a:chOff x="1676400" y="1922462"/>
            <a:chExt cx="6281738" cy="777875"/>
          </a:xfrm>
        </p:grpSpPr>
        <p:sp>
          <p:nvSpPr>
            <p:cNvPr id="16412" name="Rectangle 28">
              <a:extLst>
                <a:ext uri="{FF2B5EF4-FFF2-40B4-BE49-F238E27FC236}">
                  <a16:creationId xmlns:a16="http://schemas.microsoft.com/office/drawing/2014/main" id="{02173658-FA15-4F7D-89A8-DFD802005EF8}"/>
                </a:ext>
              </a:extLst>
            </p:cNvPr>
            <p:cNvSpPr>
              <a:spLocks noChangeArrowheads="1"/>
            </p:cNvSpPr>
            <p:nvPr/>
          </p:nvSpPr>
          <p:spPr bwMode="auto">
            <a:xfrm>
              <a:off x="3302000" y="2027237"/>
              <a:ext cx="1511300" cy="673100"/>
            </a:xfrm>
            <a:prstGeom prst="rect">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6414" name="Line 30">
              <a:extLst>
                <a:ext uri="{FF2B5EF4-FFF2-40B4-BE49-F238E27FC236}">
                  <a16:creationId xmlns:a16="http://schemas.microsoft.com/office/drawing/2014/main" id="{48B3DE32-2DFC-4D3A-B01D-52DE185B896D}"/>
                </a:ext>
              </a:extLst>
            </p:cNvPr>
            <p:cNvSpPr>
              <a:spLocks noChangeShapeType="1"/>
            </p:cNvSpPr>
            <p:nvPr/>
          </p:nvSpPr>
          <p:spPr bwMode="auto">
            <a:xfrm flipH="1">
              <a:off x="1924050" y="2387600"/>
              <a:ext cx="1371600" cy="0"/>
            </a:xfrm>
            <a:prstGeom prst="line">
              <a:avLst/>
            </a:prstGeom>
            <a:noFill/>
            <a:ln w="38100">
              <a:solidFill>
                <a:srgbClr val="0000FF"/>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6415" name="Line 31">
              <a:extLst>
                <a:ext uri="{FF2B5EF4-FFF2-40B4-BE49-F238E27FC236}">
                  <a16:creationId xmlns:a16="http://schemas.microsoft.com/office/drawing/2014/main" id="{D3D5A7B2-B5FF-4023-9FC3-42835903AECA}"/>
                </a:ext>
              </a:extLst>
            </p:cNvPr>
            <p:cNvSpPr>
              <a:spLocks noChangeShapeType="1"/>
            </p:cNvSpPr>
            <p:nvPr/>
          </p:nvSpPr>
          <p:spPr bwMode="auto">
            <a:xfrm flipH="1">
              <a:off x="4819650" y="2392362"/>
              <a:ext cx="1371600" cy="0"/>
            </a:xfrm>
            <a:prstGeom prst="line">
              <a:avLst/>
            </a:prstGeom>
            <a:noFill/>
            <a:ln w="38100">
              <a:solidFill>
                <a:srgbClr val="0000FF"/>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6417" name="Rectangle 33">
              <a:extLst>
                <a:ext uri="{FF2B5EF4-FFF2-40B4-BE49-F238E27FC236}">
                  <a16:creationId xmlns:a16="http://schemas.microsoft.com/office/drawing/2014/main" id="{C03B21CA-2973-4503-ABC0-C4B09A5CEB8B}"/>
                </a:ext>
              </a:extLst>
            </p:cNvPr>
            <p:cNvSpPr>
              <a:spLocks noChangeArrowheads="1"/>
            </p:cNvSpPr>
            <p:nvPr/>
          </p:nvSpPr>
          <p:spPr bwMode="auto">
            <a:xfrm>
              <a:off x="1676400" y="1958975"/>
              <a:ext cx="1676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dirty="0">
                  <a:latin typeface="Calibri" panose="020F0502020204030204" pitchFamily="34" charset="0"/>
                  <a:cs typeface="Calibri" panose="020F0502020204030204" pitchFamily="34" charset="0"/>
                </a:rPr>
                <a:t>Influence</a:t>
              </a:r>
            </a:p>
          </p:txBody>
        </p:sp>
        <p:sp>
          <p:nvSpPr>
            <p:cNvPr id="16419" name="Rectangle 35">
              <a:extLst>
                <a:ext uri="{FF2B5EF4-FFF2-40B4-BE49-F238E27FC236}">
                  <a16:creationId xmlns:a16="http://schemas.microsoft.com/office/drawing/2014/main" id="{3219B865-7898-4632-8976-CB3F8F0E728D}"/>
                </a:ext>
              </a:extLst>
            </p:cNvPr>
            <p:cNvSpPr>
              <a:spLocks noChangeArrowheads="1"/>
            </p:cNvSpPr>
            <p:nvPr/>
          </p:nvSpPr>
          <p:spPr bwMode="auto">
            <a:xfrm>
              <a:off x="5062538" y="1922462"/>
              <a:ext cx="2895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dirty="0">
                  <a:latin typeface="Calibri" panose="020F0502020204030204" pitchFamily="34" charset="0"/>
                  <a:cs typeface="Calibri" panose="020F0502020204030204" pitchFamily="34" charset="0"/>
                </a:rPr>
                <a:t>Systemus’ behaviour</a:t>
              </a:r>
            </a:p>
          </p:txBody>
        </p:sp>
        <p:sp>
          <p:nvSpPr>
            <p:cNvPr id="16416" name="Rectangle 32">
              <a:extLst>
                <a:ext uri="{FF2B5EF4-FFF2-40B4-BE49-F238E27FC236}">
                  <a16:creationId xmlns:a16="http://schemas.microsoft.com/office/drawing/2014/main" id="{1480140F-538E-41CC-A10F-5460D446B1DD}"/>
                </a:ext>
              </a:extLst>
            </p:cNvPr>
            <p:cNvSpPr>
              <a:spLocks noChangeArrowheads="1"/>
            </p:cNvSpPr>
            <p:nvPr/>
          </p:nvSpPr>
          <p:spPr bwMode="auto">
            <a:xfrm>
              <a:off x="3359150" y="2124075"/>
              <a:ext cx="1524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sz="2200" b="1" dirty="0">
                  <a:latin typeface="Calibri" panose="020F0502020204030204" pitchFamily="34" charset="0"/>
                  <a:cs typeface="Calibri" panose="020F0502020204030204" pitchFamily="34" charset="0"/>
                </a:rPr>
                <a:t>SYSTEMUS</a:t>
              </a:r>
            </a:p>
          </p:txBody>
        </p:sp>
      </p:grpSp>
      <p:grpSp>
        <p:nvGrpSpPr>
          <p:cNvPr id="6" name="Grupp 5">
            <a:extLst>
              <a:ext uri="{FF2B5EF4-FFF2-40B4-BE49-F238E27FC236}">
                <a16:creationId xmlns:a16="http://schemas.microsoft.com/office/drawing/2014/main" id="{F9D18AD6-B5C4-EC1C-06D3-7EDDEC98BA80}"/>
              </a:ext>
            </a:extLst>
          </p:cNvPr>
          <p:cNvGrpSpPr/>
          <p:nvPr/>
        </p:nvGrpSpPr>
        <p:grpSpPr>
          <a:xfrm>
            <a:off x="217487" y="5103024"/>
            <a:ext cx="8724900" cy="508820"/>
            <a:chOff x="209550" y="4924731"/>
            <a:chExt cx="8724900" cy="508820"/>
          </a:xfrm>
        </p:grpSpPr>
        <p:sp>
          <p:nvSpPr>
            <p:cNvPr id="16446" name="Line 62">
              <a:extLst>
                <a:ext uri="{FF2B5EF4-FFF2-40B4-BE49-F238E27FC236}">
                  <a16:creationId xmlns:a16="http://schemas.microsoft.com/office/drawing/2014/main" id="{57A59A60-3D05-41A7-9661-EC82D1AC85E6}"/>
                </a:ext>
              </a:extLst>
            </p:cNvPr>
            <p:cNvSpPr>
              <a:spLocks noChangeShapeType="1"/>
            </p:cNvSpPr>
            <p:nvPr/>
          </p:nvSpPr>
          <p:spPr bwMode="auto">
            <a:xfrm>
              <a:off x="284849" y="4924731"/>
              <a:ext cx="84582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latin typeface="Calibri" panose="020F0502020204030204" pitchFamily="34" charset="0"/>
                <a:cs typeface="Calibri" panose="020F0502020204030204" pitchFamily="34" charset="0"/>
              </a:endParaRPr>
            </a:p>
          </p:txBody>
        </p:sp>
        <p:sp>
          <p:nvSpPr>
            <p:cNvPr id="16447" name="Text Box 63">
              <a:extLst>
                <a:ext uri="{FF2B5EF4-FFF2-40B4-BE49-F238E27FC236}">
                  <a16:creationId xmlns:a16="http://schemas.microsoft.com/office/drawing/2014/main" id="{591848B0-F7A0-4DD5-A065-7B440FE6BAE5}"/>
                </a:ext>
              </a:extLst>
            </p:cNvPr>
            <p:cNvSpPr txBox="1">
              <a:spLocks noChangeArrowheads="1"/>
            </p:cNvSpPr>
            <p:nvPr/>
          </p:nvSpPr>
          <p:spPr bwMode="auto">
            <a:xfrm>
              <a:off x="209550" y="4971886"/>
              <a:ext cx="87249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dirty="0">
                  <a:latin typeface="Calibri" panose="020F0502020204030204" pitchFamily="34" charset="0"/>
                  <a:cs typeface="Calibri" panose="020F0502020204030204" pitchFamily="34" charset="0"/>
                </a:rPr>
                <a:t>1) Describe the system with a model (and inputs with </a:t>
              </a:r>
              <a:r>
                <a:rPr lang="en-GB" altLang="en-US" noProof="1">
                  <a:latin typeface="Calibri" panose="020F0502020204030204" pitchFamily="34" charset="0"/>
                  <a:cs typeface="Calibri" panose="020F0502020204030204" pitchFamily="34" charset="0"/>
                </a:rPr>
                <a:t>corresp.</a:t>
              </a:r>
              <a:r>
                <a:rPr lang="en-GB" altLang="en-US" dirty="0">
                  <a:latin typeface="Calibri" panose="020F0502020204030204" pitchFamily="34" charset="0"/>
                  <a:cs typeface="Calibri" panose="020F0502020204030204" pitchFamily="34" charset="0"/>
                </a:rPr>
                <a:t> data).</a:t>
              </a:r>
              <a:endParaRPr lang="sv-SE" altLang="en-US" dirty="0">
                <a:latin typeface="Calibri" panose="020F0502020204030204" pitchFamily="34" charset="0"/>
                <a:cs typeface="Calibri" panose="020F0502020204030204" pitchFamily="34" charset="0"/>
              </a:endParaRPr>
            </a:p>
          </p:txBody>
        </p:sp>
      </p:grpSp>
      <p:sp>
        <p:nvSpPr>
          <p:cNvPr id="16449" name="Text Box 65">
            <a:extLst>
              <a:ext uri="{FF2B5EF4-FFF2-40B4-BE49-F238E27FC236}">
                <a16:creationId xmlns:a16="http://schemas.microsoft.com/office/drawing/2014/main" id="{47315707-1F73-4011-AA61-70780263E437}"/>
              </a:ext>
            </a:extLst>
          </p:cNvPr>
          <p:cNvSpPr txBox="1">
            <a:spLocks noChangeArrowheads="1"/>
          </p:cNvSpPr>
          <p:nvPr/>
        </p:nvSpPr>
        <p:spPr bwMode="auto">
          <a:xfrm>
            <a:off x="228599" y="6377069"/>
            <a:ext cx="86598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dirty="0">
                <a:latin typeface="Calibri" panose="020F0502020204030204" pitchFamily="34" charset="0"/>
                <a:cs typeface="Calibri" panose="020F0502020204030204" pitchFamily="34" charset="0"/>
              </a:rPr>
              <a:t>3) Draw conclusions about how the systemus’ behaviour.</a:t>
            </a:r>
            <a:endParaRPr lang="sv-SE" altLang="en-US" dirty="0">
              <a:latin typeface="Calibri" panose="020F0502020204030204" pitchFamily="34" charset="0"/>
              <a:cs typeface="Calibri" panose="020F0502020204030204" pitchFamily="34" charset="0"/>
            </a:endParaRPr>
          </a:p>
        </p:txBody>
      </p:sp>
      <p:sp>
        <p:nvSpPr>
          <p:cNvPr id="32" name="Platshållare för bildnummer 3">
            <a:extLst>
              <a:ext uri="{FF2B5EF4-FFF2-40B4-BE49-F238E27FC236}">
                <a16:creationId xmlns:a16="http://schemas.microsoft.com/office/drawing/2014/main" id="{B2303D08-FBD2-418E-94BB-00198319EBD1}"/>
              </a:ext>
            </a:extLst>
          </p:cNvPr>
          <p:cNvSpPr>
            <a:spLocks noGrp="1"/>
          </p:cNvSpPr>
          <p:nvPr>
            <p:ph type="sldNum" sz="quarter" idx="12"/>
          </p:nvPr>
        </p:nvSpPr>
        <p:spPr>
          <a:xfrm>
            <a:off x="8686800" y="6096000"/>
            <a:ext cx="381000" cy="457200"/>
          </a:xfrm>
        </p:spPr>
        <p:txBody>
          <a:bodyPr/>
          <a:lstStyle/>
          <a:p>
            <a:fld id="{B8680AD2-1A61-4171-8F18-02BF8CBF9E76}" type="slidenum">
              <a:rPr lang="sv-SE" altLang="en-US">
                <a:latin typeface="Calibri" panose="020F0502020204030204" pitchFamily="34" charset="0"/>
                <a:cs typeface="Calibri" panose="020F0502020204030204" pitchFamily="34" charset="0"/>
              </a:rPr>
              <a:pPr/>
              <a:t>23</a:t>
            </a:fld>
            <a:endParaRPr lang="sv-SE"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439"/>
                                        </p:tgtEl>
                                        <p:attrNameLst>
                                          <p:attrName>style.visibility</p:attrName>
                                        </p:attrNameLst>
                                      </p:cBhvr>
                                      <p:to>
                                        <p:strVal val="visible"/>
                                      </p:to>
                                    </p:set>
                                    <p:anim calcmode="lin" valueType="num">
                                      <p:cBhvr additive="base">
                                        <p:cTn id="37" dur="500" fill="hold"/>
                                        <p:tgtEl>
                                          <p:spTgt spid="16439"/>
                                        </p:tgtEl>
                                        <p:attrNameLst>
                                          <p:attrName>ppt_x</p:attrName>
                                        </p:attrNameLst>
                                      </p:cBhvr>
                                      <p:tavLst>
                                        <p:tav tm="0">
                                          <p:val>
                                            <p:strVal val="#ppt_x"/>
                                          </p:val>
                                        </p:tav>
                                        <p:tav tm="100000">
                                          <p:val>
                                            <p:strVal val="#ppt_x"/>
                                          </p:val>
                                        </p:tav>
                                      </p:tavLst>
                                    </p:anim>
                                    <p:anim calcmode="lin" valueType="num">
                                      <p:cBhvr additive="base">
                                        <p:cTn id="38" dur="500" fill="hold"/>
                                        <p:tgtEl>
                                          <p:spTgt spid="1643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449"/>
                                        </p:tgtEl>
                                        <p:attrNameLst>
                                          <p:attrName>style.visibility</p:attrName>
                                        </p:attrNameLst>
                                      </p:cBhvr>
                                      <p:to>
                                        <p:strVal val="visible"/>
                                      </p:to>
                                    </p:set>
                                    <p:anim calcmode="lin" valueType="num">
                                      <p:cBhvr additive="base">
                                        <p:cTn id="43" dur="500" fill="hold"/>
                                        <p:tgtEl>
                                          <p:spTgt spid="16449"/>
                                        </p:tgtEl>
                                        <p:attrNameLst>
                                          <p:attrName>ppt_x</p:attrName>
                                        </p:attrNameLst>
                                      </p:cBhvr>
                                      <p:tavLst>
                                        <p:tav tm="0">
                                          <p:val>
                                            <p:strVal val="#ppt_x"/>
                                          </p:val>
                                        </p:tav>
                                        <p:tav tm="100000">
                                          <p:val>
                                            <p:strVal val="#ppt_x"/>
                                          </p:val>
                                        </p:tav>
                                      </p:tavLst>
                                    </p:anim>
                                    <p:anim calcmode="lin" valueType="num">
                                      <p:cBhvr additive="base">
                                        <p:cTn id="44" dur="500" fill="hold"/>
                                        <p:tgtEl>
                                          <p:spTgt spid="164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39" grpId="0" autoUpdateAnimBg="0"/>
      <p:bldP spid="1644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4CE5D33-6E4A-4949-A167-A4333BC0E0B0}"/>
              </a:ext>
            </a:extLst>
          </p:cNvPr>
          <p:cNvSpPr>
            <a:spLocks noGrp="1"/>
          </p:cNvSpPr>
          <p:nvPr>
            <p:ph type="title"/>
          </p:nvPr>
        </p:nvSpPr>
        <p:spPr>
          <a:xfrm>
            <a:off x="76200" y="166688"/>
            <a:ext cx="8991600" cy="625475"/>
          </a:xfrm>
        </p:spPr>
        <p:txBody>
          <a:bodyPr/>
          <a:lstStyle/>
          <a:p>
            <a:r>
              <a:rPr lang="en-GB" sz="3200" b="1" dirty="0">
                <a:latin typeface="Calibri" panose="020F0502020204030204" pitchFamily="34" charset="0"/>
                <a:cs typeface="Calibri" panose="020F0502020204030204" pitchFamily="34" charset="0"/>
              </a:rPr>
              <a:t>Experiments can be done on many types of models</a:t>
            </a:r>
            <a:endParaRPr lang="en-GB" sz="3200" dirty="0">
              <a:latin typeface="Calibri" panose="020F0502020204030204" pitchFamily="34" charset="0"/>
              <a:cs typeface="Calibri" panose="020F0502020204030204" pitchFamily="34" charset="0"/>
            </a:endParaRPr>
          </a:p>
        </p:txBody>
      </p:sp>
      <p:sp>
        <p:nvSpPr>
          <p:cNvPr id="3" name="Platshållare för text 2">
            <a:extLst>
              <a:ext uri="{FF2B5EF4-FFF2-40B4-BE49-F238E27FC236}">
                <a16:creationId xmlns:a16="http://schemas.microsoft.com/office/drawing/2014/main" id="{DBA9C81A-A0BC-4D67-B4F1-691CEC6D6DE6}"/>
              </a:ext>
            </a:extLst>
          </p:cNvPr>
          <p:cNvSpPr>
            <a:spLocks noGrp="1"/>
          </p:cNvSpPr>
          <p:nvPr>
            <p:ph type="body" idx="1"/>
          </p:nvPr>
        </p:nvSpPr>
        <p:spPr>
          <a:xfrm>
            <a:off x="475938" y="838199"/>
            <a:ext cx="8363262" cy="2590801"/>
          </a:xfrm>
        </p:spPr>
        <p:txBody>
          <a:bodyPr/>
          <a:lstStyle/>
          <a:p>
            <a:r>
              <a:rPr lang="en-GB" dirty="0">
                <a:solidFill>
                  <a:srgbClr val="FF0000"/>
                </a:solidFill>
                <a:latin typeface="Calibri" panose="020F0502020204030204" pitchFamily="34" charset="0"/>
                <a:cs typeface="Calibri" panose="020F0502020204030204" pitchFamily="34" charset="0"/>
              </a:rPr>
              <a:t>Simulation with physical models</a:t>
            </a:r>
          </a:p>
          <a:p>
            <a:pPr marL="342900" indent="-342900">
              <a:buFont typeface="Arial" panose="020B0604020202020204" pitchFamily="34" charset="0"/>
              <a:buChar char="•"/>
            </a:pPr>
            <a:r>
              <a:rPr lang="en-GB" b="0" dirty="0">
                <a:latin typeface="Calibri" panose="020F0502020204030204" pitchFamily="34" charset="0"/>
                <a:cs typeface="Calibri" panose="020F0502020204030204" pitchFamily="34" charset="0"/>
              </a:rPr>
              <a:t>Aircraft model in a wind tunnel</a:t>
            </a:r>
          </a:p>
          <a:p>
            <a:pPr marL="342900" indent="-342900">
              <a:buFont typeface="Arial" panose="020B0604020202020204" pitchFamily="34" charset="0"/>
              <a:buChar char="•"/>
            </a:pPr>
            <a:r>
              <a:rPr lang="en-GB" b="0" dirty="0">
                <a:latin typeface="Calibri" panose="020F0502020204030204" pitchFamily="34" charset="0"/>
                <a:cs typeface="Calibri" panose="020F0502020204030204" pitchFamily="34" charset="0"/>
              </a:rPr>
              <a:t>A ship model in a basin with controlled waves</a:t>
            </a:r>
          </a:p>
          <a:p>
            <a:pPr marL="342900" indent="-342900">
              <a:buFont typeface="Arial" panose="020B0604020202020204" pitchFamily="34" charset="0"/>
              <a:buChar char="•"/>
            </a:pPr>
            <a:r>
              <a:rPr lang="en-GB" b="0" dirty="0">
                <a:latin typeface="Calibri" panose="020F0502020204030204" pitchFamily="34" charset="0"/>
                <a:cs typeface="Calibri" panose="020F0502020204030204" pitchFamily="34" charset="0"/>
              </a:rPr>
              <a:t>Test loadings on a bridge model</a:t>
            </a:r>
          </a:p>
          <a:p>
            <a:pPr marL="342900" indent="-342900">
              <a:buFont typeface="Arial" panose="020B0604020202020204" pitchFamily="34" charset="0"/>
              <a:buChar char="•"/>
            </a:pPr>
            <a:r>
              <a:rPr lang="en-GB" b="0" dirty="0">
                <a:latin typeface="Calibri" panose="020F0502020204030204" pitchFamily="34" charset="0"/>
                <a:cs typeface="Calibri" panose="020F0502020204030204" pitchFamily="34" charset="0"/>
              </a:rPr>
              <a:t>Unfrozen chickens cannoned at a full size cockpit to simulate collision with birds</a:t>
            </a:r>
          </a:p>
        </p:txBody>
      </p:sp>
      <p:sp>
        <p:nvSpPr>
          <p:cNvPr id="5" name="Platshållare för text 4">
            <a:extLst>
              <a:ext uri="{FF2B5EF4-FFF2-40B4-BE49-F238E27FC236}">
                <a16:creationId xmlns:a16="http://schemas.microsoft.com/office/drawing/2014/main" id="{AB8017B4-F5D7-4EF2-8D80-5A90DEADED2C}"/>
              </a:ext>
            </a:extLst>
          </p:cNvPr>
          <p:cNvSpPr>
            <a:spLocks noGrp="1"/>
          </p:cNvSpPr>
          <p:nvPr>
            <p:ph type="body" sz="quarter" idx="3"/>
          </p:nvPr>
        </p:nvSpPr>
        <p:spPr>
          <a:xfrm>
            <a:off x="475938" y="3764654"/>
            <a:ext cx="7981013" cy="2677512"/>
          </a:xfrm>
        </p:spPr>
        <p:txBody>
          <a:bodyPr/>
          <a:lstStyle/>
          <a:p>
            <a:r>
              <a:rPr lang="en-GB" dirty="0">
                <a:solidFill>
                  <a:srgbClr val="78B832"/>
                </a:solidFill>
                <a:latin typeface="Calibri" panose="020F0502020204030204" pitchFamily="34" charset="0"/>
                <a:cs typeface="Calibri" panose="020F0502020204030204" pitchFamily="34" charset="0"/>
              </a:rPr>
              <a:t>Simulation with computer models</a:t>
            </a:r>
          </a:p>
          <a:p>
            <a:r>
              <a:rPr lang="en-GB" dirty="0">
                <a:latin typeface="Calibri" panose="020F0502020204030204" pitchFamily="34" charset="0"/>
                <a:cs typeface="Calibri" panose="020F0502020204030204" pitchFamily="34" charset="0"/>
              </a:rPr>
              <a:t>   </a:t>
            </a:r>
            <a:r>
              <a:rPr lang="en-GB" u="sng" dirty="0">
                <a:latin typeface="Calibri" panose="020F0502020204030204" pitchFamily="34" charset="0"/>
                <a:cs typeface="Calibri" panose="020F0502020204030204" pitchFamily="34" charset="0"/>
              </a:rPr>
              <a:t>Macro models</a:t>
            </a:r>
          </a:p>
          <a:p>
            <a:pPr marL="342900" indent="-342900">
              <a:buFont typeface="Arial" panose="020B0604020202020204" pitchFamily="34" charset="0"/>
              <a:buChar char="•"/>
            </a:pPr>
            <a:r>
              <a:rPr lang="en-GB" b="0" dirty="0">
                <a:latin typeface="Calibri" panose="020F0502020204030204" pitchFamily="34" charset="0"/>
                <a:cs typeface="Calibri" panose="020F0502020204030204" pitchFamily="34" charset="0"/>
              </a:rPr>
              <a:t>Discrete Event Simulation (DES)</a:t>
            </a:r>
          </a:p>
          <a:p>
            <a:pPr marL="342900" indent="-342900">
              <a:buFont typeface="Arial" panose="020B0604020202020204" pitchFamily="34" charset="0"/>
              <a:buChar char="•"/>
            </a:pPr>
            <a:r>
              <a:rPr lang="en-GB" b="0" dirty="0">
                <a:latin typeface="Calibri" panose="020F0502020204030204" pitchFamily="34" charset="0"/>
                <a:cs typeface="Calibri" panose="020F0502020204030204" pitchFamily="34" charset="0"/>
              </a:rPr>
              <a:t>Agent Based Models (ABM)</a:t>
            </a:r>
          </a:p>
          <a:p>
            <a:r>
              <a:rPr lang="en-GB" dirty="0">
                <a:latin typeface="Calibri" panose="020F0502020204030204" pitchFamily="34" charset="0"/>
                <a:cs typeface="Calibri" panose="020F0502020204030204" pitchFamily="34" charset="0"/>
              </a:rPr>
              <a:t>   </a:t>
            </a:r>
            <a:r>
              <a:rPr lang="en-GB" u="sng" dirty="0">
                <a:latin typeface="Calibri" panose="020F0502020204030204" pitchFamily="34" charset="0"/>
                <a:cs typeface="Calibri" panose="020F0502020204030204" pitchFamily="34" charset="0"/>
              </a:rPr>
              <a:t>Micro models</a:t>
            </a:r>
          </a:p>
          <a:p>
            <a:pPr marL="342900" indent="-342900">
              <a:buFont typeface="Arial" panose="020B0604020202020204" pitchFamily="34" charset="0"/>
              <a:buChar char="•"/>
            </a:pPr>
            <a:r>
              <a:rPr lang="en-GB" b="0" dirty="0">
                <a:latin typeface="Calibri" panose="020F0502020204030204" pitchFamily="34" charset="0"/>
                <a:cs typeface="Calibri" panose="020F0502020204030204" pitchFamily="34" charset="0"/>
              </a:rPr>
              <a:t>Continuous System Simulation (CSS e.g. StochSD)</a:t>
            </a:r>
          </a:p>
        </p:txBody>
      </p:sp>
      <p:sp>
        <p:nvSpPr>
          <p:cNvPr id="7" name="Platshållare för bildnummer 6">
            <a:extLst>
              <a:ext uri="{FF2B5EF4-FFF2-40B4-BE49-F238E27FC236}">
                <a16:creationId xmlns:a16="http://schemas.microsoft.com/office/drawing/2014/main" id="{BAC43057-A0BF-49BF-97CB-5B36A17D410F}"/>
              </a:ext>
            </a:extLst>
          </p:cNvPr>
          <p:cNvSpPr>
            <a:spLocks noGrp="1"/>
          </p:cNvSpPr>
          <p:nvPr>
            <p:ph type="sldNum" sz="quarter" idx="12"/>
          </p:nvPr>
        </p:nvSpPr>
        <p:spPr>
          <a:xfrm>
            <a:off x="8553138" y="6248400"/>
            <a:ext cx="438462" cy="457200"/>
          </a:xfrm>
        </p:spPr>
        <p:txBody>
          <a:bodyPr/>
          <a:lstStyle/>
          <a:p>
            <a:fld id="{E7C933CE-53B6-43C4-A60A-08B178C33C4C}" type="slidenum">
              <a:rPr lang="sv-SE" altLang="en-US" smtClean="0">
                <a:latin typeface="Calibri" panose="020F0502020204030204" pitchFamily="34" charset="0"/>
                <a:cs typeface="Calibri" panose="020F0502020204030204" pitchFamily="34" charset="0"/>
              </a:rPr>
              <a:pPr/>
              <a:t>24</a:t>
            </a:fld>
            <a:endParaRPr lang="sv-SE"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870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anim calcmode="lin" valueType="num">
                                      <p:cBhvr additive="base">
                                        <p:cTn id="4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anim calcmode="lin" valueType="num">
                                      <p:cBhvr additive="base">
                                        <p:cTn id="4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anim calcmode="lin" valueType="num">
                                      <p:cBhvr additive="base">
                                        <p:cTn id="5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 calcmode="lin" valueType="num">
                                      <p:cBhvr additive="base">
                                        <p:cTn id="6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 calcmode="lin" valueType="num">
                                      <p:cBhvr additive="base">
                                        <p:cTn id="6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bildnummer 3">
            <a:extLst>
              <a:ext uri="{FF2B5EF4-FFF2-40B4-BE49-F238E27FC236}">
                <a16:creationId xmlns:a16="http://schemas.microsoft.com/office/drawing/2014/main" id="{2256D937-8A34-4EA4-8A72-F1C4622300F9}"/>
              </a:ext>
            </a:extLst>
          </p:cNvPr>
          <p:cNvSpPr>
            <a:spLocks noGrp="1"/>
          </p:cNvSpPr>
          <p:nvPr>
            <p:ph type="sldNum" sz="quarter" idx="12"/>
          </p:nvPr>
        </p:nvSpPr>
        <p:spPr>
          <a:xfrm>
            <a:off x="8534400" y="6384925"/>
            <a:ext cx="381000" cy="307777"/>
          </a:xfrm>
        </p:spPr>
        <p:txBody>
          <a:bodyPr/>
          <a:lstStyle/>
          <a:p>
            <a:fld id="{15C52835-1144-453F-B959-1A7F4C9D89E3}" type="slidenum">
              <a:rPr lang="sv-SE" altLang="en-US">
                <a:latin typeface="Calibri" panose="020F0502020204030204" pitchFamily="34" charset="0"/>
                <a:cs typeface="Calibri" panose="020F0502020204030204" pitchFamily="34" charset="0"/>
              </a:rPr>
              <a:pPr/>
              <a:t>25</a:t>
            </a:fld>
            <a:endParaRPr lang="sv-SE" altLang="en-US" dirty="0">
              <a:latin typeface="Calibri" panose="020F0502020204030204" pitchFamily="34" charset="0"/>
              <a:cs typeface="Calibri" panose="020F0502020204030204" pitchFamily="34" charset="0"/>
            </a:endParaRPr>
          </a:p>
        </p:txBody>
      </p:sp>
      <p:sp>
        <p:nvSpPr>
          <p:cNvPr id="17412" name="Text Box 4">
            <a:extLst>
              <a:ext uri="{FF2B5EF4-FFF2-40B4-BE49-F238E27FC236}">
                <a16:creationId xmlns:a16="http://schemas.microsoft.com/office/drawing/2014/main" id="{BD449289-5D76-4A7B-978C-A34E93363CFD}"/>
              </a:ext>
            </a:extLst>
          </p:cNvPr>
          <p:cNvSpPr txBox="1">
            <a:spLocks noChangeArrowheads="1"/>
          </p:cNvSpPr>
          <p:nvPr/>
        </p:nvSpPr>
        <p:spPr bwMode="auto">
          <a:xfrm>
            <a:off x="411956" y="76200"/>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4000" b="1" dirty="0">
                <a:latin typeface="Calibri" panose="020F0502020204030204" pitchFamily="34" charset="0"/>
                <a:cs typeface="Calibri" panose="020F0502020204030204" pitchFamily="34" charset="0"/>
              </a:rPr>
              <a:t>A Swedish university campus</a:t>
            </a:r>
          </a:p>
        </p:txBody>
      </p:sp>
      <p:sp>
        <p:nvSpPr>
          <p:cNvPr id="3" name="textruta 2">
            <a:extLst>
              <a:ext uri="{FF2B5EF4-FFF2-40B4-BE49-F238E27FC236}">
                <a16:creationId xmlns:a16="http://schemas.microsoft.com/office/drawing/2014/main" id="{21D7798A-49E5-465E-8E64-67DD5A6D7CF7}"/>
              </a:ext>
            </a:extLst>
          </p:cNvPr>
          <p:cNvSpPr txBox="1"/>
          <p:nvPr/>
        </p:nvSpPr>
        <p:spPr>
          <a:xfrm>
            <a:off x="819068" y="5975809"/>
            <a:ext cx="5962732" cy="584775"/>
          </a:xfrm>
          <a:prstGeom prst="rect">
            <a:avLst/>
          </a:prstGeom>
          <a:noFill/>
        </p:spPr>
        <p:txBody>
          <a:bodyPr wrap="square" rtlCol="0">
            <a:spAutoFit/>
          </a:bodyPr>
          <a:lstStyle/>
          <a:p>
            <a:r>
              <a:rPr lang="en-GB" sz="1600" dirty="0"/>
              <a:t>© </a:t>
            </a:r>
            <a:r>
              <a:rPr lang="en-GB" sz="1600" noProof="1"/>
              <a:t>OpenStreetMap Contributers: Umeå </a:t>
            </a:r>
            <a:r>
              <a:rPr lang="en-GB" sz="1600" dirty="0"/>
              <a:t>University, Sweden. </a:t>
            </a:r>
            <a:r>
              <a:rPr lang="en-GB" sz="1600" dirty="0">
                <a:solidFill>
                  <a:srgbClr val="0070C0"/>
                </a:solidFill>
                <a:hlinkClick r:id="rId2">
                  <a:extLst>
                    <a:ext uri="{A12FA001-AC4F-418D-AE19-62706E023703}">
                      <ahyp:hlinkClr xmlns:ahyp="http://schemas.microsoft.com/office/drawing/2018/hyperlinkcolor" val="tx"/>
                    </a:ext>
                  </a:extLst>
                </a:hlinkClick>
              </a:rPr>
              <a:t>https://www.openstreetmap.org/copyright</a:t>
            </a:r>
            <a:endParaRPr lang="en-GB" sz="1600" dirty="0">
              <a:solidFill>
                <a:srgbClr val="0070C0"/>
              </a:solidFill>
            </a:endParaRPr>
          </a:p>
        </p:txBody>
      </p:sp>
      <p:pic>
        <p:nvPicPr>
          <p:cNvPr id="6" name="Bildobjekt 5">
            <a:extLst>
              <a:ext uri="{FF2B5EF4-FFF2-40B4-BE49-F238E27FC236}">
                <a16:creationId xmlns:a16="http://schemas.microsoft.com/office/drawing/2014/main" id="{F8DCA920-9FBF-7FDC-E83E-01F6BD572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92" y="879674"/>
            <a:ext cx="6704307" cy="504231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tshållare för bildnummer 3">
            <a:extLst>
              <a:ext uri="{FF2B5EF4-FFF2-40B4-BE49-F238E27FC236}">
                <a16:creationId xmlns:a16="http://schemas.microsoft.com/office/drawing/2014/main" id="{664F6348-B94F-4B20-8210-21F9E7D738D1}"/>
              </a:ext>
            </a:extLst>
          </p:cNvPr>
          <p:cNvSpPr>
            <a:spLocks noGrp="1"/>
          </p:cNvSpPr>
          <p:nvPr>
            <p:ph type="sldNum" sz="quarter" idx="12"/>
          </p:nvPr>
        </p:nvSpPr>
        <p:spPr>
          <a:xfrm>
            <a:off x="8534400" y="6400800"/>
            <a:ext cx="381000" cy="457200"/>
          </a:xfrm>
        </p:spPr>
        <p:txBody>
          <a:bodyPr/>
          <a:lstStyle/>
          <a:p>
            <a:fld id="{5DCF0A17-380C-4F1B-ABA2-A073469649B7}" type="slidenum">
              <a:rPr lang="sv-SE" altLang="en-US">
                <a:latin typeface="Calibri" panose="020F0502020204030204" pitchFamily="34" charset="0"/>
                <a:cs typeface="Calibri" panose="020F0502020204030204" pitchFamily="34" charset="0"/>
              </a:rPr>
              <a:pPr/>
              <a:t>26</a:t>
            </a:fld>
            <a:endParaRPr lang="sv-SE" altLang="en-US">
              <a:latin typeface="Calibri" panose="020F0502020204030204" pitchFamily="34" charset="0"/>
              <a:cs typeface="Calibri" panose="020F0502020204030204" pitchFamily="34" charset="0"/>
            </a:endParaRPr>
          </a:p>
        </p:txBody>
      </p:sp>
      <p:grpSp>
        <p:nvGrpSpPr>
          <p:cNvPr id="15" name="Grupp 14">
            <a:extLst>
              <a:ext uri="{FF2B5EF4-FFF2-40B4-BE49-F238E27FC236}">
                <a16:creationId xmlns:a16="http://schemas.microsoft.com/office/drawing/2014/main" id="{A575A52D-16E6-0970-AC42-787A9FC23637}"/>
              </a:ext>
            </a:extLst>
          </p:cNvPr>
          <p:cNvGrpSpPr/>
          <p:nvPr/>
        </p:nvGrpSpPr>
        <p:grpSpPr>
          <a:xfrm>
            <a:off x="421493" y="751114"/>
            <a:ext cx="8371108" cy="4857992"/>
            <a:chOff x="421493" y="751114"/>
            <a:chExt cx="8371108" cy="4857992"/>
          </a:xfrm>
        </p:grpSpPr>
        <p:pic>
          <p:nvPicPr>
            <p:cNvPr id="14" name="Bildobjekt 13">
              <a:extLst>
                <a:ext uri="{FF2B5EF4-FFF2-40B4-BE49-F238E27FC236}">
                  <a16:creationId xmlns:a16="http://schemas.microsoft.com/office/drawing/2014/main" id="{EB590DEC-6BEA-AD4F-1160-2796D4650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823652"/>
              <a:ext cx="3839601" cy="4785454"/>
            </a:xfrm>
            <a:prstGeom prst="rect">
              <a:avLst/>
            </a:prstGeom>
          </p:spPr>
        </p:pic>
        <p:grpSp>
          <p:nvGrpSpPr>
            <p:cNvPr id="7" name="Grupp 6">
              <a:extLst>
                <a:ext uri="{FF2B5EF4-FFF2-40B4-BE49-F238E27FC236}">
                  <a16:creationId xmlns:a16="http://schemas.microsoft.com/office/drawing/2014/main" id="{0B81BB08-E444-433F-9DAF-F61B45E362C7}"/>
                </a:ext>
              </a:extLst>
            </p:cNvPr>
            <p:cNvGrpSpPr/>
            <p:nvPr/>
          </p:nvGrpSpPr>
          <p:grpSpPr>
            <a:xfrm>
              <a:off x="421493" y="751114"/>
              <a:ext cx="7851649" cy="4467235"/>
              <a:chOff x="457201" y="796788"/>
              <a:chExt cx="7851649" cy="4467235"/>
            </a:xfrm>
          </p:grpSpPr>
          <p:grpSp>
            <p:nvGrpSpPr>
              <p:cNvPr id="6" name="Grupp 5">
                <a:extLst>
                  <a:ext uri="{FF2B5EF4-FFF2-40B4-BE49-F238E27FC236}">
                    <a16:creationId xmlns:a16="http://schemas.microsoft.com/office/drawing/2014/main" id="{FAAFEE86-E5EB-4B04-85C3-8CBA08898FCC}"/>
                  </a:ext>
                </a:extLst>
              </p:cNvPr>
              <p:cNvGrpSpPr/>
              <p:nvPr/>
            </p:nvGrpSpPr>
            <p:grpSpPr>
              <a:xfrm>
                <a:off x="6237516" y="1121228"/>
                <a:ext cx="2071334" cy="4142795"/>
                <a:chOff x="6237516" y="1121228"/>
                <a:chExt cx="2071334" cy="4142795"/>
              </a:xfrm>
            </p:grpSpPr>
            <p:sp>
              <p:nvSpPr>
                <p:cNvPr id="2" name="textruta 1">
                  <a:extLst>
                    <a:ext uri="{FF2B5EF4-FFF2-40B4-BE49-F238E27FC236}">
                      <a16:creationId xmlns:a16="http://schemas.microsoft.com/office/drawing/2014/main" id="{D5718B1B-6912-4036-A092-CD0EF4F6DEF9}"/>
                    </a:ext>
                  </a:extLst>
                </p:cNvPr>
                <p:cNvSpPr txBox="1"/>
                <p:nvPr/>
              </p:nvSpPr>
              <p:spPr>
                <a:xfrm>
                  <a:off x="7739742" y="1121228"/>
                  <a:ext cx="569108" cy="369332"/>
                </a:xfrm>
                <a:prstGeom prst="rect">
                  <a:avLst/>
                </a:prstGeom>
                <a:noFill/>
              </p:spPr>
              <p:txBody>
                <a:bodyPr wrap="square" rtlCol="0">
                  <a:spAutoFit/>
                </a:bodyPr>
                <a:lstStyle/>
                <a:p>
                  <a:r>
                    <a:rPr lang="sv-SE" sz="1800" dirty="0">
                      <a:latin typeface="Calibri" panose="020F0502020204030204" pitchFamily="34" charset="0"/>
                      <a:cs typeface="Calibri" panose="020F0502020204030204" pitchFamily="34" charset="0"/>
                    </a:rPr>
                    <a:t>(1)</a:t>
                  </a:r>
                  <a:endParaRPr lang="en-GB" sz="1800" dirty="0">
                    <a:latin typeface="Calibri" panose="020F0502020204030204" pitchFamily="34" charset="0"/>
                    <a:cs typeface="Calibri" panose="020F0502020204030204" pitchFamily="34" charset="0"/>
                  </a:endParaRPr>
                </a:p>
              </p:txBody>
            </p:sp>
            <p:sp>
              <p:nvSpPr>
                <p:cNvPr id="9" name="textruta 8">
                  <a:extLst>
                    <a:ext uri="{FF2B5EF4-FFF2-40B4-BE49-F238E27FC236}">
                      <a16:creationId xmlns:a16="http://schemas.microsoft.com/office/drawing/2014/main" id="{122AA499-0E5A-40CA-AABF-2DE6CC259955}"/>
                    </a:ext>
                  </a:extLst>
                </p:cNvPr>
                <p:cNvSpPr txBox="1"/>
                <p:nvPr/>
              </p:nvSpPr>
              <p:spPr>
                <a:xfrm>
                  <a:off x="6237516" y="4894691"/>
                  <a:ext cx="569108" cy="369332"/>
                </a:xfrm>
                <a:prstGeom prst="rect">
                  <a:avLst/>
                </a:prstGeom>
                <a:noFill/>
              </p:spPr>
              <p:txBody>
                <a:bodyPr wrap="square" rtlCol="0">
                  <a:spAutoFit/>
                </a:bodyPr>
                <a:lstStyle/>
                <a:p>
                  <a:r>
                    <a:rPr lang="sv-SE" sz="1800" dirty="0">
                      <a:latin typeface="Calibri" panose="020F0502020204030204" pitchFamily="34" charset="0"/>
                      <a:cs typeface="Calibri" panose="020F0502020204030204" pitchFamily="34" charset="0"/>
                    </a:rPr>
                    <a:t>(4)</a:t>
                  </a:r>
                  <a:endParaRPr lang="en-GB" sz="1800" dirty="0">
                    <a:latin typeface="Calibri" panose="020F0502020204030204" pitchFamily="34" charset="0"/>
                    <a:cs typeface="Calibri" panose="020F0502020204030204" pitchFamily="34" charset="0"/>
                  </a:endParaRPr>
                </a:p>
              </p:txBody>
            </p:sp>
            <p:sp>
              <p:nvSpPr>
                <p:cNvPr id="10" name="textruta 9">
                  <a:extLst>
                    <a:ext uri="{FF2B5EF4-FFF2-40B4-BE49-F238E27FC236}">
                      <a16:creationId xmlns:a16="http://schemas.microsoft.com/office/drawing/2014/main" id="{F27F340C-2D89-474C-9972-FD1BC1D8FB67}"/>
                    </a:ext>
                  </a:extLst>
                </p:cNvPr>
                <p:cNvSpPr txBox="1"/>
                <p:nvPr/>
              </p:nvSpPr>
              <p:spPr>
                <a:xfrm>
                  <a:off x="7010400" y="1970030"/>
                  <a:ext cx="569108" cy="369332"/>
                </a:xfrm>
                <a:prstGeom prst="rect">
                  <a:avLst/>
                </a:prstGeom>
                <a:noFill/>
              </p:spPr>
              <p:txBody>
                <a:bodyPr wrap="square" rtlCol="0">
                  <a:spAutoFit/>
                </a:bodyPr>
                <a:lstStyle/>
                <a:p>
                  <a:r>
                    <a:rPr lang="sv-SE" sz="1800" dirty="0">
                      <a:latin typeface="Calibri" panose="020F0502020204030204" pitchFamily="34" charset="0"/>
                      <a:cs typeface="Calibri" panose="020F0502020204030204" pitchFamily="34" charset="0"/>
                    </a:rPr>
                    <a:t>(2)</a:t>
                  </a:r>
                  <a:endParaRPr lang="en-GB" sz="1800" dirty="0">
                    <a:latin typeface="Calibri" panose="020F0502020204030204" pitchFamily="34" charset="0"/>
                    <a:cs typeface="Calibri" panose="020F0502020204030204" pitchFamily="34" charset="0"/>
                  </a:endParaRPr>
                </a:p>
              </p:txBody>
            </p:sp>
            <p:sp>
              <p:nvSpPr>
                <p:cNvPr id="11" name="textruta 10">
                  <a:extLst>
                    <a:ext uri="{FF2B5EF4-FFF2-40B4-BE49-F238E27FC236}">
                      <a16:creationId xmlns:a16="http://schemas.microsoft.com/office/drawing/2014/main" id="{AB58AAB8-6030-4274-A1E5-9BDB9020E35A}"/>
                    </a:ext>
                  </a:extLst>
                </p:cNvPr>
                <p:cNvSpPr txBox="1"/>
                <p:nvPr/>
              </p:nvSpPr>
              <p:spPr>
                <a:xfrm>
                  <a:off x="7086600" y="3398474"/>
                  <a:ext cx="569108" cy="369332"/>
                </a:xfrm>
                <a:prstGeom prst="rect">
                  <a:avLst/>
                </a:prstGeom>
                <a:noFill/>
              </p:spPr>
              <p:txBody>
                <a:bodyPr wrap="square" rtlCol="0">
                  <a:spAutoFit/>
                </a:bodyPr>
                <a:lstStyle/>
                <a:p>
                  <a:r>
                    <a:rPr lang="sv-SE" sz="1800" dirty="0">
                      <a:latin typeface="Calibri" panose="020F0502020204030204" pitchFamily="34" charset="0"/>
                      <a:cs typeface="Calibri" panose="020F0502020204030204" pitchFamily="34" charset="0"/>
                    </a:rPr>
                    <a:t>(3)</a:t>
                  </a:r>
                  <a:endParaRPr lang="en-GB" sz="1800" dirty="0">
                    <a:latin typeface="Calibri" panose="020F0502020204030204" pitchFamily="34" charset="0"/>
                    <a:cs typeface="Calibri" panose="020F0502020204030204" pitchFamily="34" charset="0"/>
                  </a:endParaRPr>
                </a:p>
              </p:txBody>
            </p:sp>
          </p:grpSp>
          <p:sp>
            <p:nvSpPr>
              <p:cNvPr id="18434" name="Text Box 2">
                <a:extLst>
                  <a:ext uri="{FF2B5EF4-FFF2-40B4-BE49-F238E27FC236}">
                    <a16:creationId xmlns:a16="http://schemas.microsoft.com/office/drawing/2014/main" id="{14B3D21F-EFFE-4D7B-AAFD-6D7B09B38D95}"/>
                  </a:ext>
                </a:extLst>
              </p:cNvPr>
              <p:cNvSpPr txBox="1">
                <a:spLocks noChangeArrowheads="1"/>
              </p:cNvSpPr>
              <p:nvPr/>
            </p:nvSpPr>
            <p:spPr bwMode="auto">
              <a:xfrm>
                <a:off x="457201" y="796788"/>
                <a:ext cx="4410076" cy="3310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p>
                <a:pPr eaLnBrk="1" hangingPunct="1">
                  <a:spcBef>
                    <a:spcPct val="50000"/>
                  </a:spcBef>
                </a:pPr>
                <a:r>
                  <a:rPr lang="en-GB" altLang="en-US" sz="2200" dirty="0">
                    <a:latin typeface="Calibri" panose="020F0502020204030204" pitchFamily="34" charset="0"/>
                    <a:cs typeface="Calibri" panose="020F0502020204030204" pitchFamily="34" charset="0"/>
                  </a:rPr>
                  <a:t>A model (map) </a:t>
                </a:r>
                <a:r>
                  <a:rPr lang="en-GB" altLang="en-US" sz="2200" i="1" dirty="0">
                    <a:latin typeface="Calibri" panose="020F0502020204030204" pitchFamily="34" charset="0"/>
                    <a:cs typeface="Calibri" panose="020F0502020204030204" pitchFamily="34" charset="0"/>
                  </a:rPr>
                  <a:t>like that </a:t>
                </a:r>
                <a:r>
                  <a:rPr lang="en-GB" altLang="en-US" sz="2200" dirty="0">
                    <a:latin typeface="Calibri" panose="020F0502020204030204" pitchFamily="34" charset="0"/>
                    <a:cs typeface="Calibri" panose="020F0502020204030204" pitchFamily="34" charset="0"/>
                  </a:rPr>
                  <a:t>at the preceding slide is simplified by a network of strings (‘roads’) connecting 1) Entrance, 2) Library, 3) Aula, 4) Restaurant, etc. (A string between two nodes only represent length.)</a:t>
                </a:r>
              </a:p>
              <a:p>
                <a:pPr eaLnBrk="1" hangingPunct="1">
                  <a:spcBef>
                    <a:spcPct val="50000"/>
                  </a:spcBef>
                </a:pPr>
                <a:r>
                  <a:rPr lang="en-GB" altLang="en-US" sz="2200" dirty="0">
                    <a:latin typeface="Calibri" panose="020F0502020204030204" pitchFamily="34" charset="0"/>
                    <a:cs typeface="Calibri" panose="020F0502020204030204" pitchFamily="34" charset="0"/>
                  </a:rPr>
                  <a:t>This model only </a:t>
                </a:r>
                <a:r>
                  <a:rPr lang="en-GB" altLang="en-US" sz="2200" b="1" i="1" dirty="0">
                    <a:latin typeface="Calibri" panose="020F0502020204030204" pitchFamily="34" charset="0"/>
                    <a:cs typeface="Calibri" panose="020F0502020204030204" pitchFamily="34" charset="0"/>
                  </a:rPr>
                  <a:t>preserves distances </a:t>
                </a:r>
                <a:r>
                  <a:rPr lang="en-GB" altLang="en-US" sz="2200" dirty="0">
                    <a:latin typeface="Calibri" panose="020F0502020204030204" pitchFamily="34" charset="0"/>
                    <a:cs typeface="Calibri" panose="020F0502020204030204" pitchFamily="34" charset="0"/>
                  </a:rPr>
                  <a:t>(but not directions, areas, etc.).</a:t>
                </a:r>
              </a:p>
            </p:txBody>
          </p:sp>
        </p:grpSp>
      </p:grpSp>
      <p:sp>
        <p:nvSpPr>
          <p:cNvPr id="18435" name="Text Box 3">
            <a:extLst>
              <a:ext uri="{FF2B5EF4-FFF2-40B4-BE49-F238E27FC236}">
                <a16:creationId xmlns:a16="http://schemas.microsoft.com/office/drawing/2014/main" id="{2B0816EF-44D4-447A-B264-9BE3041DD92A}"/>
              </a:ext>
            </a:extLst>
          </p:cNvPr>
          <p:cNvSpPr txBox="1">
            <a:spLocks noChangeArrowheads="1"/>
          </p:cNvSpPr>
          <p:nvPr/>
        </p:nvSpPr>
        <p:spPr bwMode="auto">
          <a:xfrm>
            <a:off x="144398" y="57388"/>
            <a:ext cx="8991600" cy="60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pPr eaLnBrk="1" hangingPunct="1">
              <a:spcBef>
                <a:spcPct val="50000"/>
              </a:spcBef>
            </a:pPr>
            <a:r>
              <a:rPr lang="en-GB" altLang="en-US" sz="3300" b="1" dirty="0">
                <a:latin typeface="Calibri" panose="020F0502020204030204" pitchFamily="34" charset="0"/>
                <a:cs typeface="Calibri" panose="020F0502020204030204" pitchFamily="34" charset="0"/>
              </a:rPr>
              <a:t>With some models you can perform experiments!</a:t>
            </a:r>
          </a:p>
        </p:txBody>
      </p:sp>
      <p:sp>
        <p:nvSpPr>
          <p:cNvPr id="4" name="textruta 3">
            <a:extLst>
              <a:ext uri="{FF2B5EF4-FFF2-40B4-BE49-F238E27FC236}">
                <a16:creationId xmlns:a16="http://schemas.microsoft.com/office/drawing/2014/main" id="{9CDE5672-C98A-4268-81D8-81CA265F354B}"/>
              </a:ext>
            </a:extLst>
          </p:cNvPr>
          <p:cNvSpPr txBox="1"/>
          <p:nvPr/>
        </p:nvSpPr>
        <p:spPr>
          <a:xfrm>
            <a:off x="5172075" y="5787517"/>
            <a:ext cx="3438526" cy="830997"/>
          </a:xfrm>
          <a:prstGeom prst="rect">
            <a:avLst/>
          </a:prstGeom>
          <a:noFill/>
        </p:spPr>
        <p:txBody>
          <a:bodyPr wrap="square" rtlCol="0">
            <a:spAutoFit/>
          </a:bodyPr>
          <a:lstStyle/>
          <a:p>
            <a:r>
              <a:rPr lang="en-GB" dirty="0">
                <a:solidFill>
                  <a:srgbClr val="78B832"/>
                </a:solidFill>
                <a:latin typeface="Calibri" panose="020F0502020204030204" pitchFamily="34" charset="0"/>
                <a:cs typeface="Calibri" panose="020F0502020204030204" pitchFamily="34" charset="0"/>
              </a:rPr>
              <a:t>Teacher: Make a ‘string-web’ and demonstrate!</a:t>
            </a:r>
          </a:p>
        </p:txBody>
      </p:sp>
      <p:sp>
        <p:nvSpPr>
          <p:cNvPr id="3" name="textruta 2">
            <a:extLst>
              <a:ext uri="{FF2B5EF4-FFF2-40B4-BE49-F238E27FC236}">
                <a16:creationId xmlns:a16="http://schemas.microsoft.com/office/drawing/2014/main" id="{C5AEFA83-84A5-43C8-B2CA-22C42DB651A7}"/>
              </a:ext>
            </a:extLst>
          </p:cNvPr>
          <p:cNvSpPr txBox="1"/>
          <p:nvPr/>
        </p:nvSpPr>
        <p:spPr>
          <a:xfrm>
            <a:off x="457200" y="4225028"/>
            <a:ext cx="4495800" cy="2292935"/>
          </a:xfrm>
          <a:prstGeom prst="rect">
            <a:avLst/>
          </a:prstGeom>
          <a:noFill/>
        </p:spPr>
        <p:txBody>
          <a:bodyPr wrap="square" rtlCol="0">
            <a:spAutoFit/>
          </a:bodyPr>
          <a:lstStyle/>
          <a:p>
            <a:pPr eaLnBrk="1" hangingPunct="1">
              <a:spcBef>
                <a:spcPct val="50000"/>
              </a:spcBef>
            </a:pPr>
            <a:r>
              <a:rPr lang="en-GB" altLang="en-US" sz="2200" dirty="0">
                <a:latin typeface="Calibri" panose="020F0502020204030204" pitchFamily="34" charset="0"/>
                <a:cs typeface="Calibri" panose="020F0502020204030204" pitchFamily="34" charset="0"/>
              </a:rPr>
              <a:t>This is a </a:t>
            </a:r>
            <a:r>
              <a:rPr lang="en-GB" altLang="en-US" sz="2200" u="sng" dirty="0">
                <a:latin typeface="Calibri" panose="020F0502020204030204" pitchFamily="34" charset="0"/>
                <a:cs typeface="Calibri" panose="020F0502020204030204" pitchFamily="34" charset="0"/>
              </a:rPr>
              <a:t>simulation model</a:t>
            </a:r>
            <a:r>
              <a:rPr lang="en-GB" altLang="en-US" sz="2200" dirty="0">
                <a:latin typeface="Calibri" panose="020F0502020204030204" pitchFamily="34" charset="0"/>
                <a:cs typeface="Calibri" panose="020F0502020204030204" pitchFamily="34" charset="0"/>
              </a:rPr>
              <a:t> because you can perform </a:t>
            </a:r>
            <a:r>
              <a:rPr lang="en-GB" altLang="en-US" sz="2200" u="sng" dirty="0">
                <a:latin typeface="Calibri" panose="020F0502020204030204" pitchFamily="34" charset="0"/>
                <a:cs typeface="Calibri" panose="020F0502020204030204" pitchFamily="34" charset="0"/>
              </a:rPr>
              <a:t>experiments</a:t>
            </a:r>
            <a:r>
              <a:rPr lang="en-GB" altLang="en-US" sz="2200" dirty="0">
                <a:latin typeface="Calibri" panose="020F0502020204030204" pitchFamily="34" charset="0"/>
                <a:cs typeface="Calibri" panose="020F0502020204030204" pitchFamily="34" charset="0"/>
              </a:rPr>
              <a:t> on it!</a:t>
            </a:r>
          </a:p>
          <a:p>
            <a:pPr eaLnBrk="1" hangingPunct="1">
              <a:spcBef>
                <a:spcPct val="50000"/>
              </a:spcBef>
            </a:pPr>
            <a:r>
              <a:rPr lang="en-GB" altLang="en-US" sz="2200" dirty="0">
                <a:latin typeface="Calibri" panose="020F0502020204030204" pitchFamily="34" charset="0"/>
                <a:cs typeface="Calibri" panose="020F0502020204030204" pitchFamily="34" charset="0"/>
              </a:rPr>
              <a:t>To find the shortest distance between (1) Entrance and (4) Restaurant – pinch (1) and (4) and stretch. The stretched string is the shortest way!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ruta 2">
            <a:extLst>
              <a:ext uri="{FF2B5EF4-FFF2-40B4-BE49-F238E27FC236}">
                <a16:creationId xmlns:a16="http://schemas.microsoft.com/office/drawing/2014/main" id="{94B6DB97-0ACE-48F3-9D85-D4326A7A6929}"/>
              </a:ext>
            </a:extLst>
          </p:cNvPr>
          <p:cNvSpPr txBox="1"/>
          <p:nvPr/>
        </p:nvSpPr>
        <p:spPr>
          <a:xfrm>
            <a:off x="53752" y="58743"/>
            <a:ext cx="8940241" cy="1200329"/>
          </a:xfrm>
          <a:prstGeom prst="rect">
            <a:avLst/>
          </a:prstGeom>
          <a:noFill/>
        </p:spPr>
        <p:txBody>
          <a:bodyPr wrap="square" rtlCol="0">
            <a:spAutoFit/>
          </a:bodyPr>
          <a:lstStyle/>
          <a:p>
            <a:r>
              <a:rPr lang="en-GB" sz="3600" b="1" dirty="0">
                <a:latin typeface="Calibri" panose="020F0502020204030204" pitchFamily="34" charset="0"/>
                <a:cs typeface="Calibri" panose="020F0502020204030204" pitchFamily="34" charset="0"/>
              </a:rPr>
              <a:t>SIMULATION: Experiment on a model in order to understand a Systemus. </a:t>
            </a:r>
            <a:r>
              <a:rPr lang="en-GB" sz="3600" b="1" i="1" dirty="0">
                <a:solidFill>
                  <a:srgbClr val="FF0000"/>
                </a:solidFill>
                <a:latin typeface="Calibri" panose="020F0502020204030204" pitchFamily="34" charset="0"/>
                <a:cs typeface="Calibri" panose="020F0502020204030204" pitchFamily="34" charset="0"/>
              </a:rPr>
              <a:t>This</a:t>
            </a:r>
            <a:r>
              <a:rPr lang="en-GB" sz="3600" b="1" dirty="0">
                <a:solidFill>
                  <a:srgbClr val="FF0000"/>
                </a:solidFill>
                <a:latin typeface="Calibri" panose="020F0502020204030204" pitchFamily="34" charset="0"/>
                <a:cs typeface="Calibri" panose="020F0502020204030204" pitchFamily="34" charset="0"/>
              </a:rPr>
              <a:t> </a:t>
            </a:r>
            <a:r>
              <a:rPr lang="en-GB" sz="3600" b="1" i="1" dirty="0">
                <a:solidFill>
                  <a:srgbClr val="FF0000"/>
                </a:solidFill>
                <a:latin typeface="Calibri" panose="020F0502020204030204" pitchFamily="34" charset="0"/>
                <a:cs typeface="Calibri" panose="020F0502020204030204" pitchFamily="34" charset="0"/>
              </a:rPr>
              <a:t>has two parts</a:t>
            </a:r>
            <a:r>
              <a:rPr lang="en-GB" sz="3600" b="1" dirty="0">
                <a:solidFill>
                  <a:srgbClr val="FF0000"/>
                </a:solidFill>
                <a:latin typeface="Calibri" panose="020F0502020204030204" pitchFamily="34" charset="0"/>
                <a:cs typeface="Calibri" panose="020F0502020204030204" pitchFamily="34" charset="0"/>
              </a:rPr>
              <a:t>:</a:t>
            </a:r>
          </a:p>
        </p:txBody>
      </p:sp>
      <p:sp>
        <p:nvSpPr>
          <p:cNvPr id="4" name="textruta 3">
            <a:extLst>
              <a:ext uri="{FF2B5EF4-FFF2-40B4-BE49-F238E27FC236}">
                <a16:creationId xmlns:a16="http://schemas.microsoft.com/office/drawing/2014/main" id="{816B3C26-BB80-4DB9-90C6-DA803EF7B538}"/>
              </a:ext>
            </a:extLst>
          </p:cNvPr>
          <p:cNvSpPr txBox="1"/>
          <p:nvPr/>
        </p:nvSpPr>
        <p:spPr>
          <a:xfrm>
            <a:off x="0" y="4717671"/>
            <a:ext cx="9144000" cy="523220"/>
          </a:xfrm>
          <a:prstGeom prst="rect">
            <a:avLst/>
          </a:prstGeom>
          <a:noFill/>
        </p:spPr>
        <p:txBody>
          <a:bodyPr wrap="square" rtlCol="0">
            <a:spAutoFit/>
          </a:bodyPr>
          <a:lstStyle/>
          <a:p>
            <a:r>
              <a:rPr lang="en-GB" sz="2800" b="1" dirty="0">
                <a:solidFill>
                  <a:srgbClr val="FF0000"/>
                </a:solidFill>
                <a:latin typeface="Calibri" panose="020F0502020204030204" pitchFamily="34" charset="0"/>
                <a:cs typeface="Calibri" panose="020F0502020204030204" pitchFamily="34" charset="0"/>
              </a:rPr>
              <a:t>II. Equivalence part: </a:t>
            </a:r>
            <a:r>
              <a:rPr lang="en-GB" sz="2800" b="1" dirty="0">
                <a:latin typeface="Calibri" panose="020F0502020204030204" pitchFamily="34" charset="0"/>
                <a:cs typeface="Calibri" panose="020F0502020204030204" pitchFamily="34" charset="0"/>
              </a:rPr>
              <a:t>Systemus </a:t>
            </a:r>
            <a:r>
              <a:rPr lang="en-GB" sz="2800" b="1" dirty="0">
                <a:latin typeface="Calibri" panose="020F0502020204030204" pitchFamily="34" charset="0"/>
                <a:cs typeface="Calibri" panose="020F0502020204030204" pitchFamily="34" charset="0"/>
                <a:sym typeface="Symbol" panose="05050102010706020507" pitchFamily="18" charset="2"/>
              </a:rPr>
              <a:t> Model </a:t>
            </a:r>
            <a:r>
              <a:rPr lang="en-GB" sz="2700" dirty="0">
                <a:latin typeface="Calibri" panose="020F0502020204030204" pitchFamily="34" charset="0"/>
                <a:cs typeface="Calibri" panose="020F0502020204030204" pitchFamily="34" charset="0"/>
                <a:sym typeface="Symbol" panose="05050102010706020507" pitchFamily="18" charset="2"/>
              </a:rPr>
              <a:t>(for a given purpose)</a:t>
            </a:r>
            <a:endParaRPr lang="en-GB" sz="2700" dirty="0">
              <a:latin typeface="Calibri" panose="020F0502020204030204" pitchFamily="34" charset="0"/>
              <a:cs typeface="Calibri" panose="020F0502020204030204" pitchFamily="34" charset="0"/>
            </a:endParaRPr>
          </a:p>
        </p:txBody>
      </p:sp>
      <p:sp>
        <p:nvSpPr>
          <p:cNvPr id="5" name="textruta 4">
            <a:extLst>
              <a:ext uri="{FF2B5EF4-FFF2-40B4-BE49-F238E27FC236}">
                <a16:creationId xmlns:a16="http://schemas.microsoft.com/office/drawing/2014/main" id="{0685319E-FCBF-4F53-8D4B-11A35803F162}"/>
              </a:ext>
            </a:extLst>
          </p:cNvPr>
          <p:cNvSpPr txBox="1"/>
          <p:nvPr/>
        </p:nvSpPr>
        <p:spPr>
          <a:xfrm>
            <a:off x="36879" y="1421644"/>
            <a:ext cx="6897321" cy="523220"/>
          </a:xfrm>
          <a:prstGeom prst="rect">
            <a:avLst/>
          </a:prstGeom>
          <a:noFill/>
        </p:spPr>
        <p:txBody>
          <a:bodyPr wrap="square" rtlCol="0">
            <a:spAutoFit/>
          </a:bodyPr>
          <a:lstStyle/>
          <a:p>
            <a:r>
              <a:rPr lang="en-GB" sz="2800" b="1" dirty="0">
                <a:solidFill>
                  <a:srgbClr val="FF0000"/>
                </a:solidFill>
                <a:latin typeface="Calibri" panose="020F0502020204030204" pitchFamily="34" charset="0"/>
                <a:cs typeface="Calibri" panose="020F0502020204030204" pitchFamily="34" charset="0"/>
              </a:rPr>
              <a:t>I. Technical part: </a:t>
            </a:r>
            <a:r>
              <a:rPr lang="en-GB" sz="2800" b="1" dirty="0">
                <a:latin typeface="Calibri" panose="020F0502020204030204" pitchFamily="34" charset="0"/>
                <a:cs typeface="Calibri" panose="020F0502020204030204" pitchFamily="34" charset="0"/>
              </a:rPr>
              <a:t>Model </a:t>
            </a:r>
            <a:r>
              <a:rPr lang="en-GB" sz="2800" b="1" dirty="0">
                <a:latin typeface="Calibri" panose="020F0502020204030204" pitchFamily="34" charset="0"/>
                <a:cs typeface="Calibri" panose="020F0502020204030204" pitchFamily="34" charset="0"/>
                <a:sym typeface="Symbol" panose="05050102010706020507" pitchFamily="18" charset="2"/>
              </a:rPr>
              <a:t> Results</a:t>
            </a:r>
            <a:r>
              <a:rPr lang="en-GB" sz="2800" dirty="0">
                <a:latin typeface="Calibri" panose="020F0502020204030204" pitchFamily="34" charset="0"/>
                <a:cs typeface="Calibri" panose="020F0502020204030204" pitchFamily="34" charset="0"/>
                <a:sym typeface="Symbol" panose="05050102010706020507" pitchFamily="18" charset="2"/>
              </a:rPr>
              <a:t>  </a:t>
            </a:r>
            <a:r>
              <a:rPr lang="en-GB" dirty="0">
                <a:latin typeface="Calibri" panose="020F0502020204030204" pitchFamily="34" charset="0"/>
                <a:cs typeface="Calibri" panose="020F0502020204030204" pitchFamily="34" charset="0"/>
                <a:sym typeface="Symbol" panose="05050102010706020507" pitchFamily="18" charset="2"/>
              </a:rPr>
              <a:t>(L2-L7)</a:t>
            </a:r>
            <a:endParaRPr lang="en-GB" dirty="0">
              <a:latin typeface="Calibri" panose="020F0502020204030204" pitchFamily="34" charset="0"/>
              <a:cs typeface="Calibri" panose="020F0502020204030204" pitchFamily="34" charset="0"/>
            </a:endParaRPr>
          </a:p>
        </p:txBody>
      </p:sp>
      <p:sp>
        <p:nvSpPr>
          <p:cNvPr id="6" name="textruta 5">
            <a:extLst>
              <a:ext uri="{FF2B5EF4-FFF2-40B4-BE49-F238E27FC236}">
                <a16:creationId xmlns:a16="http://schemas.microsoft.com/office/drawing/2014/main" id="{7B7E56B1-43BE-45BA-8168-18122695728E}"/>
              </a:ext>
            </a:extLst>
          </p:cNvPr>
          <p:cNvSpPr txBox="1"/>
          <p:nvPr/>
        </p:nvSpPr>
        <p:spPr>
          <a:xfrm>
            <a:off x="107504" y="2906090"/>
            <a:ext cx="1944216" cy="461665"/>
          </a:xfrm>
          <a:prstGeom prst="rect">
            <a:avLst/>
          </a:prstGeom>
          <a:noFill/>
        </p:spPr>
        <p:txBody>
          <a:bodyPr wrap="square" rtlCol="0">
            <a:spAutoFit/>
          </a:bodyPr>
          <a:lstStyle/>
          <a:p>
            <a:r>
              <a:rPr lang="en-GB" b="1" dirty="0">
                <a:latin typeface="+mj-lt"/>
              </a:rPr>
              <a:t>Experiments</a:t>
            </a:r>
          </a:p>
        </p:txBody>
      </p:sp>
      <p:sp>
        <p:nvSpPr>
          <p:cNvPr id="7" name="textruta 6">
            <a:extLst>
              <a:ext uri="{FF2B5EF4-FFF2-40B4-BE49-F238E27FC236}">
                <a16:creationId xmlns:a16="http://schemas.microsoft.com/office/drawing/2014/main" id="{61DF59CE-1764-4644-AB29-99647090E849}"/>
              </a:ext>
            </a:extLst>
          </p:cNvPr>
          <p:cNvSpPr txBox="1"/>
          <p:nvPr/>
        </p:nvSpPr>
        <p:spPr>
          <a:xfrm>
            <a:off x="2141019" y="2240331"/>
            <a:ext cx="1939380" cy="1077218"/>
          </a:xfrm>
          <a:prstGeom prst="rect">
            <a:avLst/>
          </a:prstGeom>
          <a:noFill/>
        </p:spPr>
        <p:txBody>
          <a:bodyPr wrap="square" rtlCol="0">
            <a:spAutoFit/>
          </a:bodyPr>
          <a:lstStyle/>
          <a:p>
            <a:r>
              <a:rPr lang="en-GB" b="1" dirty="0">
                <a:latin typeface="+mj-lt"/>
              </a:rPr>
              <a:t>Static model</a:t>
            </a:r>
          </a:p>
          <a:p>
            <a:r>
              <a:rPr lang="en-GB" sz="2000" dirty="0">
                <a:latin typeface="+mj-lt"/>
              </a:rPr>
              <a:t>e.g. string-web or spreadsheet</a:t>
            </a:r>
          </a:p>
        </p:txBody>
      </p:sp>
      <p:sp>
        <p:nvSpPr>
          <p:cNvPr id="8" name="textruta 7">
            <a:extLst>
              <a:ext uri="{FF2B5EF4-FFF2-40B4-BE49-F238E27FC236}">
                <a16:creationId xmlns:a16="http://schemas.microsoft.com/office/drawing/2014/main" id="{2D8E556A-2285-4040-9504-F4BD2331BBF7}"/>
              </a:ext>
            </a:extLst>
          </p:cNvPr>
          <p:cNvSpPr txBox="1"/>
          <p:nvPr/>
        </p:nvSpPr>
        <p:spPr>
          <a:xfrm>
            <a:off x="2123728" y="3429000"/>
            <a:ext cx="2193985" cy="1077218"/>
          </a:xfrm>
          <a:prstGeom prst="rect">
            <a:avLst/>
          </a:prstGeom>
          <a:noFill/>
        </p:spPr>
        <p:txBody>
          <a:bodyPr wrap="square" rtlCol="0">
            <a:spAutoFit/>
          </a:bodyPr>
          <a:lstStyle/>
          <a:p>
            <a:r>
              <a:rPr lang="en-GB" b="1" dirty="0">
                <a:latin typeface="+mj-lt"/>
              </a:rPr>
              <a:t>Dynamic model</a:t>
            </a:r>
            <a:endParaRPr lang="en-GB" dirty="0">
              <a:latin typeface="+mj-lt"/>
            </a:endParaRPr>
          </a:p>
          <a:p>
            <a:r>
              <a:rPr lang="en-GB" sz="2000" dirty="0">
                <a:latin typeface="+mj-lt"/>
              </a:rPr>
              <a:t>e.g. Dif. Equations or Stocks &amp; Flows </a:t>
            </a:r>
          </a:p>
        </p:txBody>
      </p:sp>
      <p:cxnSp>
        <p:nvCxnSpPr>
          <p:cNvPr id="12" name="Rak pilkoppling 11">
            <a:extLst>
              <a:ext uri="{FF2B5EF4-FFF2-40B4-BE49-F238E27FC236}">
                <a16:creationId xmlns:a16="http://schemas.microsoft.com/office/drawing/2014/main" id="{B8A8EEFD-9360-43E0-BC61-029276B97ADE}"/>
              </a:ext>
            </a:extLst>
          </p:cNvPr>
          <p:cNvCxnSpPr>
            <a:cxnSpLocks/>
          </p:cNvCxnSpPr>
          <p:nvPr/>
        </p:nvCxnSpPr>
        <p:spPr bwMode="auto">
          <a:xfrm flipV="1">
            <a:off x="1854828" y="2618058"/>
            <a:ext cx="247349" cy="368452"/>
          </a:xfrm>
          <a:prstGeom prst="straightConnector1">
            <a:avLst/>
          </a:prstGeom>
          <a:noFill/>
          <a:ln w="25400" cap="flat" cmpd="sng" algn="ctr">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Rak pilkoppling 13">
            <a:extLst>
              <a:ext uri="{FF2B5EF4-FFF2-40B4-BE49-F238E27FC236}">
                <a16:creationId xmlns:a16="http://schemas.microsoft.com/office/drawing/2014/main" id="{5475F790-33D6-4868-A2D2-8150ACCB5572}"/>
              </a:ext>
            </a:extLst>
          </p:cNvPr>
          <p:cNvCxnSpPr/>
          <p:nvPr/>
        </p:nvCxnSpPr>
        <p:spPr bwMode="auto">
          <a:xfrm>
            <a:off x="1835974" y="3362637"/>
            <a:ext cx="268900" cy="272960"/>
          </a:xfrm>
          <a:prstGeom prst="straightConnector1">
            <a:avLst/>
          </a:prstGeom>
          <a:noFill/>
          <a:ln w="25400" cap="flat" cmpd="sng" algn="ctr">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 name="Grupp 1">
            <a:extLst>
              <a:ext uri="{FF2B5EF4-FFF2-40B4-BE49-F238E27FC236}">
                <a16:creationId xmlns:a16="http://schemas.microsoft.com/office/drawing/2014/main" id="{3ED20BA7-95BD-449A-9167-EFC125105213}"/>
              </a:ext>
            </a:extLst>
          </p:cNvPr>
          <p:cNvGrpSpPr/>
          <p:nvPr/>
        </p:nvGrpSpPr>
        <p:grpSpPr>
          <a:xfrm>
            <a:off x="4274539" y="1672527"/>
            <a:ext cx="4832578" cy="1631216"/>
            <a:chOff x="4274539" y="1672527"/>
            <a:chExt cx="4832578" cy="1631216"/>
          </a:xfrm>
        </p:grpSpPr>
        <p:sp>
          <p:nvSpPr>
            <p:cNvPr id="9" name="textruta 8">
              <a:extLst>
                <a:ext uri="{FF2B5EF4-FFF2-40B4-BE49-F238E27FC236}">
                  <a16:creationId xmlns:a16="http://schemas.microsoft.com/office/drawing/2014/main" id="{202881DE-089A-4C79-A589-675A4B13DAA2}"/>
                </a:ext>
              </a:extLst>
            </p:cNvPr>
            <p:cNvSpPr txBox="1"/>
            <p:nvPr/>
          </p:nvSpPr>
          <p:spPr>
            <a:xfrm>
              <a:off x="4834885" y="2241612"/>
              <a:ext cx="1224136" cy="461665"/>
            </a:xfrm>
            <a:prstGeom prst="rect">
              <a:avLst/>
            </a:prstGeom>
            <a:noFill/>
          </p:spPr>
          <p:txBody>
            <a:bodyPr wrap="square" rtlCol="0">
              <a:spAutoFit/>
            </a:bodyPr>
            <a:lstStyle/>
            <a:p>
              <a:r>
                <a:rPr lang="en-GB" b="1" dirty="0">
                  <a:latin typeface="+mj-lt"/>
                </a:rPr>
                <a:t>Values</a:t>
              </a:r>
            </a:p>
          </p:txBody>
        </p:sp>
        <p:sp>
          <p:nvSpPr>
            <p:cNvPr id="18" name="Pil: höger 17">
              <a:extLst>
                <a:ext uri="{FF2B5EF4-FFF2-40B4-BE49-F238E27FC236}">
                  <a16:creationId xmlns:a16="http://schemas.microsoft.com/office/drawing/2014/main" id="{DE04B448-4016-45B8-B29D-7F4FC8B330C0}"/>
                </a:ext>
              </a:extLst>
            </p:cNvPr>
            <p:cNvSpPr/>
            <p:nvPr/>
          </p:nvSpPr>
          <p:spPr bwMode="auto">
            <a:xfrm>
              <a:off x="4274539" y="2320790"/>
              <a:ext cx="469903" cy="345739"/>
            </a:xfrm>
            <a:prstGeom prst="rightArrow">
              <a:avLst/>
            </a:prstGeom>
            <a:noFill/>
            <a:ln w="254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0" name="textruta 19">
              <a:extLst>
                <a:ext uri="{FF2B5EF4-FFF2-40B4-BE49-F238E27FC236}">
                  <a16:creationId xmlns:a16="http://schemas.microsoft.com/office/drawing/2014/main" id="{B8059D34-BD49-4918-BC96-8D5B2F136E7E}"/>
                </a:ext>
              </a:extLst>
            </p:cNvPr>
            <p:cNvSpPr txBox="1"/>
            <p:nvPr/>
          </p:nvSpPr>
          <p:spPr>
            <a:xfrm>
              <a:off x="7061388" y="1672527"/>
              <a:ext cx="2045729" cy="1631216"/>
            </a:xfrm>
            <a:prstGeom prst="rect">
              <a:avLst/>
            </a:prstGeom>
            <a:noFill/>
          </p:spPr>
          <p:txBody>
            <a:bodyPr wrap="square" rtlCol="0">
              <a:spAutoFit/>
            </a:bodyPr>
            <a:lstStyle/>
            <a:p>
              <a:r>
                <a:rPr lang="en-GB" sz="2000" b="1" dirty="0">
                  <a:solidFill>
                    <a:srgbClr val="00B050"/>
                  </a:solidFill>
                  <a:latin typeface="+mj-lt"/>
                </a:rPr>
                <a:t>Examples</a:t>
              </a:r>
            </a:p>
            <a:p>
              <a:r>
                <a:rPr lang="en-GB" sz="2000" dirty="0">
                  <a:solidFill>
                    <a:srgbClr val="00B050"/>
                  </a:solidFill>
                  <a:latin typeface="+mj-lt"/>
                </a:rPr>
                <a:t>Shortest distance</a:t>
              </a:r>
            </a:p>
            <a:p>
              <a:r>
                <a:rPr lang="en-GB" sz="2000" dirty="0">
                  <a:solidFill>
                    <a:srgbClr val="00B050"/>
                  </a:solidFill>
                  <a:latin typeface="+mj-lt"/>
                </a:rPr>
                <a:t>Strength</a:t>
              </a:r>
            </a:p>
            <a:p>
              <a:r>
                <a:rPr lang="en-GB" sz="2000" dirty="0">
                  <a:solidFill>
                    <a:srgbClr val="00B050"/>
                  </a:solidFill>
                  <a:latin typeface="+mj-lt"/>
                </a:rPr>
                <a:t>Cost</a:t>
              </a:r>
            </a:p>
            <a:p>
              <a:r>
                <a:rPr lang="en-GB" sz="2000" dirty="0">
                  <a:solidFill>
                    <a:srgbClr val="00B050"/>
                  </a:solidFill>
                  <a:latin typeface="+mj-lt"/>
                  <a:sym typeface="Symbol" panose="05050102010706020507" pitchFamily="18" charset="2"/>
                </a:rPr>
                <a:t></a:t>
              </a:r>
              <a:endParaRPr lang="en-GB" sz="2000" dirty="0">
                <a:solidFill>
                  <a:srgbClr val="00B050"/>
                </a:solidFill>
                <a:latin typeface="+mj-lt"/>
              </a:endParaRPr>
            </a:p>
          </p:txBody>
        </p:sp>
      </p:grpSp>
      <p:sp>
        <p:nvSpPr>
          <p:cNvPr id="23" name="textruta 22">
            <a:extLst>
              <a:ext uri="{FF2B5EF4-FFF2-40B4-BE49-F238E27FC236}">
                <a16:creationId xmlns:a16="http://schemas.microsoft.com/office/drawing/2014/main" id="{66EF4106-4B0F-4311-82C9-2910CB0759B2}"/>
              </a:ext>
            </a:extLst>
          </p:cNvPr>
          <p:cNvSpPr txBox="1"/>
          <p:nvPr/>
        </p:nvSpPr>
        <p:spPr>
          <a:xfrm>
            <a:off x="73315" y="5218843"/>
            <a:ext cx="8533365" cy="1569660"/>
          </a:xfrm>
          <a:prstGeom prst="rect">
            <a:avLst/>
          </a:prstGeom>
          <a:noFill/>
        </p:spPr>
        <p:txBody>
          <a:bodyPr wrap="square" rtlCol="0">
            <a:spAutoFit/>
          </a:bodyPr>
          <a:lstStyle/>
          <a:p>
            <a:pPr marL="342900" indent="-342900">
              <a:buSzPct val="130000"/>
              <a:buFont typeface="Arial" panose="020B0604020202020204" pitchFamily="34" charset="0"/>
              <a:buChar char="•"/>
            </a:pPr>
            <a:r>
              <a:rPr lang="en-GB" b="1" dirty="0">
                <a:latin typeface="+mj-lt"/>
              </a:rPr>
              <a:t>Fitting the Model to the Systemus</a:t>
            </a:r>
            <a:r>
              <a:rPr lang="en-GB" dirty="0">
                <a:latin typeface="+mj-lt"/>
              </a:rPr>
              <a:t> (L3, L8-L9)</a:t>
            </a:r>
          </a:p>
          <a:p>
            <a:pPr marL="342900" indent="-342900">
              <a:buSzPct val="130000"/>
              <a:buFont typeface="Arial" panose="020B0604020202020204" pitchFamily="34" charset="0"/>
              <a:buChar char="•"/>
            </a:pPr>
            <a:r>
              <a:rPr lang="en-GB" b="1" dirty="0">
                <a:latin typeface="+mj-lt"/>
              </a:rPr>
              <a:t>Validation</a:t>
            </a:r>
            <a:r>
              <a:rPr lang="en-GB" dirty="0">
                <a:latin typeface="+mj-lt"/>
              </a:rPr>
              <a:t> (L8-L9)</a:t>
            </a:r>
            <a:r>
              <a:rPr lang="en-GB" sz="2000" dirty="0">
                <a:latin typeface="+mj-lt"/>
              </a:rPr>
              <a:t>       </a:t>
            </a:r>
            <a:r>
              <a:rPr lang="en-GB" sz="2000" dirty="0">
                <a:solidFill>
                  <a:schemeClr val="accent2"/>
                </a:solidFill>
                <a:latin typeface="+mj-lt"/>
              </a:rPr>
              <a:t>(Test of model’s behaviour against the systemus’)</a:t>
            </a:r>
          </a:p>
          <a:p>
            <a:pPr marL="342900" indent="-342900">
              <a:buSzPct val="130000"/>
              <a:buFont typeface="Arial" panose="020B0604020202020204" pitchFamily="34" charset="0"/>
              <a:buChar char="•"/>
            </a:pPr>
            <a:r>
              <a:rPr lang="en-GB" b="1" dirty="0">
                <a:latin typeface="+mj-lt"/>
              </a:rPr>
              <a:t>Result Evaluation</a:t>
            </a:r>
            <a:r>
              <a:rPr lang="en-GB" sz="2000" dirty="0">
                <a:latin typeface="+mj-lt"/>
              </a:rPr>
              <a:t>        </a:t>
            </a:r>
            <a:r>
              <a:rPr lang="en-GB" sz="2000" dirty="0">
                <a:solidFill>
                  <a:schemeClr val="accent2"/>
                </a:solidFill>
                <a:latin typeface="+mj-lt"/>
              </a:rPr>
              <a:t>(Are the results realistic, robust, acceptable from</a:t>
            </a:r>
          </a:p>
          <a:p>
            <a:pPr>
              <a:buSzPct val="130000"/>
            </a:pPr>
            <a:r>
              <a:rPr lang="en-GB" sz="2000" dirty="0">
                <a:solidFill>
                  <a:schemeClr val="accent2"/>
                </a:solidFill>
                <a:latin typeface="+mj-lt"/>
              </a:rPr>
              <a:t>	</a:t>
            </a:r>
            <a:r>
              <a:rPr lang="en-GB" dirty="0">
                <a:latin typeface="+mj-lt"/>
              </a:rPr>
              <a:t>(L8-L9)</a:t>
            </a:r>
            <a:r>
              <a:rPr lang="en-GB" sz="2000" dirty="0">
                <a:solidFill>
                  <a:schemeClr val="accent2"/>
                </a:solidFill>
                <a:latin typeface="+mj-lt"/>
              </a:rPr>
              <a:t>	         other aspects, etc.) </a:t>
            </a:r>
            <a:endParaRPr lang="en-GB" sz="2000" b="1" dirty="0">
              <a:solidFill>
                <a:schemeClr val="accent2"/>
              </a:solidFill>
              <a:latin typeface="+mj-lt"/>
            </a:endParaRPr>
          </a:p>
        </p:txBody>
      </p:sp>
      <p:sp>
        <p:nvSpPr>
          <p:cNvPr id="24" name="Platshållare för bildnummer 23">
            <a:extLst>
              <a:ext uri="{FF2B5EF4-FFF2-40B4-BE49-F238E27FC236}">
                <a16:creationId xmlns:a16="http://schemas.microsoft.com/office/drawing/2014/main" id="{E790CC8E-1A71-4F4F-B1AE-C649D996F1BC}"/>
              </a:ext>
            </a:extLst>
          </p:cNvPr>
          <p:cNvSpPr>
            <a:spLocks noGrp="1"/>
          </p:cNvSpPr>
          <p:nvPr>
            <p:ph type="sldNum" sz="quarter" idx="12"/>
          </p:nvPr>
        </p:nvSpPr>
        <p:spPr>
          <a:xfrm>
            <a:off x="8606680" y="6356176"/>
            <a:ext cx="429816" cy="457200"/>
          </a:xfrm>
        </p:spPr>
        <p:txBody>
          <a:bodyPr/>
          <a:lstStyle/>
          <a:p>
            <a:pPr>
              <a:defRPr/>
            </a:pPr>
            <a:fld id="{E5FA55DB-AE41-4888-A66A-F124E829BAA8}" type="slidenum">
              <a:rPr lang="sv-SE" altLang="en-US" smtClean="0"/>
              <a:pPr>
                <a:defRPr/>
              </a:pPr>
              <a:t>27</a:t>
            </a:fld>
            <a:endParaRPr lang="sv-SE" altLang="en-US" dirty="0"/>
          </a:p>
        </p:txBody>
      </p:sp>
      <p:grpSp>
        <p:nvGrpSpPr>
          <p:cNvPr id="11" name="Grupp 10">
            <a:extLst>
              <a:ext uri="{FF2B5EF4-FFF2-40B4-BE49-F238E27FC236}">
                <a16:creationId xmlns:a16="http://schemas.microsoft.com/office/drawing/2014/main" id="{E938FE1C-462F-4739-A085-6A5D946AC138}"/>
              </a:ext>
            </a:extLst>
          </p:cNvPr>
          <p:cNvGrpSpPr/>
          <p:nvPr/>
        </p:nvGrpSpPr>
        <p:grpSpPr>
          <a:xfrm>
            <a:off x="4311764" y="3224121"/>
            <a:ext cx="4796740" cy="1631216"/>
            <a:chOff x="4311764" y="3224121"/>
            <a:chExt cx="4796740" cy="1631216"/>
          </a:xfrm>
        </p:grpSpPr>
        <p:sp>
          <p:nvSpPr>
            <p:cNvPr id="10" name="textruta 9">
              <a:extLst>
                <a:ext uri="{FF2B5EF4-FFF2-40B4-BE49-F238E27FC236}">
                  <a16:creationId xmlns:a16="http://schemas.microsoft.com/office/drawing/2014/main" id="{9821BAFF-5149-439E-B54C-8B9AC093123C}"/>
                </a:ext>
              </a:extLst>
            </p:cNvPr>
            <p:cNvSpPr txBox="1"/>
            <p:nvPr/>
          </p:nvSpPr>
          <p:spPr>
            <a:xfrm>
              <a:off x="4898295" y="3444748"/>
              <a:ext cx="2265993" cy="830997"/>
            </a:xfrm>
            <a:prstGeom prst="rect">
              <a:avLst/>
            </a:prstGeom>
            <a:noFill/>
          </p:spPr>
          <p:txBody>
            <a:bodyPr wrap="square" rtlCol="0">
              <a:spAutoFit/>
            </a:bodyPr>
            <a:lstStyle/>
            <a:p>
              <a:r>
                <a:rPr lang="en-GB" b="1" dirty="0">
                  <a:latin typeface="+mj-lt"/>
                </a:rPr>
                <a:t>Behaviours </a:t>
              </a:r>
              <a:r>
                <a:rPr lang="en-GB" dirty="0">
                  <a:latin typeface="+mj-lt"/>
                </a:rPr>
                <a:t>i.e.</a:t>
              </a:r>
              <a:r>
                <a:rPr lang="en-GB" b="1" dirty="0">
                  <a:latin typeface="+mj-lt"/>
                </a:rPr>
                <a:t> </a:t>
              </a:r>
              <a:r>
                <a:rPr lang="en-GB" dirty="0">
                  <a:latin typeface="+mj-lt"/>
                </a:rPr>
                <a:t>functions(time)</a:t>
              </a:r>
            </a:p>
          </p:txBody>
        </p:sp>
        <p:sp>
          <p:nvSpPr>
            <p:cNvPr id="21" name="textruta 20">
              <a:extLst>
                <a:ext uri="{FF2B5EF4-FFF2-40B4-BE49-F238E27FC236}">
                  <a16:creationId xmlns:a16="http://schemas.microsoft.com/office/drawing/2014/main" id="{F86C5685-F453-45A3-ACE6-F8F5B8536C44}"/>
                </a:ext>
              </a:extLst>
            </p:cNvPr>
            <p:cNvSpPr txBox="1"/>
            <p:nvPr/>
          </p:nvSpPr>
          <p:spPr>
            <a:xfrm>
              <a:off x="7062775" y="3224121"/>
              <a:ext cx="2045729" cy="1631216"/>
            </a:xfrm>
            <a:prstGeom prst="rect">
              <a:avLst/>
            </a:prstGeom>
            <a:noFill/>
          </p:spPr>
          <p:txBody>
            <a:bodyPr wrap="square" rtlCol="0">
              <a:spAutoFit/>
            </a:bodyPr>
            <a:lstStyle/>
            <a:p>
              <a:r>
                <a:rPr lang="en-GB" sz="2000" b="1" dirty="0">
                  <a:solidFill>
                    <a:srgbClr val="00B050"/>
                  </a:solidFill>
                  <a:latin typeface="+mj-lt"/>
                </a:rPr>
                <a:t>Examples</a:t>
              </a:r>
            </a:p>
            <a:p>
              <a:r>
                <a:rPr lang="en-GB" sz="2000" dirty="0">
                  <a:solidFill>
                    <a:srgbClr val="00B050"/>
                  </a:solidFill>
                  <a:latin typeface="+mj-lt"/>
                </a:rPr>
                <a:t>Population(t)</a:t>
              </a:r>
            </a:p>
            <a:p>
              <a:r>
                <a:rPr lang="en-GB" sz="2000" dirty="0">
                  <a:solidFill>
                    <a:srgbClr val="00B050"/>
                  </a:solidFill>
                  <a:latin typeface="+mj-lt"/>
                </a:rPr>
                <a:t>Trajectory(t)</a:t>
              </a:r>
            </a:p>
            <a:p>
              <a:r>
                <a:rPr lang="en-GB" sz="2000" dirty="0">
                  <a:solidFill>
                    <a:srgbClr val="00B050"/>
                  </a:solidFill>
                  <a:latin typeface="+mj-lt"/>
                </a:rPr>
                <a:t>Infectious(t)</a:t>
              </a:r>
            </a:p>
            <a:p>
              <a:r>
                <a:rPr lang="en-GB" sz="2000" dirty="0">
                  <a:solidFill>
                    <a:srgbClr val="00B050"/>
                  </a:solidFill>
                  <a:latin typeface="+mj-lt"/>
                  <a:sym typeface="Symbol" panose="05050102010706020507" pitchFamily="18" charset="2"/>
                </a:rPr>
                <a:t></a:t>
              </a:r>
              <a:endParaRPr lang="en-GB" sz="2000" dirty="0">
                <a:solidFill>
                  <a:srgbClr val="00B050"/>
                </a:solidFill>
                <a:latin typeface="+mj-lt"/>
              </a:endParaRPr>
            </a:p>
          </p:txBody>
        </p:sp>
        <p:sp>
          <p:nvSpPr>
            <p:cNvPr id="35" name="Pil: höger 34">
              <a:extLst>
                <a:ext uri="{FF2B5EF4-FFF2-40B4-BE49-F238E27FC236}">
                  <a16:creationId xmlns:a16="http://schemas.microsoft.com/office/drawing/2014/main" id="{FCE21FF3-A098-425C-9125-6A486EC0C76A}"/>
                </a:ext>
              </a:extLst>
            </p:cNvPr>
            <p:cNvSpPr/>
            <p:nvPr/>
          </p:nvSpPr>
          <p:spPr bwMode="auto">
            <a:xfrm>
              <a:off x="4311764" y="3515378"/>
              <a:ext cx="469903" cy="345739"/>
            </a:xfrm>
            <a:prstGeom prst="rightArrow">
              <a:avLst/>
            </a:prstGeom>
            <a:noFill/>
            <a:ln w="254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78728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0-#ppt_w/2"/>
                                          </p:val>
                                        </p:tav>
                                        <p:tav tm="100000">
                                          <p:val>
                                            <p:strVal val="#ppt_x"/>
                                          </p:val>
                                        </p:tav>
                                      </p:tavLst>
                                    </p:anim>
                                    <p:anim calcmode="lin" valueType="num">
                                      <p:cBhvr additive="base">
                                        <p:cTn id="3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1+#ppt_w/2"/>
                                          </p:val>
                                        </p:tav>
                                        <p:tav tm="100000">
                                          <p:val>
                                            <p:strVal val="#ppt_x"/>
                                          </p:val>
                                        </p:tav>
                                      </p:tavLst>
                                    </p:anim>
                                    <p:anim calcmode="lin" valueType="num">
                                      <p:cBhvr additive="base">
                                        <p:cTn id="4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1+#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3">
                                            <p:txEl>
                                              <p:pRg st="0" end="0"/>
                                            </p:txEl>
                                          </p:spTgt>
                                        </p:tgtEl>
                                        <p:attrNameLst>
                                          <p:attrName>style.visibility</p:attrName>
                                        </p:attrNameLst>
                                      </p:cBhvr>
                                      <p:to>
                                        <p:strVal val="visible"/>
                                      </p:to>
                                    </p:set>
                                    <p:anim calcmode="lin" valueType="num">
                                      <p:cBhvr additive="base">
                                        <p:cTn id="5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3">
                                            <p:txEl>
                                              <p:pRg st="1" end="1"/>
                                            </p:txEl>
                                          </p:spTgt>
                                        </p:tgtEl>
                                        <p:attrNameLst>
                                          <p:attrName>style.visibility</p:attrName>
                                        </p:attrNameLst>
                                      </p:cBhvr>
                                      <p:to>
                                        <p:strVal val="visible"/>
                                      </p:to>
                                    </p:set>
                                    <p:anim calcmode="lin" valueType="num">
                                      <p:cBhvr additive="base">
                                        <p:cTn id="6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3">
                                            <p:txEl>
                                              <p:pRg st="2" end="2"/>
                                            </p:txEl>
                                          </p:spTgt>
                                        </p:tgtEl>
                                        <p:attrNameLst>
                                          <p:attrName>style.visibility</p:attrName>
                                        </p:attrNameLst>
                                      </p:cBhvr>
                                      <p:to>
                                        <p:strVal val="visible"/>
                                      </p:to>
                                    </p:set>
                                    <p:anim calcmode="lin" valueType="num">
                                      <p:cBhvr additive="base">
                                        <p:cTn id="6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3">
                                            <p:txEl>
                                              <p:pRg st="2" end="2"/>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3">
                                            <p:txEl>
                                              <p:pRg st="3" end="3"/>
                                            </p:txEl>
                                          </p:spTgt>
                                        </p:tgtEl>
                                        <p:attrNameLst>
                                          <p:attrName>style.visibility</p:attrName>
                                        </p:attrNameLst>
                                      </p:cBhvr>
                                      <p:to>
                                        <p:strVal val="visible"/>
                                      </p:to>
                                    </p:set>
                                    <p:anim calcmode="lin" valueType="num">
                                      <p:cBhvr additive="base">
                                        <p:cTn id="73" dur="5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9" name="Text Box 15">
            <a:extLst>
              <a:ext uri="{FF2B5EF4-FFF2-40B4-BE49-F238E27FC236}">
                <a16:creationId xmlns:a16="http://schemas.microsoft.com/office/drawing/2014/main" id="{6EA0BC95-768C-4727-BE2E-BB9A530B1EEE}"/>
              </a:ext>
            </a:extLst>
          </p:cNvPr>
          <p:cNvSpPr txBox="1">
            <a:spLocks noChangeArrowheads="1"/>
          </p:cNvSpPr>
          <p:nvPr/>
        </p:nvSpPr>
        <p:spPr bwMode="auto">
          <a:xfrm>
            <a:off x="4572000" y="5580756"/>
            <a:ext cx="4163841" cy="12164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70000"/>
              </a:lnSpc>
              <a:spcBef>
                <a:spcPct val="50000"/>
              </a:spcBef>
            </a:pPr>
            <a:r>
              <a:rPr lang="en-GB" altLang="en-US" sz="2200" b="1" dirty="0">
                <a:latin typeface="Calibri" panose="020F0502020204030204" pitchFamily="34" charset="0"/>
                <a:cs typeface="Calibri" panose="020F0502020204030204" pitchFamily="34" charset="0"/>
              </a:rPr>
              <a:t>+ Models can be complex when necessary.</a:t>
            </a:r>
          </a:p>
          <a:p>
            <a:pPr eaLnBrk="1" hangingPunct="1">
              <a:lnSpc>
                <a:spcPct val="70000"/>
              </a:lnSpc>
              <a:spcBef>
                <a:spcPct val="50000"/>
              </a:spcBef>
            </a:pPr>
            <a:r>
              <a:rPr lang="en-GB" altLang="en-US" sz="2200" b="1" dirty="0">
                <a:latin typeface="Calibri" panose="020F0502020204030204" pitchFamily="34" charset="0"/>
                <a:cs typeface="Calibri" panose="020F0502020204030204" pitchFamily="34" charset="0"/>
              </a:rPr>
              <a:t>- No formula. Results only from   many experiments. </a:t>
            </a:r>
          </a:p>
        </p:txBody>
      </p:sp>
      <p:sp>
        <p:nvSpPr>
          <p:cNvPr id="17" name="Platshållare för bildnummer 3">
            <a:extLst>
              <a:ext uri="{FF2B5EF4-FFF2-40B4-BE49-F238E27FC236}">
                <a16:creationId xmlns:a16="http://schemas.microsoft.com/office/drawing/2014/main" id="{A26490AB-9E1C-49A5-A5D8-D1C09237367D}"/>
              </a:ext>
            </a:extLst>
          </p:cNvPr>
          <p:cNvSpPr>
            <a:spLocks noGrp="1"/>
          </p:cNvSpPr>
          <p:nvPr>
            <p:ph type="sldNum" sz="quarter" idx="12"/>
          </p:nvPr>
        </p:nvSpPr>
        <p:spPr>
          <a:xfrm>
            <a:off x="8527923" y="6400800"/>
            <a:ext cx="609600" cy="457200"/>
          </a:xfrm>
        </p:spPr>
        <p:txBody>
          <a:bodyPr/>
          <a:lstStyle/>
          <a:p>
            <a:fld id="{9B5DF348-2B72-400C-8020-900166C57A7D}" type="slidenum">
              <a:rPr lang="sv-SE" altLang="en-US">
                <a:latin typeface="Calibri" panose="020F0502020204030204" pitchFamily="34" charset="0"/>
                <a:cs typeface="Calibri" panose="020F0502020204030204" pitchFamily="34" charset="0"/>
              </a:rPr>
              <a:pPr/>
              <a:t>28</a:t>
            </a:fld>
            <a:endParaRPr lang="sv-SE" altLang="en-US" dirty="0">
              <a:latin typeface="Calibri" panose="020F0502020204030204" pitchFamily="34" charset="0"/>
              <a:cs typeface="Calibri" panose="020F0502020204030204" pitchFamily="34" charset="0"/>
            </a:endParaRPr>
          </a:p>
        </p:txBody>
      </p:sp>
      <p:sp>
        <p:nvSpPr>
          <p:cNvPr id="57346" name="Rectangle 2">
            <a:extLst>
              <a:ext uri="{FF2B5EF4-FFF2-40B4-BE49-F238E27FC236}">
                <a16:creationId xmlns:a16="http://schemas.microsoft.com/office/drawing/2014/main" id="{1373E55B-3E27-4601-AFB5-DA15B2BD23D8}"/>
              </a:ext>
            </a:extLst>
          </p:cNvPr>
          <p:cNvSpPr>
            <a:spLocks noChangeArrowheads="1"/>
          </p:cNvSpPr>
          <p:nvPr/>
        </p:nvSpPr>
        <p:spPr bwMode="auto">
          <a:xfrm>
            <a:off x="3124200" y="62468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7347" name="Rectangle 3">
            <a:extLst>
              <a:ext uri="{FF2B5EF4-FFF2-40B4-BE49-F238E27FC236}">
                <a16:creationId xmlns:a16="http://schemas.microsoft.com/office/drawing/2014/main" id="{679B1BFD-6650-4940-BC1F-84B252D23884}"/>
              </a:ext>
            </a:extLst>
          </p:cNvPr>
          <p:cNvSpPr>
            <a:spLocks noChangeArrowheads="1"/>
          </p:cNvSpPr>
          <p:nvPr/>
        </p:nvSpPr>
        <p:spPr bwMode="auto">
          <a:xfrm>
            <a:off x="237642" y="92196"/>
            <a:ext cx="830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eaLnBrk="1" hangingPunct="1"/>
            <a:r>
              <a:rPr lang="en-GB" altLang="en-US" sz="4000" b="1" dirty="0">
                <a:latin typeface="Calibri" panose="020F0502020204030204" pitchFamily="34" charset="0"/>
                <a:cs typeface="Calibri" panose="020F0502020204030204" pitchFamily="34" charset="0"/>
              </a:rPr>
              <a:t>Why computer simulation ?</a:t>
            </a:r>
          </a:p>
        </p:txBody>
      </p:sp>
      <p:sp>
        <p:nvSpPr>
          <p:cNvPr id="57348" name="Rectangle 4">
            <a:extLst>
              <a:ext uri="{FF2B5EF4-FFF2-40B4-BE49-F238E27FC236}">
                <a16:creationId xmlns:a16="http://schemas.microsoft.com/office/drawing/2014/main" id="{FC91A2A0-CDE1-47E8-9BB0-6D04D88C3655}"/>
              </a:ext>
            </a:extLst>
          </p:cNvPr>
          <p:cNvSpPr>
            <a:spLocks noChangeArrowheads="1"/>
          </p:cNvSpPr>
          <p:nvPr/>
        </p:nvSpPr>
        <p:spPr bwMode="auto">
          <a:xfrm>
            <a:off x="152400" y="685800"/>
            <a:ext cx="494690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46038" rIns="21600" bIns="46038"/>
          <a:lstStyle>
            <a:lvl1pPr defTabSz="762000">
              <a:spcBef>
                <a:spcPct val="20000"/>
              </a:spcBef>
              <a:buChar char="•"/>
              <a:defRPr sz="2800">
                <a:solidFill>
                  <a:schemeClr val="tx1"/>
                </a:solidFill>
                <a:latin typeface="Times New Roman" panose="02020603050405020304" pitchFamily="18" charset="0"/>
              </a:defRPr>
            </a:lvl1pPr>
            <a:lvl2pPr marL="755650" indent="-285750" defTabSz="762000">
              <a:spcBef>
                <a:spcPct val="20000"/>
              </a:spcBef>
              <a:buChar char="–"/>
              <a:defRPr sz="2400">
                <a:solidFill>
                  <a:schemeClr val="tx1"/>
                </a:solidFill>
                <a:latin typeface="Times New Roman" panose="02020603050405020304" pitchFamily="18" charset="0"/>
              </a:defRPr>
            </a:lvl2pPr>
            <a:lvl3pPr marL="117475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a:solidFill>
                  <a:schemeClr val="tx1"/>
                </a:solidFill>
                <a:latin typeface="Times New Roman" panose="02020603050405020304" pitchFamily="18" charset="0"/>
              </a:defRPr>
            </a:lvl4pPr>
            <a:lvl5pPr marL="2057400" indent="-228600" defTabSz="762000">
              <a:spcBef>
                <a:spcPct val="20000"/>
              </a:spcBef>
              <a:buChar char="»"/>
              <a:defRPr>
                <a:solidFill>
                  <a:schemeClr val="tx1"/>
                </a:solidFill>
                <a:latin typeface="Times New Roman" panose="02020603050405020304" pitchFamily="18" charset="0"/>
              </a:defRPr>
            </a:lvl5pPr>
            <a:lvl6pPr marL="2514600" indent="-228600" defTabSz="762000" fontAlgn="base">
              <a:spcBef>
                <a:spcPct val="20000"/>
              </a:spcBef>
              <a:spcAft>
                <a:spcPct val="0"/>
              </a:spcAft>
              <a:buChar char="»"/>
              <a:defRPr>
                <a:solidFill>
                  <a:schemeClr val="tx1"/>
                </a:solidFill>
                <a:latin typeface="Times New Roman" panose="02020603050405020304" pitchFamily="18" charset="0"/>
              </a:defRPr>
            </a:lvl6pPr>
            <a:lvl7pPr marL="2971800" indent="-228600" defTabSz="762000" fontAlgn="base">
              <a:spcBef>
                <a:spcPct val="20000"/>
              </a:spcBef>
              <a:spcAft>
                <a:spcPct val="0"/>
              </a:spcAft>
              <a:buChar char="»"/>
              <a:defRPr>
                <a:solidFill>
                  <a:schemeClr val="tx1"/>
                </a:solidFill>
                <a:latin typeface="Times New Roman" panose="02020603050405020304" pitchFamily="18" charset="0"/>
              </a:defRPr>
            </a:lvl7pPr>
            <a:lvl8pPr marL="3429000" indent="-228600" defTabSz="762000" fontAlgn="base">
              <a:spcBef>
                <a:spcPct val="20000"/>
              </a:spcBef>
              <a:spcAft>
                <a:spcPct val="0"/>
              </a:spcAft>
              <a:buChar char="»"/>
              <a:defRPr>
                <a:solidFill>
                  <a:schemeClr val="tx1"/>
                </a:solidFill>
                <a:latin typeface="Times New Roman" panose="02020603050405020304" pitchFamily="18" charset="0"/>
              </a:defRPr>
            </a:lvl8pPr>
            <a:lvl9pPr marL="3886200" indent="-228600" defTabSz="762000" fontAlgn="base">
              <a:spcBef>
                <a:spcPct val="20000"/>
              </a:spcBef>
              <a:spcAft>
                <a:spcPct val="0"/>
              </a:spcAft>
              <a:buChar char="»"/>
              <a:defRPr>
                <a:solidFill>
                  <a:schemeClr val="tx1"/>
                </a:solidFill>
                <a:latin typeface="Times New Roman" panose="02020603050405020304" pitchFamily="18" charset="0"/>
              </a:defRPr>
            </a:lvl9pPr>
          </a:lstStyle>
          <a:p>
            <a:pPr eaLnBrk="1" hangingPunct="1">
              <a:lnSpc>
                <a:spcPct val="90000"/>
              </a:lnSpc>
              <a:spcBef>
                <a:spcPct val="0"/>
              </a:spcBef>
              <a:buFontTx/>
              <a:buNone/>
            </a:pPr>
            <a:r>
              <a:rPr lang="en-GB" altLang="en-US" sz="2600" b="1" u="sng" dirty="0">
                <a:latin typeface="Calibri" panose="020F0502020204030204" pitchFamily="34" charset="0"/>
                <a:cs typeface="Calibri" panose="020F0502020204030204" pitchFamily="34" charset="0"/>
              </a:rPr>
              <a:t>Mathematical/Statistical analysis</a:t>
            </a:r>
            <a:r>
              <a:rPr lang="en-GB" altLang="en-US" sz="2600" u="sng" dirty="0">
                <a:latin typeface="Calibri" panose="020F0502020204030204" pitchFamily="34" charset="0"/>
                <a:cs typeface="Calibri" panose="020F0502020204030204" pitchFamily="34" charset="0"/>
              </a:rPr>
              <a:t> is only possible in very simple cases</a:t>
            </a:r>
            <a:r>
              <a:rPr lang="en-GB" altLang="en-US" sz="2600" dirty="0">
                <a:latin typeface="Calibri" panose="020F0502020204030204" pitchFamily="34" charset="0"/>
                <a:cs typeface="Calibri" panose="020F0502020204030204" pitchFamily="34" charset="0"/>
              </a:rPr>
              <a:t>:</a:t>
            </a:r>
          </a:p>
          <a:p>
            <a:pPr eaLnBrk="1" hangingPunct="1">
              <a:lnSpc>
                <a:spcPct val="90000"/>
              </a:lnSpc>
              <a:spcBef>
                <a:spcPct val="0"/>
              </a:spcBef>
              <a:buFontTx/>
              <a:buNone/>
            </a:pPr>
            <a:r>
              <a:rPr lang="en-GB" altLang="en-US" sz="2000" dirty="0">
                <a:latin typeface="Calibri" panose="020F0502020204030204" pitchFamily="34" charset="0"/>
                <a:cs typeface="Calibri" panose="020F0502020204030204" pitchFamily="34" charset="0"/>
              </a:rPr>
              <a:t>- Simple (small)</a:t>
            </a:r>
          </a:p>
          <a:p>
            <a:pPr eaLnBrk="1" hangingPunct="1">
              <a:lnSpc>
                <a:spcPct val="90000"/>
              </a:lnSpc>
              <a:spcBef>
                <a:spcPct val="0"/>
              </a:spcBef>
              <a:buFontTx/>
              <a:buNone/>
            </a:pPr>
            <a:r>
              <a:rPr lang="en-GB" altLang="en-US" sz="2000" dirty="0">
                <a:latin typeface="Calibri" panose="020F0502020204030204" pitchFamily="34" charset="0"/>
                <a:cs typeface="Calibri" panose="020F0502020204030204" pitchFamily="34" charset="0"/>
              </a:rPr>
              <a:t>- Linear</a:t>
            </a:r>
          </a:p>
          <a:p>
            <a:pPr eaLnBrk="1" hangingPunct="1">
              <a:lnSpc>
                <a:spcPct val="90000"/>
              </a:lnSpc>
              <a:spcBef>
                <a:spcPct val="0"/>
              </a:spcBef>
              <a:buFontTx/>
              <a:buNone/>
            </a:pPr>
            <a:r>
              <a:rPr lang="en-GB" altLang="en-US" sz="2000" dirty="0">
                <a:latin typeface="Calibri" panose="020F0502020204030204" pitchFamily="34" charset="0"/>
                <a:cs typeface="Calibri" panose="020F0502020204030204" pitchFamily="34" charset="0"/>
              </a:rPr>
              <a:t>- Deterministic</a:t>
            </a:r>
          </a:p>
          <a:p>
            <a:pPr eaLnBrk="1" hangingPunct="1">
              <a:lnSpc>
                <a:spcPct val="90000"/>
              </a:lnSpc>
              <a:spcBef>
                <a:spcPct val="0"/>
              </a:spcBef>
              <a:buFontTx/>
              <a:buNone/>
            </a:pPr>
            <a:r>
              <a:rPr lang="en-GB" altLang="en-US" sz="2000" dirty="0">
                <a:latin typeface="Calibri" panose="020F0502020204030204" pitchFamily="34" charset="0"/>
                <a:cs typeface="Calibri" panose="020F0502020204030204" pitchFamily="34" charset="0"/>
              </a:rPr>
              <a:t>- Time invariant</a:t>
            </a:r>
          </a:p>
          <a:p>
            <a:pPr eaLnBrk="1" hangingPunct="1">
              <a:lnSpc>
                <a:spcPct val="90000"/>
              </a:lnSpc>
              <a:spcBef>
                <a:spcPct val="0"/>
              </a:spcBef>
              <a:buFontTx/>
              <a:buNone/>
            </a:pPr>
            <a:r>
              <a:rPr lang="en-GB" altLang="en-US" sz="2000" dirty="0">
                <a:latin typeface="Calibri" panose="020F0502020204030204" pitchFamily="34" charset="0"/>
                <a:cs typeface="Calibri" panose="020F0502020204030204" pitchFamily="34" charset="0"/>
              </a:rPr>
              <a:t>- Mathematically well defined</a:t>
            </a:r>
          </a:p>
        </p:txBody>
      </p:sp>
      <p:grpSp>
        <p:nvGrpSpPr>
          <p:cNvPr id="57350" name="Group 6">
            <a:extLst>
              <a:ext uri="{FF2B5EF4-FFF2-40B4-BE49-F238E27FC236}">
                <a16:creationId xmlns:a16="http://schemas.microsoft.com/office/drawing/2014/main" id="{7A31D61A-51E7-4090-A545-B0C0758B613D}"/>
              </a:ext>
            </a:extLst>
          </p:cNvPr>
          <p:cNvGrpSpPr>
            <a:grpSpLocks/>
          </p:cNvGrpSpPr>
          <p:nvPr/>
        </p:nvGrpSpPr>
        <p:grpSpPr bwMode="auto">
          <a:xfrm>
            <a:off x="228600" y="2743200"/>
            <a:ext cx="5207000" cy="2743200"/>
            <a:chOff x="96" y="2171"/>
            <a:chExt cx="3280" cy="1920"/>
          </a:xfrm>
        </p:grpSpPr>
        <p:grpSp>
          <p:nvGrpSpPr>
            <p:cNvPr id="57351" name="Group 7">
              <a:extLst>
                <a:ext uri="{FF2B5EF4-FFF2-40B4-BE49-F238E27FC236}">
                  <a16:creationId xmlns:a16="http://schemas.microsoft.com/office/drawing/2014/main" id="{BA6BBE7A-7038-434C-922E-94358BA6E6AD}"/>
                </a:ext>
              </a:extLst>
            </p:cNvPr>
            <p:cNvGrpSpPr>
              <a:grpSpLocks/>
            </p:cNvGrpSpPr>
            <p:nvPr/>
          </p:nvGrpSpPr>
          <p:grpSpPr bwMode="auto">
            <a:xfrm>
              <a:off x="1458" y="2171"/>
              <a:ext cx="1918" cy="1920"/>
              <a:chOff x="1458" y="2459"/>
              <a:chExt cx="1918" cy="1920"/>
            </a:xfrm>
          </p:grpSpPr>
          <p:sp>
            <p:nvSpPr>
              <p:cNvPr id="57352" name="Oval 8">
                <a:extLst>
                  <a:ext uri="{FF2B5EF4-FFF2-40B4-BE49-F238E27FC236}">
                    <a16:creationId xmlns:a16="http://schemas.microsoft.com/office/drawing/2014/main" id="{5324CE89-E93C-4983-AC87-F3CF356596C0}"/>
                  </a:ext>
                </a:extLst>
              </p:cNvPr>
              <p:cNvSpPr>
                <a:spLocks noChangeArrowheads="1"/>
              </p:cNvSpPr>
              <p:nvPr/>
            </p:nvSpPr>
            <p:spPr bwMode="auto">
              <a:xfrm>
                <a:off x="1458" y="2459"/>
                <a:ext cx="1918" cy="1920"/>
              </a:xfrm>
              <a:prstGeom prst="ellipse">
                <a:avLst/>
              </a:prstGeom>
              <a:solidFill>
                <a:srgbClr val="C0E39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7353" name="Rectangle 9">
                <a:extLst>
                  <a:ext uri="{FF2B5EF4-FFF2-40B4-BE49-F238E27FC236}">
                    <a16:creationId xmlns:a16="http://schemas.microsoft.com/office/drawing/2014/main" id="{D1B89AC9-744E-412D-8095-00F8F7B1839C}"/>
                  </a:ext>
                </a:extLst>
              </p:cNvPr>
              <p:cNvSpPr>
                <a:spLocks noChangeArrowheads="1"/>
              </p:cNvSpPr>
              <p:nvPr/>
            </p:nvSpPr>
            <p:spPr bwMode="auto">
              <a:xfrm>
                <a:off x="2373" y="3350"/>
                <a:ext cx="88" cy="88"/>
              </a:xfrm>
              <a:prstGeom prst="rect">
                <a:avLst/>
              </a:prstGeom>
              <a:pattFill prst="pct75">
                <a:fgClr>
                  <a:srgbClr val="FF0000"/>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7354" name="Rectangle 10">
                <a:extLst>
                  <a:ext uri="{FF2B5EF4-FFF2-40B4-BE49-F238E27FC236}">
                    <a16:creationId xmlns:a16="http://schemas.microsoft.com/office/drawing/2014/main" id="{87295F85-8CD5-4791-BF18-5955B17816F1}"/>
                  </a:ext>
                </a:extLst>
              </p:cNvPr>
              <p:cNvSpPr>
                <a:spLocks noChangeArrowheads="1"/>
              </p:cNvSpPr>
              <p:nvPr/>
            </p:nvSpPr>
            <p:spPr bwMode="auto">
              <a:xfrm>
                <a:off x="1841" y="2735"/>
                <a:ext cx="1152"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algn="ctr">
                  <a:lnSpc>
                    <a:spcPct val="50000"/>
                  </a:lnSpc>
                  <a:spcBef>
                    <a:spcPct val="50000"/>
                  </a:spcBef>
                </a:pPr>
                <a:r>
                  <a:rPr lang="en-GB" altLang="en-US" sz="2800" i="1" dirty="0">
                    <a:latin typeface="Calibri" panose="020F0502020204030204" pitchFamily="34" charset="0"/>
                    <a:cs typeface="Calibri" panose="020F0502020204030204" pitchFamily="34" charset="0"/>
                  </a:rPr>
                  <a:t>Simulation</a:t>
                </a:r>
              </a:p>
              <a:p>
                <a:pPr algn="ctr">
                  <a:lnSpc>
                    <a:spcPct val="50000"/>
                  </a:lnSpc>
                  <a:spcBef>
                    <a:spcPct val="50000"/>
                  </a:spcBef>
                </a:pPr>
                <a:r>
                  <a:rPr lang="en-GB" altLang="en-US" sz="2800" i="1" dirty="0">
                    <a:latin typeface="Calibri" panose="020F0502020204030204" pitchFamily="34" charset="0"/>
                    <a:cs typeface="Calibri" panose="020F0502020204030204" pitchFamily="34" charset="0"/>
                  </a:rPr>
                  <a:t>models</a:t>
                </a:r>
              </a:p>
            </p:txBody>
          </p:sp>
        </p:grpSp>
        <p:sp>
          <p:nvSpPr>
            <p:cNvPr id="57355" name="Rectangle 11">
              <a:extLst>
                <a:ext uri="{FF2B5EF4-FFF2-40B4-BE49-F238E27FC236}">
                  <a16:creationId xmlns:a16="http://schemas.microsoft.com/office/drawing/2014/main" id="{7DD47F2F-ABB0-4068-99A8-A474EB3051FA}"/>
                </a:ext>
              </a:extLst>
            </p:cNvPr>
            <p:cNvSpPr>
              <a:spLocks noChangeArrowheads="1"/>
            </p:cNvSpPr>
            <p:nvPr/>
          </p:nvSpPr>
          <p:spPr bwMode="auto">
            <a:xfrm>
              <a:off x="96" y="3360"/>
              <a:ext cx="1440" cy="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a:lnSpc>
                  <a:spcPct val="80000"/>
                </a:lnSpc>
                <a:buFontTx/>
                <a:buChar char="•"/>
              </a:pPr>
              <a:r>
                <a:rPr lang="sv-SE" altLang="en-US" b="1" i="1">
                  <a:latin typeface="Calibri" panose="020F0502020204030204" pitchFamily="34" charset="0"/>
                  <a:cs typeface="Calibri" panose="020F0502020204030204" pitchFamily="34" charset="0"/>
                </a:rPr>
                <a:t> </a:t>
              </a:r>
              <a:r>
                <a:rPr lang="en-GB" altLang="en-US" i="1">
                  <a:latin typeface="Calibri" panose="020F0502020204030204" pitchFamily="34" charset="0"/>
                  <a:cs typeface="Calibri" panose="020F0502020204030204" pitchFamily="34" charset="0"/>
                </a:rPr>
                <a:t>Mathematics</a:t>
              </a:r>
            </a:p>
            <a:p>
              <a:pPr>
                <a:lnSpc>
                  <a:spcPct val="80000"/>
                </a:lnSpc>
                <a:buFontTx/>
                <a:buChar char="•"/>
              </a:pPr>
              <a:r>
                <a:rPr lang="sv-SE" altLang="en-US" i="1">
                  <a:latin typeface="Calibri" panose="020F0502020204030204" pitchFamily="34" charset="0"/>
                  <a:cs typeface="Calibri" panose="020F0502020204030204" pitchFamily="34" charset="0"/>
                </a:rPr>
                <a:t> </a:t>
              </a:r>
              <a:r>
                <a:rPr lang="en-GB" altLang="en-US" i="1">
                  <a:latin typeface="Calibri" panose="020F0502020204030204" pitchFamily="34" charset="0"/>
                  <a:cs typeface="Calibri" panose="020F0502020204030204" pitchFamily="34" charset="0"/>
                </a:rPr>
                <a:t>Statistics</a:t>
              </a:r>
            </a:p>
          </p:txBody>
        </p:sp>
        <p:sp>
          <p:nvSpPr>
            <p:cNvPr id="57356" name="Line 12">
              <a:extLst>
                <a:ext uri="{FF2B5EF4-FFF2-40B4-BE49-F238E27FC236}">
                  <a16:creationId xmlns:a16="http://schemas.microsoft.com/office/drawing/2014/main" id="{AFD1C3CE-8D42-452C-B130-63CD6139F674}"/>
                </a:ext>
              </a:extLst>
            </p:cNvPr>
            <p:cNvSpPr>
              <a:spLocks noChangeShapeType="1"/>
            </p:cNvSpPr>
            <p:nvPr/>
          </p:nvSpPr>
          <p:spPr bwMode="auto">
            <a:xfrm flipV="1">
              <a:off x="1200" y="3131"/>
              <a:ext cx="1152" cy="45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57360" name="Group 16">
            <a:extLst>
              <a:ext uri="{FF2B5EF4-FFF2-40B4-BE49-F238E27FC236}">
                <a16:creationId xmlns:a16="http://schemas.microsoft.com/office/drawing/2014/main" id="{7EB24DDE-C307-4281-803E-72EF7C08506E}"/>
              </a:ext>
            </a:extLst>
          </p:cNvPr>
          <p:cNvGrpSpPr>
            <a:grpSpLocks/>
          </p:cNvGrpSpPr>
          <p:nvPr/>
        </p:nvGrpSpPr>
        <p:grpSpPr bwMode="auto">
          <a:xfrm>
            <a:off x="5257800" y="685800"/>
            <a:ext cx="3879723" cy="4849813"/>
            <a:chOff x="3360" y="432"/>
            <a:chExt cx="2396" cy="3055"/>
          </a:xfrm>
        </p:grpSpPr>
        <p:sp>
          <p:nvSpPr>
            <p:cNvPr id="57349" name="Rectangle 5">
              <a:extLst>
                <a:ext uri="{FF2B5EF4-FFF2-40B4-BE49-F238E27FC236}">
                  <a16:creationId xmlns:a16="http://schemas.microsoft.com/office/drawing/2014/main" id="{6C629A45-CF49-4F15-BE88-DB3F704F30A4}"/>
                </a:ext>
              </a:extLst>
            </p:cNvPr>
            <p:cNvSpPr>
              <a:spLocks noChangeArrowheads="1"/>
            </p:cNvSpPr>
            <p:nvPr/>
          </p:nvSpPr>
          <p:spPr bwMode="auto">
            <a:xfrm>
              <a:off x="3360" y="432"/>
              <a:ext cx="2256"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46038" rIns="21600" bIns="46038"/>
            <a:lstStyle>
              <a:lvl1pPr defTabSz="762000">
                <a:spcBef>
                  <a:spcPct val="20000"/>
                </a:spcBef>
                <a:buChar char="•"/>
                <a:defRPr sz="2800">
                  <a:solidFill>
                    <a:schemeClr val="tx1"/>
                  </a:solidFill>
                  <a:latin typeface="Times New Roman" panose="02020603050405020304" pitchFamily="18" charset="0"/>
                </a:defRPr>
              </a:lvl1pPr>
              <a:lvl2pPr marL="755650" indent="-285750" defTabSz="762000">
                <a:spcBef>
                  <a:spcPct val="20000"/>
                </a:spcBef>
                <a:buChar char="–"/>
                <a:defRPr sz="2400">
                  <a:solidFill>
                    <a:schemeClr val="tx1"/>
                  </a:solidFill>
                  <a:latin typeface="Times New Roman" panose="02020603050405020304" pitchFamily="18" charset="0"/>
                </a:defRPr>
              </a:lvl2pPr>
              <a:lvl3pPr marL="117475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a:solidFill>
                    <a:schemeClr val="tx1"/>
                  </a:solidFill>
                  <a:latin typeface="Times New Roman" panose="02020603050405020304" pitchFamily="18" charset="0"/>
                </a:defRPr>
              </a:lvl4pPr>
              <a:lvl5pPr marL="2057400" indent="-228600" defTabSz="762000">
                <a:spcBef>
                  <a:spcPct val="20000"/>
                </a:spcBef>
                <a:buChar char="»"/>
                <a:defRPr>
                  <a:solidFill>
                    <a:schemeClr val="tx1"/>
                  </a:solidFill>
                  <a:latin typeface="Times New Roman" panose="02020603050405020304" pitchFamily="18" charset="0"/>
                </a:defRPr>
              </a:lvl5pPr>
              <a:lvl6pPr marL="2514600" indent="-228600" defTabSz="762000" fontAlgn="base">
                <a:spcBef>
                  <a:spcPct val="20000"/>
                </a:spcBef>
                <a:spcAft>
                  <a:spcPct val="0"/>
                </a:spcAft>
                <a:buChar char="»"/>
                <a:defRPr>
                  <a:solidFill>
                    <a:schemeClr val="tx1"/>
                  </a:solidFill>
                  <a:latin typeface="Times New Roman" panose="02020603050405020304" pitchFamily="18" charset="0"/>
                </a:defRPr>
              </a:lvl6pPr>
              <a:lvl7pPr marL="2971800" indent="-228600" defTabSz="762000" fontAlgn="base">
                <a:spcBef>
                  <a:spcPct val="20000"/>
                </a:spcBef>
                <a:spcAft>
                  <a:spcPct val="0"/>
                </a:spcAft>
                <a:buChar char="»"/>
                <a:defRPr>
                  <a:solidFill>
                    <a:schemeClr val="tx1"/>
                  </a:solidFill>
                  <a:latin typeface="Times New Roman" panose="02020603050405020304" pitchFamily="18" charset="0"/>
                </a:defRPr>
              </a:lvl7pPr>
              <a:lvl8pPr marL="3429000" indent="-228600" defTabSz="762000" fontAlgn="base">
                <a:spcBef>
                  <a:spcPct val="20000"/>
                </a:spcBef>
                <a:spcAft>
                  <a:spcPct val="0"/>
                </a:spcAft>
                <a:buChar char="»"/>
                <a:defRPr>
                  <a:solidFill>
                    <a:schemeClr val="tx1"/>
                  </a:solidFill>
                  <a:latin typeface="Times New Roman" panose="02020603050405020304" pitchFamily="18" charset="0"/>
                </a:defRPr>
              </a:lvl8pPr>
              <a:lvl9pPr marL="3886200" indent="-228600" defTabSz="762000" fontAlgn="base">
                <a:spcBef>
                  <a:spcPct val="20000"/>
                </a:spcBef>
                <a:spcAft>
                  <a:spcPct val="0"/>
                </a:spcAft>
                <a:buChar char="»"/>
                <a:defRPr>
                  <a:solidFill>
                    <a:schemeClr val="tx1"/>
                  </a:solidFill>
                  <a:latin typeface="Times New Roman" panose="02020603050405020304" pitchFamily="18" charset="0"/>
                </a:defRPr>
              </a:lvl9pPr>
            </a:lstStyle>
            <a:p>
              <a:pPr eaLnBrk="1" hangingPunct="1">
                <a:lnSpc>
                  <a:spcPct val="85000"/>
                </a:lnSpc>
                <a:spcBef>
                  <a:spcPct val="0"/>
                </a:spcBef>
                <a:buFontTx/>
                <a:buNone/>
              </a:pPr>
              <a:r>
                <a:rPr lang="en-GB" altLang="en-US" sz="2600" b="1" u="sng" dirty="0">
                  <a:latin typeface="Calibri" panose="020F0502020204030204" pitchFamily="34" charset="0"/>
                  <a:cs typeface="Calibri" panose="020F0502020204030204" pitchFamily="34" charset="0"/>
                </a:rPr>
                <a:t>Simulation</a:t>
              </a:r>
              <a:r>
                <a:rPr lang="en-GB" altLang="en-US" sz="2600" dirty="0">
                  <a:latin typeface="Calibri" panose="020F0502020204030204" pitchFamily="34" charset="0"/>
                  <a:cs typeface="Calibri" panose="020F0502020204030204" pitchFamily="34" charset="0"/>
                </a:rPr>
                <a:t> is based on</a:t>
              </a:r>
            </a:p>
            <a:p>
              <a:pPr eaLnBrk="1" hangingPunct="1">
                <a:lnSpc>
                  <a:spcPct val="85000"/>
                </a:lnSpc>
                <a:spcBef>
                  <a:spcPct val="0"/>
                </a:spcBef>
                <a:buFontTx/>
                <a:buNone/>
              </a:pPr>
              <a:r>
                <a:rPr lang="en-GB" altLang="en-US" sz="2400" i="1" dirty="0">
                  <a:latin typeface="Calibri" panose="020F0502020204030204" pitchFamily="34" charset="0"/>
                  <a:cs typeface="Calibri" panose="020F0502020204030204" pitchFamily="34" charset="0"/>
                </a:rPr>
                <a:t>modelling using:</a:t>
              </a:r>
            </a:p>
            <a:p>
              <a:pPr eaLnBrk="1" hangingPunct="1">
                <a:lnSpc>
                  <a:spcPct val="85000"/>
                </a:lnSpc>
                <a:spcBef>
                  <a:spcPct val="0"/>
                </a:spcBef>
                <a:buFontTx/>
                <a:buNone/>
              </a:pPr>
              <a:r>
                <a:rPr lang="en-GB" altLang="en-US" sz="2200" dirty="0">
                  <a:latin typeface="Calibri" panose="020F0502020204030204" pitchFamily="34" charset="0"/>
                  <a:cs typeface="Calibri" panose="020F0502020204030204" pitchFamily="34" charset="0"/>
                </a:rPr>
                <a:t>Mathematics, Statistics</a:t>
              </a:r>
            </a:p>
            <a:p>
              <a:pPr eaLnBrk="1" hangingPunct="1">
                <a:lnSpc>
                  <a:spcPct val="85000"/>
                </a:lnSpc>
                <a:spcBef>
                  <a:spcPct val="0"/>
                </a:spcBef>
                <a:buFontTx/>
                <a:buNone/>
              </a:pPr>
              <a:r>
                <a:rPr lang="en-GB" altLang="en-US" sz="2200" dirty="0">
                  <a:latin typeface="Calibri" panose="020F0502020204030204" pitchFamily="34" charset="0"/>
                  <a:cs typeface="Calibri" panose="020F0502020204030204" pitchFamily="34" charset="0"/>
                </a:rPr>
                <a:t>Logics. Numerical methods,</a:t>
              </a:r>
            </a:p>
            <a:p>
              <a:pPr eaLnBrk="1" hangingPunct="1">
                <a:lnSpc>
                  <a:spcPct val="85000"/>
                </a:lnSpc>
                <a:spcBef>
                  <a:spcPct val="0"/>
                </a:spcBef>
                <a:buFontTx/>
                <a:buNone/>
              </a:pPr>
              <a:r>
                <a:rPr lang="en-GB" altLang="en-US" sz="2200" dirty="0">
                  <a:latin typeface="Calibri" panose="020F0502020204030204" pitchFamily="34" charset="0"/>
                  <a:cs typeface="Calibri" panose="020F0502020204030204" pitchFamily="34" charset="0"/>
                </a:rPr>
                <a:t>Empirical relations.</a:t>
              </a:r>
            </a:p>
          </p:txBody>
        </p:sp>
        <p:sp>
          <p:nvSpPr>
            <p:cNvPr id="57357" name="Text Box 13">
              <a:extLst>
                <a:ext uri="{FF2B5EF4-FFF2-40B4-BE49-F238E27FC236}">
                  <a16:creationId xmlns:a16="http://schemas.microsoft.com/office/drawing/2014/main" id="{414A90C2-400C-4329-A2F6-51810D509043}"/>
                </a:ext>
              </a:extLst>
            </p:cNvPr>
            <p:cNvSpPr txBox="1">
              <a:spLocks noChangeArrowheads="1"/>
            </p:cNvSpPr>
            <p:nvPr/>
          </p:nvSpPr>
          <p:spPr bwMode="auto">
            <a:xfrm>
              <a:off x="3548" y="1451"/>
              <a:ext cx="2208" cy="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eaLnBrk="1" hangingPunct="1">
                <a:lnSpc>
                  <a:spcPct val="85000"/>
                </a:lnSpc>
              </a:pPr>
              <a:r>
                <a:rPr lang="en-GB" altLang="en-US" sz="2000" u="sng" dirty="0">
                  <a:latin typeface="Calibri" panose="020F0502020204030204" pitchFamily="34" charset="0"/>
                  <a:cs typeface="Calibri" panose="020F0502020204030204" pitchFamily="34" charset="0"/>
                </a:rPr>
                <a:t>Simulation can handle: </a:t>
              </a:r>
            </a:p>
            <a:p>
              <a:pPr eaLnBrk="1" hangingPunct="1">
                <a:lnSpc>
                  <a:spcPct val="85000"/>
                </a:lnSpc>
              </a:pPr>
              <a:r>
                <a:rPr lang="en-GB" altLang="en-US" sz="2000" i="1" u="sng" dirty="0">
                  <a:latin typeface="Calibri" panose="020F0502020204030204" pitchFamily="34" charset="0"/>
                  <a:cs typeface="Calibri" panose="020F0502020204030204" pitchFamily="34" charset="0"/>
                </a:rPr>
                <a:t>complex systems</a:t>
              </a:r>
              <a:endParaRPr lang="en-GB" altLang="en-US" sz="2000" dirty="0">
                <a:latin typeface="Calibri" panose="020F0502020204030204" pitchFamily="34" charset="0"/>
                <a:cs typeface="Calibri" panose="020F0502020204030204" pitchFamily="34" charset="0"/>
              </a:endParaRPr>
            </a:p>
            <a:p>
              <a:pPr eaLnBrk="1" hangingPunct="1">
                <a:lnSpc>
                  <a:spcPct val="85000"/>
                </a:lnSpc>
                <a:buFontTx/>
                <a:buChar char="-"/>
              </a:pPr>
              <a:r>
                <a:rPr lang="en-GB" altLang="en-US" sz="2000" dirty="0">
                  <a:latin typeface="Calibri" panose="020F0502020204030204" pitchFamily="34" charset="0"/>
                  <a:cs typeface="Calibri" panose="020F0502020204030204" pitchFamily="34" charset="0"/>
                </a:rPr>
                <a:t>  Non-linearity</a:t>
              </a:r>
            </a:p>
            <a:p>
              <a:pPr eaLnBrk="1" hangingPunct="1">
                <a:lnSpc>
                  <a:spcPct val="85000"/>
                </a:lnSpc>
                <a:buFontTx/>
                <a:buChar char="-"/>
              </a:pPr>
              <a:r>
                <a:rPr lang="en-GB" altLang="en-US" sz="2000" dirty="0">
                  <a:latin typeface="Calibri" panose="020F0502020204030204" pitchFamily="34" charset="0"/>
                  <a:cs typeface="Calibri" panose="020F0502020204030204" pitchFamily="34" charset="0"/>
                </a:rPr>
                <a:t>  Dynamics</a:t>
              </a:r>
            </a:p>
            <a:p>
              <a:pPr eaLnBrk="1" hangingPunct="1">
                <a:lnSpc>
                  <a:spcPct val="85000"/>
                </a:lnSpc>
              </a:pPr>
              <a:r>
                <a:rPr lang="en-GB" altLang="en-US" sz="2000" dirty="0">
                  <a:latin typeface="Calibri" panose="020F0502020204030204" pitchFamily="34" charset="0"/>
                  <a:cs typeface="Calibri" panose="020F0502020204030204" pitchFamily="34" charset="0"/>
                </a:rPr>
                <a:t>-  Stochastics</a:t>
              </a:r>
            </a:p>
            <a:p>
              <a:pPr eaLnBrk="1" hangingPunct="1">
                <a:lnSpc>
                  <a:spcPct val="85000"/>
                </a:lnSpc>
              </a:pPr>
              <a:r>
                <a:rPr lang="en-GB" altLang="en-US" sz="2000" dirty="0">
                  <a:latin typeface="Calibri" panose="020F0502020204030204" pitchFamily="34" charset="0"/>
                  <a:cs typeface="Calibri" panose="020F0502020204030204" pitchFamily="34" charset="0"/>
                </a:rPr>
                <a:t>-  Time variability</a:t>
              </a:r>
            </a:p>
            <a:p>
              <a:pPr eaLnBrk="1" hangingPunct="1">
                <a:lnSpc>
                  <a:spcPct val="85000"/>
                </a:lnSpc>
              </a:pPr>
              <a:r>
                <a:rPr lang="en-GB" altLang="en-US" sz="2000" dirty="0">
                  <a:latin typeface="Calibri" panose="020F0502020204030204" pitchFamily="34" charset="0"/>
                  <a:cs typeface="Calibri" panose="020F0502020204030204" pitchFamily="34" charset="0"/>
                </a:rPr>
                <a:t>- ”Non-mathematical” functions</a:t>
              </a:r>
            </a:p>
            <a:p>
              <a:pPr eaLnBrk="1" hangingPunct="1">
                <a:lnSpc>
                  <a:spcPct val="85000"/>
                </a:lnSpc>
              </a:pPr>
              <a:r>
                <a:rPr lang="en-GB" altLang="en-US" sz="2000" dirty="0">
                  <a:latin typeface="Calibri" panose="020F0502020204030204" pitchFamily="34" charset="0"/>
                  <a:cs typeface="Calibri" panose="020F0502020204030204" pitchFamily="34" charset="0"/>
                </a:rPr>
                <a:t>  &gt; logical conditions  </a:t>
              </a:r>
            </a:p>
            <a:p>
              <a:pPr eaLnBrk="1" hangingPunct="1">
                <a:lnSpc>
                  <a:spcPct val="85000"/>
                </a:lnSpc>
              </a:pPr>
              <a:r>
                <a:rPr lang="en-GB" altLang="en-US" sz="2000" dirty="0">
                  <a:latin typeface="Calibri" panose="020F0502020204030204" pitchFamily="34" charset="0"/>
                  <a:cs typeface="Calibri" panose="020F0502020204030204" pitchFamily="34" charset="0"/>
                </a:rPr>
                <a:t>  &gt; delays</a:t>
              </a:r>
            </a:p>
            <a:p>
              <a:pPr eaLnBrk="1" hangingPunct="1">
                <a:lnSpc>
                  <a:spcPct val="85000"/>
                </a:lnSpc>
              </a:pPr>
              <a:r>
                <a:rPr lang="en-GB" altLang="en-US" sz="2000" dirty="0">
                  <a:latin typeface="Calibri" panose="020F0502020204030204" pitchFamily="34" charset="0"/>
                  <a:cs typeface="Calibri" panose="020F0502020204030204" pitchFamily="34" charset="0"/>
                </a:rPr>
                <a:t>  &gt; events</a:t>
              </a:r>
            </a:p>
            <a:p>
              <a:pPr eaLnBrk="1" hangingPunct="1">
                <a:lnSpc>
                  <a:spcPct val="85000"/>
                </a:lnSpc>
              </a:pPr>
              <a:r>
                <a:rPr lang="en-GB" altLang="en-US" sz="2000" dirty="0">
                  <a:latin typeface="Calibri" panose="020F0502020204030204" pitchFamily="34" charset="0"/>
                  <a:cs typeface="Calibri" panose="020F0502020204030204" pitchFamily="34" charset="0"/>
                </a:rPr>
                <a:t>  &gt; empirical relations</a:t>
              </a:r>
            </a:p>
            <a:p>
              <a:pPr eaLnBrk="1" hangingPunct="1">
                <a:lnSpc>
                  <a:spcPct val="85000"/>
                </a:lnSpc>
              </a:pPr>
              <a:r>
                <a:rPr lang="en-GB" altLang="en-US" sz="2000" dirty="0">
                  <a:latin typeface="Calibri" panose="020F0502020204030204" pitchFamily="34" charset="0"/>
                  <a:cs typeface="Calibri" panose="020F0502020204030204" pitchFamily="34" charset="0"/>
                </a:rPr>
                <a:t>  &gt; etc. </a:t>
              </a:r>
              <a:endParaRPr lang="en-GB" altLang="en-US" dirty="0">
                <a:latin typeface="Calibri" panose="020F0502020204030204" pitchFamily="34" charset="0"/>
                <a:cs typeface="Calibri" panose="020F0502020204030204" pitchFamily="34" charset="0"/>
              </a:endParaRPr>
            </a:p>
          </p:txBody>
        </p:sp>
      </p:grpSp>
      <p:sp>
        <p:nvSpPr>
          <p:cNvPr id="57358" name="Text Box 14">
            <a:extLst>
              <a:ext uri="{FF2B5EF4-FFF2-40B4-BE49-F238E27FC236}">
                <a16:creationId xmlns:a16="http://schemas.microsoft.com/office/drawing/2014/main" id="{1E12AA39-6FA4-4177-9B07-35673625BC9A}"/>
              </a:ext>
            </a:extLst>
          </p:cNvPr>
          <p:cNvSpPr txBox="1">
            <a:spLocks noChangeArrowheads="1"/>
          </p:cNvSpPr>
          <p:nvPr/>
        </p:nvSpPr>
        <p:spPr bwMode="auto">
          <a:xfrm>
            <a:off x="171994" y="5579269"/>
            <a:ext cx="3962400" cy="7508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pPr>
            <a:r>
              <a:rPr lang="en-GB" altLang="en-US" sz="2200" b="1" dirty="0">
                <a:latin typeface="Calibri" panose="020F0502020204030204" pitchFamily="34" charset="0"/>
                <a:cs typeface="Calibri" panose="020F0502020204030204" pitchFamily="34" charset="0"/>
              </a:rPr>
              <a:t>- Often oversimplified models.</a:t>
            </a:r>
          </a:p>
          <a:p>
            <a:pPr eaLnBrk="1" hangingPunct="1">
              <a:lnSpc>
                <a:spcPct val="70000"/>
              </a:lnSpc>
              <a:spcBef>
                <a:spcPct val="50000"/>
              </a:spcBef>
            </a:pPr>
            <a:r>
              <a:rPr lang="en-GB" altLang="en-US" sz="2200" b="1" dirty="0">
                <a:latin typeface="Calibri" panose="020F0502020204030204" pitchFamily="34" charset="0"/>
                <a:cs typeface="Calibri" panose="020F0502020204030204" pitchFamily="34" charset="0"/>
              </a:rPr>
              <a:t>+ Results in a formula.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 calcmode="lin" valueType="num">
                                      <p:cBhvr additive="base">
                                        <p:cTn id="7" dur="500" fill="hold"/>
                                        <p:tgtEl>
                                          <p:spTgt spid="57348"/>
                                        </p:tgtEl>
                                        <p:attrNameLst>
                                          <p:attrName>ppt_x</p:attrName>
                                        </p:attrNameLst>
                                      </p:cBhvr>
                                      <p:tavLst>
                                        <p:tav tm="0">
                                          <p:val>
                                            <p:strVal val="0-#ppt_w/2"/>
                                          </p:val>
                                        </p:tav>
                                        <p:tav tm="100000">
                                          <p:val>
                                            <p:strVal val="#ppt_x"/>
                                          </p:val>
                                        </p:tav>
                                      </p:tavLst>
                                    </p:anim>
                                    <p:anim calcmode="lin" valueType="num">
                                      <p:cBhvr additive="base">
                                        <p:cTn id="8" dur="500" fill="hold"/>
                                        <p:tgtEl>
                                          <p:spTgt spid="573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57360"/>
                                        </p:tgtEl>
                                        <p:attrNameLst>
                                          <p:attrName>style.visibility</p:attrName>
                                        </p:attrNameLst>
                                      </p:cBhvr>
                                      <p:to>
                                        <p:strVal val="visible"/>
                                      </p:to>
                                    </p:set>
                                    <p:anim calcmode="lin" valueType="num">
                                      <p:cBhvr additive="base">
                                        <p:cTn id="13" dur="500" fill="hold"/>
                                        <p:tgtEl>
                                          <p:spTgt spid="57360"/>
                                        </p:tgtEl>
                                        <p:attrNameLst>
                                          <p:attrName>ppt_x</p:attrName>
                                        </p:attrNameLst>
                                      </p:cBhvr>
                                      <p:tavLst>
                                        <p:tav tm="0">
                                          <p:val>
                                            <p:strVal val="1+#ppt_w/2"/>
                                          </p:val>
                                        </p:tav>
                                        <p:tav tm="100000">
                                          <p:val>
                                            <p:strVal val="#ppt_x"/>
                                          </p:val>
                                        </p:tav>
                                      </p:tavLst>
                                    </p:anim>
                                    <p:anim calcmode="lin" valueType="num">
                                      <p:cBhvr additive="base">
                                        <p:cTn id="14" dur="500" fill="hold"/>
                                        <p:tgtEl>
                                          <p:spTgt spid="573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7350"/>
                                        </p:tgtEl>
                                        <p:attrNameLst>
                                          <p:attrName>style.visibility</p:attrName>
                                        </p:attrNameLst>
                                      </p:cBhvr>
                                      <p:to>
                                        <p:strVal val="visible"/>
                                      </p:to>
                                    </p:set>
                                    <p:anim calcmode="lin" valueType="num">
                                      <p:cBhvr additive="base">
                                        <p:cTn id="19" dur="500" fill="hold"/>
                                        <p:tgtEl>
                                          <p:spTgt spid="57350"/>
                                        </p:tgtEl>
                                        <p:attrNameLst>
                                          <p:attrName>ppt_x</p:attrName>
                                        </p:attrNameLst>
                                      </p:cBhvr>
                                      <p:tavLst>
                                        <p:tav tm="0">
                                          <p:val>
                                            <p:strVal val="#ppt_x"/>
                                          </p:val>
                                        </p:tav>
                                        <p:tav tm="100000">
                                          <p:val>
                                            <p:strVal val="#ppt_x"/>
                                          </p:val>
                                        </p:tav>
                                      </p:tavLst>
                                    </p:anim>
                                    <p:anim calcmode="lin" valueType="num">
                                      <p:cBhvr additive="base">
                                        <p:cTn id="20"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358"/>
                                        </p:tgtEl>
                                        <p:attrNameLst>
                                          <p:attrName>style.visibility</p:attrName>
                                        </p:attrNameLst>
                                      </p:cBhvr>
                                      <p:to>
                                        <p:strVal val="visible"/>
                                      </p:to>
                                    </p:set>
                                    <p:anim calcmode="lin" valueType="num">
                                      <p:cBhvr additive="base">
                                        <p:cTn id="25" dur="500" fill="hold"/>
                                        <p:tgtEl>
                                          <p:spTgt spid="57358"/>
                                        </p:tgtEl>
                                        <p:attrNameLst>
                                          <p:attrName>ppt_x</p:attrName>
                                        </p:attrNameLst>
                                      </p:cBhvr>
                                      <p:tavLst>
                                        <p:tav tm="0">
                                          <p:val>
                                            <p:strVal val="#ppt_x"/>
                                          </p:val>
                                        </p:tav>
                                        <p:tav tm="100000">
                                          <p:val>
                                            <p:strVal val="#ppt_x"/>
                                          </p:val>
                                        </p:tav>
                                      </p:tavLst>
                                    </p:anim>
                                    <p:anim calcmode="lin" valueType="num">
                                      <p:cBhvr additive="base">
                                        <p:cTn id="26" dur="500" fill="hold"/>
                                        <p:tgtEl>
                                          <p:spTgt spid="5735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7359"/>
                                        </p:tgtEl>
                                        <p:attrNameLst>
                                          <p:attrName>style.visibility</p:attrName>
                                        </p:attrNameLst>
                                      </p:cBhvr>
                                      <p:to>
                                        <p:strVal val="visible"/>
                                      </p:to>
                                    </p:set>
                                    <p:anim calcmode="lin" valueType="num">
                                      <p:cBhvr additive="base">
                                        <p:cTn id="31" dur="500" fill="hold"/>
                                        <p:tgtEl>
                                          <p:spTgt spid="57359"/>
                                        </p:tgtEl>
                                        <p:attrNameLst>
                                          <p:attrName>ppt_x</p:attrName>
                                        </p:attrNameLst>
                                      </p:cBhvr>
                                      <p:tavLst>
                                        <p:tav tm="0">
                                          <p:val>
                                            <p:strVal val="#ppt_x"/>
                                          </p:val>
                                        </p:tav>
                                        <p:tav tm="100000">
                                          <p:val>
                                            <p:strVal val="#ppt_x"/>
                                          </p:val>
                                        </p:tav>
                                      </p:tavLst>
                                    </p:anim>
                                    <p:anim calcmode="lin" valueType="num">
                                      <p:cBhvr additive="base">
                                        <p:cTn id="32" dur="500" fill="hold"/>
                                        <p:tgtEl>
                                          <p:spTgt spid="573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9" grpId="0" animBg="1" autoUpdateAnimBg="0"/>
      <p:bldP spid="57348" grpId="0" autoUpdateAnimBg="0"/>
      <p:bldP spid="57358"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a:extLst>
              <a:ext uri="{FF2B5EF4-FFF2-40B4-BE49-F238E27FC236}">
                <a16:creationId xmlns:a16="http://schemas.microsoft.com/office/drawing/2014/main" id="{994376EA-1988-46B5-A045-0A116463FCBE}"/>
              </a:ext>
            </a:extLst>
          </p:cNvPr>
          <p:cNvSpPr>
            <a:spLocks noChangeArrowheads="1"/>
          </p:cNvSpPr>
          <p:nvPr/>
        </p:nvSpPr>
        <p:spPr bwMode="auto">
          <a:xfrm>
            <a:off x="0" y="152400"/>
            <a:ext cx="914241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eaLnBrk="1" hangingPunct="1"/>
            <a:r>
              <a:rPr lang="en-GB" altLang="en-US" b="1" dirty="0">
                <a:latin typeface="Calibri" panose="020F0502020204030204" pitchFamily="34" charset="0"/>
                <a:cs typeface="Calibri" panose="020F0502020204030204" pitchFamily="34" charset="0"/>
              </a:rPr>
              <a:t>Computer Simulation offers:</a:t>
            </a:r>
          </a:p>
        </p:txBody>
      </p:sp>
      <p:sp>
        <p:nvSpPr>
          <p:cNvPr id="58373" name="Rectangle 5">
            <a:extLst>
              <a:ext uri="{FF2B5EF4-FFF2-40B4-BE49-F238E27FC236}">
                <a16:creationId xmlns:a16="http://schemas.microsoft.com/office/drawing/2014/main" id="{7914BF68-5BEB-419B-80E2-ADCBB22402E6}"/>
              </a:ext>
            </a:extLst>
          </p:cNvPr>
          <p:cNvSpPr>
            <a:spLocks noChangeArrowheads="1"/>
          </p:cNvSpPr>
          <p:nvPr/>
        </p:nvSpPr>
        <p:spPr bwMode="auto">
          <a:xfrm>
            <a:off x="230188" y="990600"/>
            <a:ext cx="8609012"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90513" indent="-290513" defTabSz="762000">
              <a:spcBef>
                <a:spcPct val="20000"/>
              </a:spcBef>
              <a:buChar char="•"/>
              <a:defRPr sz="2800">
                <a:solidFill>
                  <a:schemeClr val="tx1"/>
                </a:solidFill>
                <a:latin typeface="Times New Roman" panose="02020603050405020304" pitchFamily="18" charset="0"/>
              </a:defRPr>
            </a:lvl1pPr>
            <a:lvl2pPr marL="766763" indent="-285750" defTabSz="762000">
              <a:spcBef>
                <a:spcPct val="20000"/>
              </a:spcBef>
              <a:buChar char="–"/>
              <a:defRPr sz="2400">
                <a:solidFill>
                  <a:schemeClr val="tx1"/>
                </a:solidFill>
                <a:latin typeface="Times New Roman" panose="02020603050405020304" pitchFamily="18" charset="0"/>
              </a:defRPr>
            </a:lvl2pPr>
            <a:lvl3pPr marL="1185863" indent="-228600" defTabSz="762000">
              <a:spcBef>
                <a:spcPct val="20000"/>
              </a:spcBef>
              <a:buChar char="•"/>
              <a:defRPr sz="2000">
                <a:solidFill>
                  <a:schemeClr val="tx1"/>
                </a:solidFill>
                <a:latin typeface="Times New Roman" panose="02020603050405020304" pitchFamily="18" charset="0"/>
              </a:defRPr>
            </a:lvl3pPr>
            <a:lvl4pPr marL="1604963" indent="-228600" defTabSz="762000">
              <a:spcBef>
                <a:spcPct val="20000"/>
              </a:spcBef>
              <a:buChar char="–"/>
              <a:defRPr>
                <a:solidFill>
                  <a:schemeClr val="tx1"/>
                </a:solidFill>
                <a:latin typeface="Times New Roman" panose="02020603050405020304" pitchFamily="18" charset="0"/>
              </a:defRPr>
            </a:lvl4pPr>
            <a:lvl5pPr marL="2057400" indent="-228600" defTabSz="762000">
              <a:spcBef>
                <a:spcPct val="20000"/>
              </a:spcBef>
              <a:buChar char="»"/>
              <a:defRPr>
                <a:solidFill>
                  <a:schemeClr val="tx1"/>
                </a:solidFill>
                <a:latin typeface="Times New Roman" panose="02020603050405020304" pitchFamily="18" charset="0"/>
              </a:defRPr>
            </a:lvl5pPr>
            <a:lvl6pPr marL="2514600" indent="-228600" defTabSz="762000" fontAlgn="base">
              <a:spcBef>
                <a:spcPct val="20000"/>
              </a:spcBef>
              <a:spcAft>
                <a:spcPct val="0"/>
              </a:spcAft>
              <a:buChar char="»"/>
              <a:defRPr>
                <a:solidFill>
                  <a:schemeClr val="tx1"/>
                </a:solidFill>
                <a:latin typeface="Times New Roman" panose="02020603050405020304" pitchFamily="18" charset="0"/>
              </a:defRPr>
            </a:lvl6pPr>
            <a:lvl7pPr marL="2971800" indent="-228600" defTabSz="762000" fontAlgn="base">
              <a:spcBef>
                <a:spcPct val="20000"/>
              </a:spcBef>
              <a:spcAft>
                <a:spcPct val="0"/>
              </a:spcAft>
              <a:buChar char="»"/>
              <a:defRPr>
                <a:solidFill>
                  <a:schemeClr val="tx1"/>
                </a:solidFill>
                <a:latin typeface="Times New Roman" panose="02020603050405020304" pitchFamily="18" charset="0"/>
              </a:defRPr>
            </a:lvl7pPr>
            <a:lvl8pPr marL="3429000" indent="-228600" defTabSz="762000" fontAlgn="base">
              <a:spcBef>
                <a:spcPct val="20000"/>
              </a:spcBef>
              <a:spcAft>
                <a:spcPct val="0"/>
              </a:spcAft>
              <a:buChar char="»"/>
              <a:defRPr>
                <a:solidFill>
                  <a:schemeClr val="tx1"/>
                </a:solidFill>
                <a:latin typeface="Times New Roman" panose="02020603050405020304" pitchFamily="18" charset="0"/>
              </a:defRPr>
            </a:lvl8pPr>
            <a:lvl9pPr marL="3886200" indent="-228600" defTabSz="762000" fontAlgn="base">
              <a:spcBef>
                <a:spcPct val="20000"/>
              </a:spcBef>
              <a:spcAft>
                <a:spcPct val="0"/>
              </a:spcAft>
              <a:buChar char="»"/>
              <a:defRPr>
                <a:solidFill>
                  <a:schemeClr val="tx1"/>
                </a:solidFill>
                <a:latin typeface="Times New Roman" panose="02020603050405020304" pitchFamily="18" charset="0"/>
              </a:defRPr>
            </a:lvl9pPr>
          </a:lstStyle>
          <a:p>
            <a:pPr eaLnBrk="1" hangingPunct="1"/>
            <a:r>
              <a:rPr lang="en-GB" altLang="en-US" dirty="0">
                <a:latin typeface="Calibri" panose="020F0502020204030204" pitchFamily="34" charset="0"/>
                <a:cs typeface="Calibri" panose="020F0502020204030204" pitchFamily="34" charset="0"/>
              </a:rPr>
              <a:t>Very powerful tools: Concepts, Time handling, Graphics, Statistical analysis etc.</a:t>
            </a:r>
          </a:p>
          <a:p>
            <a:pPr eaLnBrk="1" hangingPunct="1"/>
            <a:r>
              <a:rPr lang="en-GB" altLang="en-US" dirty="0">
                <a:latin typeface="Calibri" panose="020F0502020204030204" pitchFamily="34" charset="0"/>
                <a:cs typeface="Calibri" panose="020F0502020204030204" pitchFamily="34" charset="0"/>
              </a:rPr>
              <a:t>Unlimited material (Compare with your meccano, electrical railroad etc.)</a:t>
            </a:r>
          </a:p>
          <a:p>
            <a:pPr eaLnBrk="1" hangingPunct="1"/>
            <a:r>
              <a:rPr lang="en-GB" altLang="en-US" dirty="0">
                <a:latin typeface="Calibri" panose="020F0502020204030204" pitchFamily="34" charset="0"/>
                <a:cs typeface="Calibri" panose="020F0502020204030204" pitchFamily="34" charset="0"/>
              </a:rPr>
              <a:t>Extreme freedom in the model building process.</a:t>
            </a:r>
          </a:p>
          <a:p>
            <a:pPr eaLnBrk="1" hangingPunct="1"/>
            <a:r>
              <a:rPr lang="en-GB" altLang="en-US" dirty="0">
                <a:latin typeface="Calibri" panose="020F0502020204030204" pitchFamily="34" charset="0"/>
                <a:cs typeface="Calibri" panose="020F0502020204030204" pitchFamily="34" charset="0"/>
              </a:rPr>
              <a:t>Large space for creativity</a:t>
            </a:r>
            <a:endParaRPr lang="en-GB" altLang="en-US" i="1" dirty="0">
              <a:latin typeface="Calibri" panose="020F0502020204030204" pitchFamily="34" charset="0"/>
              <a:cs typeface="Calibri" panose="020F0502020204030204" pitchFamily="34" charset="0"/>
            </a:endParaRPr>
          </a:p>
        </p:txBody>
      </p:sp>
      <p:sp>
        <p:nvSpPr>
          <p:cNvPr id="58375" name="Text Box 7">
            <a:extLst>
              <a:ext uri="{FF2B5EF4-FFF2-40B4-BE49-F238E27FC236}">
                <a16:creationId xmlns:a16="http://schemas.microsoft.com/office/drawing/2014/main" id="{35CCC4C8-3AED-48E1-8F02-6DECA3FD55FD}"/>
              </a:ext>
            </a:extLst>
          </p:cNvPr>
          <p:cNvSpPr txBox="1">
            <a:spLocks noChangeArrowheads="1"/>
          </p:cNvSpPr>
          <p:nvPr/>
        </p:nvSpPr>
        <p:spPr bwMode="auto">
          <a:xfrm>
            <a:off x="228600" y="4114800"/>
            <a:ext cx="7467600" cy="259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20000"/>
              </a:spcBef>
            </a:pPr>
            <a:r>
              <a:rPr lang="en-GB" altLang="en-US" sz="2800" dirty="0">
                <a:latin typeface="Calibri" panose="020F0502020204030204" pitchFamily="34" charset="0"/>
                <a:cs typeface="Calibri" panose="020F0502020204030204" pitchFamily="34" charset="0"/>
              </a:rPr>
              <a:t>This freedom must be balanced by: </a:t>
            </a:r>
          </a:p>
          <a:p>
            <a:pPr eaLnBrk="1" hangingPunct="1">
              <a:spcBef>
                <a:spcPct val="20000"/>
              </a:spcBef>
            </a:pPr>
            <a:r>
              <a:rPr lang="en-GB" altLang="en-US" sz="2800" dirty="0">
                <a:latin typeface="Calibri" panose="020F0502020204030204" pitchFamily="34" charset="0"/>
                <a:cs typeface="Calibri" panose="020F0502020204030204" pitchFamily="34" charset="0"/>
              </a:rPr>
              <a:t>	</a:t>
            </a:r>
            <a:r>
              <a:rPr lang="en-GB" altLang="en-US" sz="2800" i="1" dirty="0">
                <a:latin typeface="Calibri" panose="020F0502020204030204" pitchFamily="34" charset="0"/>
                <a:cs typeface="Calibri" panose="020F0502020204030204" pitchFamily="34" charset="0"/>
              </a:rPr>
              <a:t>- Letting your </a:t>
            </a:r>
            <a:r>
              <a:rPr lang="en-GB" altLang="en-US" sz="2800" b="1" i="1" dirty="0">
                <a:latin typeface="Calibri" panose="020F0502020204030204" pitchFamily="34" charset="0"/>
                <a:cs typeface="Calibri" panose="020F0502020204030204" pitchFamily="34" charset="0"/>
              </a:rPr>
              <a:t>purpose</a:t>
            </a:r>
            <a:r>
              <a:rPr lang="en-GB" altLang="en-US" sz="2800" i="1" dirty="0">
                <a:latin typeface="Calibri" panose="020F0502020204030204" pitchFamily="34" charset="0"/>
                <a:cs typeface="Calibri" panose="020F0502020204030204" pitchFamily="34" charset="0"/>
              </a:rPr>
              <a:t> guide you.  </a:t>
            </a:r>
          </a:p>
          <a:p>
            <a:pPr eaLnBrk="1" hangingPunct="1">
              <a:spcBef>
                <a:spcPct val="20000"/>
              </a:spcBef>
            </a:pPr>
            <a:r>
              <a:rPr lang="en-GB" altLang="en-US" sz="2800" i="1" dirty="0">
                <a:latin typeface="Calibri" panose="020F0502020204030204" pitchFamily="34" charset="0"/>
                <a:cs typeface="Calibri" panose="020F0502020204030204" pitchFamily="34" charset="0"/>
              </a:rPr>
              <a:t>	- An ambition to </a:t>
            </a:r>
            <a:r>
              <a:rPr lang="en-GB" altLang="en-US" sz="2800" b="1" i="1" dirty="0">
                <a:latin typeface="Calibri" panose="020F0502020204030204" pitchFamily="34" charset="0"/>
                <a:cs typeface="Calibri" panose="020F0502020204030204" pitchFamily="34" charset="0"/>
              </a:rPr>
              <a:t>simplify</a:t>
            </a:r>
            <a:r>
              <a:rPr lang="en-GB" altLang="en-US" sz="2800" i="1" dirty="0">
                <a:latin typeface="Calibri" panose="020F0502020204030204" pitchFamily="34" charset="0"/>
                <a:cs typeface="Calibri" panose="020F0502020204030204" pitchFamily="34" charset="0"/>
              </a:rPr>
              <a:t> (”Occam’s razor”).</a:t>
            </a:r>
          </a:p>
          <a:p>
            <a:pPr eaLnBrk="1" hangingPunct="1">
              <a:spcBef>
                <a:spcPct val="20000"/>
              </a:spcBef>
            </a:pPr>
            <a:r>
              <a:rPr lang="en-GB" altLang="en-US" sz="2800" i="1" dirty="0">
                <a:latin typeface="Calibri" panose="020F0502020204030204" pitchFamily="34" charset="0"/>
                <a:cs typeface="Calibri" panose="020F0502020204030204" pitchFamily="34" charset="0"/>
              </a:rPr>
              <a:t>	- Understanding the system under study.</a:t>
            </a:r>
          </a:p>
          <a:p>
            <a:pPr eaLnBrk="1" hangingPunct="1">
              <a:spcBef>
                <a:spcPct val="20000"/>
              </a:spcBef>
            </a:pPr>
            <a:r>
              <a:rPr lang="en-GB" altLang="en-US" sz="2800" i="1" dirty="0">
                <a:latin typeface="Calibri" panose="020F0502020204030204" pitchFamily="34" charset="0"/>
                <a:cs typeface="Calibri" panose="020F0502020204030204" pitchFamily="34" charset="0"/>
              </a:rPr>
              <a:t>	- Model fitting, validation, etc. etc.</a:t>
            </a:r>
            <a:endParaRPr lang="en-GB" altLang="en-US" dirty="0">
              <a:latin typeface="Calibri" panose="020F0502020204030204" pitchFamily="34" charset="0"/>
              <a:cs typeface="Calibri" panose="020F0502020204030204" pitchFamily="34" charset="0"/>
            </a:endParaRPr>
          </a:p>
        </p:txBody>
      </p:sp>
      <p:sp>
        <p:nvSpPr>
          <p:cNvPr id="5" name="Platshållare för bildnummer 3">
            <a:extLst>
              <a:ext uri="{FF2B5EF4-FFF2-40B4-BE49-F238E27FC236}">
                <a16:creationId xmlns:a16="http://schemas.microsoft.com/office/drawing/2014/main" id="{FDAAEFCB-FD29-4364-86BE-279442AAFEF3}"/>
              </a:ext>
            </a:extLst>
          </p:cNvPr>
          <p:cNvSpPr>
            <a:spLocks noGrp="1"/>
          </p:cNvSpPr>
          <p:nvPr>
            <p:ph type="sldNum" sz="quarter" idx="12"/>
          </p:nvPr>
        </p:nvSpPr>
        <p:spPr>
          <a:xfrm>
            <a:off x="8648700" y="6400800"/>
            <a:ext cx="381000" cy="457200"/>
          </a:xfrm>
        </p:spPr>
        <p:txBody>
          <a:bodyPr/>
          <a:lstStyle/>
          <a:p>
            <a:fld id="{445CD564-68D7-4155-BAEE-EB2A90263F1A}" type="slidenum">
              <a:rPr lang="sv-SE" altLang="en-US">
                <a:latin typeface="Calibri" panose="020F0502020204030204" pitchFamily="34" charset="0"/>
                <a:cs typeface="Calibri" panose="020F0502020204030204" pitchFamily="34" charset="0"/>
              </a:rPr>
              <a:pPr/>
              <a:t>29</a:t>
            </a:fld>
            <a:endParaRPr lang="sv-SE"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73"/>
                                        </p:tgtEl>
                                        <p:attrNameLst>
                                          <p:attrName>style.visibility</p:attrName>
                                        </p:attrNameLst>
                                      </p:cBhvr>
                                      <p:to>
                                        <p:strVal val="visible"/>
                                      </p:to>
                                    </p:set>
                                    <p:anim calcmode="lin" valueType="num">
                                      <p:cBhvr additive="base">
                                        <p:cTn id="7" dur="500" fill="hold"/>
                                        <p:tgtEl>
                                          <p:spTgt spid="58373"/>
                                        </p:tgtEl>
                                        <p:attrNameLst>
                                          <p:attrName>ppt_x</p:attrName>
                                        </p:attrNameLst>
                                      </p:cBhvr>
                                      <p:tavLst>
                                        <p:tav tm="0">
                                          <p:val>
                                            <p:strVal val="#ppt_x"/>
                                          </p:val>
                                        </p:tav>
                                        <p:tav tm="100000">
                                          <p:val>
                                            <p:strVal val="#ppt_x"/>
                                          </p:val>
                                        </p:tav>
                                      </p:tavLst>
                                    </p:anim>
                                    <p:anim calcmode="lin" valueType="num">
                                      <p:cBhvr additive="base">
                                        <p:cTn id="8" dur="500" fill="hold"/>
                                        <p:tgtEl>
                                          <p:spTgt spid="583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375"/>
                                        </p:tgtEl>
                                        <p:attrNameLst>
                                          <p:attrName>style.visibility</p:attrName>
                                        </p:attrNameLst>
                                      </p:cBhvr>
                                      <p:to>
                                        <p:strVal val="visible"/>
                                      </p:to>
                                    </p:set>
                                    <p:anim calcmode="lin" valueType="num">
                                      <p:cBhvr additive="base">
                                        <p:cTn id="13" dur="500" fill="hold"/>
                                        <p:tgtEl>
                                          <p:spTgt spid="58375"/>
                                        </p:tgtEl>
                                        <p:attrNameLst>
                                          <p:attrName>ppt_x</p:attrName>
                                        </p:attrNameLst>
                                      </p:cBhvr>
                                      <p:tavLst>
                                        <p:tav tm="0">
                                          <p:val>
                                            <p:strVal val="#ppt_x"/>
                                          </p:val>
                                        </p:tav>
                                        <p:tav tm="100000">
                                          <p:val>
                                            <p:strVal val="#ppt_x"/>
                                          </p:val>
                                        </p:tav>
                                      </p:tavLst>
                                    </p:anim>
                                    <p:anim calcmode="lin" valueType="num">
                                      <p:cBhvr additive="base">
                                        <p:cTn id="14" dur="500" fill="hold"/>
                                        <p:tgtEl>
                                          <p:spTgt spid="583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p:bldP spid="5837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7" name="Text Box 43">
            <a:extLst>
              <a:ext uri="{FF2B5EF4-FFF2-40B4-BE49-F238E27FC236}">
                <a16:creationId xmlns:a16="http://schemas.microsoft.com/office/drawing/2014/main" id="{BAFFBC12-BDD5-4A44-A453-8EB74FB2911D}"/>
              </a:ext>
            </a:extLst>
          </p:cNvPr>
          <p:cNvSpPr txBox="1">
            <a:spLocks noChangeArrowheads="1"/>
          </p:cNvSpPr>
          <p:nvPr/>
        </p:nvSpPr>
        <p:spPr bwMode="auto">
          <a:xfrm>
            <a:off x="147675" y="142777"/>
            <a:ext cx="8763000" cy="771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pPr algn="ctr" eaLnBrk="1" hangingPunct="1">
              <a:spcBef>
                <a:spcPct val="50000"/>
              </a:spcBef>
            </a:pPr>
            <a:r>
              <a:rPr lang="en-GB" altLang="en-US" sz="4000" dirty="0">
                <a:solidFill>
                  <a:schemeClr val="tx2"/>
                </a:solidFill>
                <a:latin typeface="Calibri" panose="020F0502020204030204" pitchFamily="34" charset="0"/>
                <a:cs typeface="Calibri" panose="020F0502020204030204" pitchFamily="34" charset="0"/>
              </a:rPr>
              <a:t>  </a:t>
            </a:r>
            <a:r>
              <a:rPr lang="en-GB" altLang="en-US" sz="4400" b="1" dirty="0">
                <a:solidFill>
                  <a:schemeClr val="tx2"/>
                </a:solidFill>
                <a:latin typeface="Calibri" panose="020F0502020204030204" pitchFamily="34" charset="0"/>
                <a:cs typeface="Calibri" panose="020F0502020204030204" pitchFamily="34" charset="0"/>
              </a:rPr>
              <a:t>I.  SYSTEM  </a:t>
            </a:r>
            <a:r>
              <a:rPr lang="en-GB" altLang="en-US" sz="4000" dirty="0">
                <a:solidFill>
                  <a:schemeClr val="tx2"/>
                </a:solidFill>
                <a:latin typeface="Calibri" panose="020F0502020204030204" pitchFamily="34" charset="0"/>
                <a:cs typeface="Calibri" panose="020F0502020204030204" pitchFamily="34" charset="0"/>
              </a:rPr>
              <a:t>(Systemus or Model)</a:t>
            </a:r>
            <a:r>
              <a:rPr lang="en-GB" altLang="en-US" sz="4000" b="1" dirty="0">
                <a:solidFill>
                  <a:schemeClr val="tx2"/>
                </a:solidFill>
                <a:latin typeface="Calibri" panose="020F0502020204030204" pitchFamily="34" charset="0"/>
                <a:cs typeface="Calibri" panose="020F0502020204030204" pitchFamily="34" charset="0"/>
              </a:rPr>
              <a:t> </a:t>
            </a:r>
          </a:p>
        </p:txBody>
      </p:sp>
      <p:sp>
        <p:nvSpPr>
          <p:cNvPr id="6196" name="Rectangle 52">
            <a:extLst>
              <a:ext uri="{FF2B5EF4-FFF2-40B4-BE49-F238E27FC236}">
                <a16:creationId xmlns:a16="http://schemas.microsoft.com/office/drawing/2014/main" id="{D3146771-CB02-418B-B55B-C1610B2B5A67}"/>
              </a:ext>
            </a:extLst>
          </p:cNvPr>
          <p:cNvSpPr>
            <a:spLocks noChangeArrowheads="1"/>
          </p:cNvSpPr>
          <p:nvPr/>
        </p:nvSpPr>
        <p:spPr bwMode="auto">
          <a:xfrm>
            <a:off x="304800" y="4387358"/>
            <a:ext cx="8143065" cy="161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fontAlgn="base">
              <a:spcBef>
                <a:spcPct val="20000"/>
              </a:spcBef>
              <a:spcAft>
                <a:spcPct val="0"/>
              </a:spcAft>
              <a:buChar char="»"/>
              <a:defRPr>
                <a:solidFill>
                  <a:schemeClr val="tx1"/>
                </a:solidFill>
                <a:latin typeface="Times New Roman" panose="02020603050405020304" pitchFamily="18" charset="0"/>
              </a:defRPr>
            </a:lvl6pPr>
            <a:lvl7pPr marL="2971800" indent="-228600" fontAlgn="base">
              <a:spcBef>
                <a:spcPct val="20000"/>
              </a:spcBef>
              <a:spcAft>
                <a:spcPct val="0"/>
              </a:spcAft>
              <a:buChar char="»"/>
              <a:defRPr>
                <a:solidFill>
                  <a:schemeClr val="tx1"/>
                </a:solidFill>
                <a:latin typeface="Times New Roman" panose="02020603050405020304" pitchFamily="18" charset="0"/>
              </a:defRPr>
            </a:lvl7pPr>
            <a:lvl8pPr marL="3429000" indent="-228600" fontAlgn="base">
              <a:spcBef>
                <a:spcPct val="20000"/>
              </a:spcBef>
              <a:spcAft>
                <a:spcPct val="0"/>
              </a:spcAft>
              <a:buChar char="»"/>
              <a:defRPr>
                <a:solidFill>
                  <a:schemeClr val="tx1"/>
                </a:solidFill>
                <a:latin typeface="Times New Roman" panose="02020603050405020304" pitchFamily="18" charset="0"/>
              </a:defRPr>
            </a:lvl8pPr>
            <a:lvl9pPr marL="3886200" indent="-228600" fontAlgn="base">
              <a:spcBef>
                <a:spcPct val="20000"/>
              </a:spcBef>
              <a:spcAft>
                <a:spcPct val="0"/>
              </a:spcAft>
              <a:buChar char="»"/>
              <a:defRPr>
                <a:solidFill>
                  <a:schemeClr val="tx1"/>
                </a:solidFill>
                <a:latin typeface="Times New Roman" panose="02020603050405020304" pitchFamily="18" charset="0"/>
              </a:defRPr>
            </a:lvl9pPr>
          </a:lstStyle>
          <a:p>
            <a:pPr eaLnBrk="1" hangingPunct="1">
              <a:lnSpc>
                <a:spcPct val="90000"/>
              </a:lnSpc>
            </a:pPr>
            <a:r>
              <a:rPr lang="en-GB" altLang="en-US" sz="2600" dirty="0">
                <a:latin typeface="Calibri" panose="020F0502020204030204" pitchFamily="34" charset="0"/>
                <a:cs typeface="Calibri" panose="020F0502020204030204" pitchFamily="34" charset="0"/>
              </a:rPr>
              <a:t>A System is ‘</a:t>
            </a:r>
            <a:r>
              <a:rPr lang="en-GB" altLang="en-US" sz="2600" i="1" dirty="0">
                <a:latin typeface="Calibri" panose="020F0502020204030204" pitchFamily="34" charset="0"/>
                <a:cs typeface="Calibri" panose="020F0502020204030204" pitchFamily="34" charset="0"/>
              </a:rPr>
              <a:t>more</a:t>
            </a:r>
            <a:r>
              <a:rPr lang="en-GB" altLang="en-US" sz="2600" dirty="0">
                <a:latin typeface="Calibri" panose="020F0502020204030204" pitchFamily="34" charset="0"/>
                <a:cs typeface="Calibri" panose="020F0502020204030204" pitchFamily="34" charset="0"/>
              </a:rPr>
              <a:t>’ than the sum of its parts. You can’t understand it by looking at its parts one by one, because the structure of the components is important since it decides how the components interact. </a:t>
            </a:r>
          </a:p>
        </p:txBody>
      </p:sp>
      <p:sp>
        <p:nvSpPr>
          <p:cNvPr id="33" name="Platshållare för bildnummer 5">
            <a:extLst>
              <a:ext uri="{FF2B5EF4-FFF2-40B4-BE49-F238E27FC236}">
                <a16:creationId xmlns:a16="http://schemas.microsoft.com/office/drawing/2014/main" id="{450027C8-785C-4892-AA51-D3A0CA986E66}"/>
              </a:ext>
            </a:extLst>
          </p:cNvPr>
          <p:cNvSpPr txBox="1">
            <a:spLocks/>
          </p:cNvSpPr>
          <p:nvPr/>
        </p:nvSpPr>
        <p:spPr bwMode="auto">
          <a:xfrm>
            <a:off x="8617131" y="6324600"/>
            <a:ext cx="357051" cy="3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sv-SE"/>
            </a:defPPr>
            <a:lvl1pPr algn="r" rtl="0" eaLnBrk="1" fontAlgn="base" hangingPunct="1">
              <a:spcBef>
                <a:spcPct val="0"/>
              </a:spcBef>
              <a:spcAft>
                <a:spcPct val="0"/>
              </a:spcAft>
              <a:defRPr sz="14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fld id="{0B527C65-7FBB-44A7-A3A6-07A4E07C00A7}" type="slidenum">
              <a:rPr lang="sv-SE" altLang="en-US" smtClean="0">
                <a:latin typeface="Calibri" panose="020F0502020204030204" pitchFamily="34" charset="0"/>
                <a:cs typeface="Calibri" panose="020F0502020204030204" pitchFamily="34" charset="0"/>
              </a:rPr>
              <a:pPr/>
              <a:t>3</a:t>
            </a:fld>
            <a:endParaRPr lang="sv-SE" altLang="en-US" dirty="0">
              <a:latin typeface="Calibri" panose="020F0502020204030204" pitchFamily="34" charset="0"/>
              <a:cs typeface="Calibri" panose="020F0502020204030204" pitchFamily="34" charset="0"/>
            </a:endParaRPr>
          </a:p>
        </p:txBody>
      </p:sp>
      <p:grpSp>
        <p:nvGrpSpPr>
          <p:cNvPr id="2" name="Grupp 1">
            <a:extLst>
              <a:ext uri="{FF2B5EF4-FFF2-40B4-BE49-F238E27FC236}">
                <a16:creationId xmlns:a16="http://schemas.microsoft.com/office/drawing/2014/main" id="{B4408361-D164-4157-B702-1EB905408462}"/>
              </a:ext>
            </a:extLst>
          </p:cNvPr>
          <p:cNvGrpSpPr/>
          <p:nvPr/>
        </p:nvGrpSpPr>
        <p:grpSpPr>
          <a:xfrm>
            <a:off x="425518" y="1179400"/>
            <a:ext cx="8485157" cy="2139338"/>
            <a:chOff x="425518" y="1179400"/>
            <a:chExt cx="8485157" cy="2139338"/>
          </a:xfrm>
        </p:grpSpPr>
        <p:grpSp>
          <p:nvGrpSpPr>
            <p:cNvPr id="6197" name="Group 53">
              <a:extLst>
                <a:ext uri="{FF2B5EF4-FFF2-40B4-BE49-F238E27FC236}">
                  <a16:creationId xmlns:a16="http://schemas.microsoft.com/office/drawing/2014/main" id="{0E3A1195-0466-490C-950C-39EFA283701F}"/>
                </a:ext>
              </a:extLst>
            </p:cNvPr>
            <p:cNvGrpSpPr>
              <a:grpSpLocks/>
            </p:cNvGrpSpPr>
            <p:nvPr/>
          </p:nvGrpSpPr>
          <p:grpSpPr bwMode="auto">
            <a:xfrm>
              <a:off x="425518" y="1179400"/>
              <a:ext cx="8485157" cy="2139338"/>
              <a:chOff x="118" y="1831"/>
              <a:chExt cx="5354" cy="1290"/>
            </a:xfrm>
          </p:grpSpPr>
          <p:grpSp>
            <p:nvGrpSpPr>
              <p:cNvPr id="6194" name="Group 50">
                <a:extLst>
                  <a:ext uri="{FF2B5EF4-FFF2-40B4-BE49-F238E27FC236}">
                    <a16:creationId xmlns:a16="http://schemas.microsoft.com/office/drawing/2014/main" id="{59C717DE-6BA0-439F-818F-8DE58108BD39}"/>
                  </a:ext>
                </a:extLst>
              </p:cNvPr>
              <p:cNvGrpSpPr>
                <a:grpSpLocks/>
              </p:cNvGrpSpPr>
              <p:nvPr/>
            </p:nvGrpSpPr>
            <p:grpSpPr bwMode="auto">
              <a:xfrm>
                <a:off x="3408" y="1920"/>
                <a:ext cx="2064" cy="1201"/>
                <a:chOff x="3408" y="2068"/>
                <a:chExt cx="2064" cy="1201"/>
              </a:xfrm>
            </p:grpSpPr>
            <p:sp>
              <p:nvSpPr>
                <p:cNvPr id="6155" name="Oval 11">
                  <a:extLst>
                    <a:ext uri="{FF2B5EF4-FFF2-40B4-BE49-F238E27FC236}">
                      <a16:creationId xmlns:a16="http://schemas.microsoft.com/office/drawing/2014/main" id="{D1E92700-21B8-4811-83EE-6DDBD03F5CBF}"/>
                    </a:ext>
                  </a:extLst>
                </p:cNvPr>
                <p:cNvSpPr>
                  <a:spLocks noChangeArrowheads="1"/>
                </p:cNvSpPr>
                <p:nvPr/>
              </p:nvSpPr>
              <p:spPr bwMode="auto">
                <a:xfrm>
                  <a:off x="4102" y="2482"/>
                  <a:ext cx="211" cy="210"/>
                </a:xfrm>
                <a:prstGeom prst="ellipse">
                  <a:avLst/>
                </a:prstGeom>
                <a:solidFill>
                  <a:srgbClr val="00B0F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57" name="Oval 13">
                  <a:extLst>
                    <a:ext uri="{FF2B5EF4-FFF2-40B4-BE49-F238E27FC236}">
                      <a16:creationId xmlns:a16="http://schemas.microsoft.com/office/drawing/2014/main" id="{0A6C43E0-DF81-4020-8644-E1A20AFE88BD}"/>
                    </a:ext>
                  </a:extLst>
                </p:cNvPr>
                <p:cNvSpPr>
                  <a:spLocks noChangeArrowheads="1"/>
                </p:cNvSpPr>
                <p:nvPr/>
              </p:nvSpPr>
              <p:spPr bwMode="auto">
                <a:xfrm>
                  <a:off x="4489" y="2455"/>
                  <a:ext cx="210" cy="209"/>
                </a:xfrm>
                <a:prstGeom prst="ellipse">
                  <a:avLst/>
                </a:prstGeom>
                <a:solidFill>
                  <a:srgbClr val="00B0F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58" name="Oval 14">
                  <a:extLst>
                    <a:ext uri="{FF2B5EF4-FFF2-40B4-BE49-F238E27FC236}">
                      <a16:creationId xmlns:a16="http://schemas.microsoft.com/office/drawing/2014/main" id="{9119F7DF-4720-49D8-BC49-AAFA38FB7904}"/>
                    </a:ext>
                  </a:extLst>
                </p:cNvPr>
                <p:cNvSpPr>
                  <a:spLocks noChangeAspect="1" noChangeArrowheads="1"/>
                </p:cNvSpPr>
                <p:nvPr/>
              </p:nvSpPr>
              <p:spPr bwMode="auto">
                <a:xfrm>
                  <a:off x="4447" y="2859"/>
                  <a:ext cx="143" cy="142"/>
                </a:xfrm>
                <a:prstGeom prst="ellipse">
                  <a:avLst/>
                </a:prstGeom>
                <a:solidFill>
                  <a:srgbClr val="00B0F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59" name="Oval 15">
                  <a:extLst>
                    <a:ext uri="{FF2B5EF4-FFF2-40B4-BE49-F238E27FC236}">
                      <a16:creationId xmlns:a16="http://schemas.microsoft.com/office/drawing/2014/main" id="{E6A09283-E6F5-40C5-9700-1C73EADA1E27}"/>
                    </a:ext>
                  </a:extLst>
                </p:cNvPr>
                <p:cNvSpPr>
                  <a:spLocks noChangeAspect="1" noChangeArrowheads="1"/>
                </p:cNvSpPr>
                <p:nvPr/>
              </p:nvSpPr>
              <p:spPr bwMode="auto">
                <a:xfrm>
                  <a:off x="4746" y="2841"/>
                  <a:ext cx="143" cy="142"/>
                </a:xfrm>
                <a:prstGeom prst="ellipse">
                  <a:avLst/>
                </a:prstGeom>
                <a:solidFill>
                  <a:srgbClr val="00B0F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60" name="Oval 16">
                  <a:extLst>
                    <a:ext uri="{FF2B5EF4-FFF2-40B4-BE49-F238E27FC236}">
                      <a16:creationId xmlns:a16="http://schemas.microsoft.com/office/drawing/2014/main" id="{9251ADD9-144B-4B87-97F4-1B533FD5AD57}"/>
                    </a:ext>
                  </a:extLst>
                </p:cNvPr>
                <p:cNvSpPr>
                  <a:spLocks noChangeAspect="1" noChangeArrowheads="1"/>
                </p:cNvSpPr>
                <p:nvPr/>
              </p:nvSpPr>
              <p:spPr bwMode="auto">
                <a:xfrm>
                  <a:off x="4028" y="2877"/>
                  <a:ext cx="142" cy="142"/>
                </a:xfrm>
                <a:prstGeom prst="ellipse">
                  <a:avLst/>
                </a:prstGeom>
                <a:solidFill>
                  <a:srgbClr val="00B0F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61" name="Oval 17">
                  <a:extLst>
                    <a:ext uri="{FF2B5EF4-FFF2-40B4-BE49-F238E27FC236}">
                      <a16:creationId xmlns:a16="http://schemas.microsoft.com/office/drawing/2014/main" id="{C08D2A8A-0E94-489A-84EF-65D8F57CEC5B}"/>
                    </a:ext>
                  </a:extLst>
                </p:cNvPr>
                <p:cNvSpPr>
                  <a:spLocks noChangeArrowheads="1"/>
                </p:cNvSpPr>
                <p:nvPr/>
              </p:nvSpPr>
              <p:spPr bwMode="auto">
                <a:xfrm>
                  <a:off x="3741" y="2482"/>
                  <a:ext cx="209" cy="210"/>
                </a:xfrm>
                <a:prstGeom prst="ellipse">
                  <a:avLst/>
                </a:prstGeom>
                <a:solidFill>
                  <a:srgbClr val="00B0F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62" name="Oval 18">
                  <a:extLst>
                    <a:ext uri="{FF2B5EF4-FFF2-40B4-BE49-F238E27FC236}">
                      <a16:creationId xmlns:a16="http://schemas.microsoft.com/office/drawing/2014/main" id="{3A3E94E0-4C00-4677-8732-6E110C73D2BF}"/>
                    </a:ext>
                  </a:extLst>
                </p:cNvPr>
                <p:cNvSpPr>
                  <a:spLocks noChangeAspect="1" noChangeArrowheads="1"/>
                </p:cNvSpPr>
                <p:nvPr/>
              </p:nvSpPr>
              <p:spPr bwMode="auto">
                <a:xfrm>
                  <a:off x="3525" y="2877"/>
                  <a:ext cx="142" cy="142"/>
                </a:xfrm>
                <a:prstGeom prst="ellipse">
                  <a:avLst/>
                </a:prstGeom>
                <a:solidFill>
                  <a:srgbClr val="00B0F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63" name="Line 19">
                  <a:extLst>
                    <a:ext uri="{FF2B5EF4-FFF2-40B4-BE49-F238E27FC236}">
                      <a16:creationId xmlns:a16="http://schemas.microsoft.com/office/drawing/2014/main" id="{0C4C6388-FEA3-48BF-B2A3-E6135C74D9BC}"/>
                    </a:ext>
                  </a:extLst>
                </p:cNvPr>
                <p:cNvSpPr>
                  <a:spLocks noChangeShapeType="1"/>
                </p:cNvSpPr>
                <p:nvPr/>
              </p:nvSpPr>
              <p:spPr bwMode="auto">
                <a:xfrm flipH="1">
                  <a:off x="4205" y="2300"/>
                  <a:ext cx="0" cy="1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64" name="Line 20">
                  <a:extLst>
                    <a:ext uri="{FF2B5EF4-FFF2-40B4-BE49-F238E27FC236}">
                      <a16:creationId xmlns:a16="http://schemas.microsoft.com/office/drawing/2014/main" id="{6C418874-0E94-4AC7-8B61-855A91DB3F4D}"/>
                    </a:ext>
                  </a:extLst>
                </p:cNvPr>
                <p:cNvSpPr>
                  <a:spLocks noChangeShapeType="1"/>
                </p:cNvSpPr>
                <p:nvPr/>
              </p:nvSpPr>
              <p:spPr bwMode="auto">
                <a:xfrm flipH="1">
                  <a:off x="3881" y="2263"/>
                  <a:ext cx="214"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65" name="Line 21">
                  <a:extLst>
                    <a:ext uri="{FF2B5EF4-FFF2-40B4-BE49-F238E27FC236}">
                      <a16:creationId xmlns:a16="http://schemas.microsoft.com/office/drawing/2014/main" id="{9C7825D7-7009-42E7-8DC7-C58ED6F9E1AA}"/>
                    </a:ext>
                  </a:extLst>
                </p:cNvPr>
                <p:cNvSpPr>
                  <a:spLocks noChangeShapeType="1"/>
                </p:cNvSpPr>
                <p:nvPr/>
              </p:nvSpPr>
              <p:spPr bwMode="auto">
                <a:xfrm flipH="1">
                  <a:off x="3629" y="2659"/>
                  <a:ext cx="144" cy="2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66" name="Line 22">
                  <a:extLst>
                    <a:ext uri="{FF2B5EF4-FFF2-40B4-BE49-F238E27FC236}">
                      <a16:creationId xmlns:a16="http://schemas.microsoft.com/office/drawing/2014/main" id="{0F61ED0C-1332-4ED7-BD7C-DDB968CC055F}"/>
                    </a:ext>
                  </a:extLst>
                </p:cNvPr>
                <p:cNvSpPr>
                  <a:spLocks noChangeShapeType="1"/>
                </p:cNvSpPr>
                <p:nvPr/>
              </p:nvSpPr>
              <p:spPr bwMode="auto">
                <a:xfrm>
                  <a:off x="4276" y="2228"/>
                  <a:ext cx="252" cy="2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67" name="Line 23">
                  <a:extLst>
                    <a:ext uri="{FF2B5EF4-FFF2-40B4-BE49-F238E27FC236}">
                      <a16:creationId xmlns:a16="http://schemas.microsoft.com/office/drawing/2014/main" id="{AE1602B6-FA79-4B60-B1C2-CADBC3D4C26C}"/>
                    </a:ext>
                  </a:extLst>
                </p:cNvPr>
                <p:cNvSpPr>
                  <a:spLocks noChangeShapeType="1"/>
                </p:cNvSpPr>
                <p:nvPr/>
              </p:nvSpPr>
              <p:spPr bwMode="auto">
                <a:xfrm flipH="1">
                  <a:off x="4535" y="2675"/>
                  <a:ext cx="34" cy="20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68" name="Line 24">
                  <a:extLst>
                    <a:ext uri="{FF2B5EF4-FFF2-40B4-BE49-F238E27FC236}">
                      <a16:creationId xmlns:a16="http://schemas.microsoft.com/office/drawing/2014/main" id="{6D0B13DD-C379-42BE-9349-72937E57D91E}"/>
                    </a:ext>
                  </a:extLst>
                </p:cNvPr>
                <p:cNvSpPr>
                  <a:spLocks noChangeShapeType="1"/>
                </p:cNvSpPr>
                <p:nvPr/>
              </p:nvSpPr>
              <p:spPr bwMode="auto">
                <a:xfrm>
                  <a:off x="4672" y="2659"/>
                  <a:ext cx="144" cy="17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69" name="Line 25">
                  <a:extLst>
                    <a:ext uri="{FF2B5EF4-FFF2-40B4-BE49-F238E27FC236}">
                      <a16:creationId xmlns:a16="http://schemas.microsoft.com/office/drawing/2014/main" id="{A2C1F067-7E5D-4C43-AFB5-F0AEE9879D67}"/>
                    </a:ext>
                  </a:extLst>
                </p:cNvPr>
                <p:cNvSpPr>
                  <a:spLocks noChangeShapeType="1"/>
                </p:cNvSpPr>
                <p:nvPr/>
              </p:nvSpPr>
              <p:spPr bwMode="auto">
                <a:xfrm>
                  <a:off x="3917" y="2659"/>
                  <a:ext cx="143" cy="2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70" name="Line 26">
                  <a:extLst>
                    <a:ext uri="{FF2B5EF4-FFF2-40B4-BE49-F238E27FC236}">
                      <a16:creationId xmlns:a16="http://schemas.microsoft.com/office/drawing/2014/main" id="{4729E56B-CCEE-4DAD-A356-098268B44443}"/>
                    </a:ext>
                  </a:extLst>
                </p:cNvPr>
                <p:cNvSpPr>
                  <a:spLocks noChangeShapeType="1"/>
                </p:cNvSpPr>
                <p:nvPr/>
              </p:nvSpPr>
              <p:spPr bwMode="auto">
                <a:xfrm flipH="1">
                  <a:off x="3911" y="2999"/>
                  <a:ext cx="144"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71" name="Line 27">
                  <a:extLst>
                    <a:ext uri="{FF2B5EF4-FFF2-40B4-BE49-F238E27FC236}">
                      <a16:creationId xmlns:a16="http://schemas.microsoft.com/office/drawing/2014/main" id="{593ED7D0-0C95-4E4F-8697-E9A72BB1D027}"/>
                    </a:ext>
                  </a:extLst>
                </p:cNvPr>
                <p:cNvSpPr>
                  <a:spLocks noChangeShapeType="1"/>
                </p:cNvSpPr>
                <p:nvPr/>
              </p:nvSpPr>
              <p:spPr bwMode="auto">
                <a:xfrm>
                  <a:off x="4108" y="3013"/>
                  <a:ext cx="0" cy="2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72" name="Line 28">
                  <a:extLst>
                    <a:ext uri="{FF2B5EF4-FFF2-40B4-BE49-F238E27FC236}">
                      <a16:creationId xmlns:a16="http://schemas.microsoft.com/office/drawing/2014/main" id="{F6F8C64E-7206-404B-80EE-AAA2BB4A1F50}"/>
                    </a:ext>
                  </a:extLst>
                </p:cNvPr>
                <p:cNvSpPr>
                  <a:spLocks noChangeShapeType="1"/>
                </p:cNvSpPr>
                <p:nvPr/>
              </p:nvSpPr>
              <p:spPr bwMode="auto">
                <a:xfrm>
                  <a:off x="4162" y="2982"/>
                  <a:ext cx="144" cy="2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73" name="Line 29">
                  <a:extLst>
                    <a:ext uri="{FF2B5EF4-FFF2-40B4-BE49-F238E27FC236}">
                      <a16:creationId xmlns:a16="http://schemas.microsoft.com/office/drawing/2014/main" id="{1EE4E55A-C614-4443-A65F-3F7A10323B0B}"/>
                    </a:ext>
                  </a:extLst>
                </p:cNvPr>
                <p:cNvSpPr>
                  <a:spLocks noChangeShapeType="1"/>
                </p:cNvSpPr>
                <p:nvPr/>
              </p:nvSpPr>
              <p:spPr bwMode="auto">
                <a:xfrm flipH="1">
                  <a:off x="4665" y="2982"/>
                  <a:ext cx="109" cy="21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74" name="Line 30">
                  <a:extLst>
                    <a:ext uri="{FF2B5EF4-FFF2-40B4-BE49-F238E27FC236}">
                      <a16:creationId xmlns:a16="http://schemas.microsoft.com/office/drawing/2014/main" id="{489896A3-0941-404F-B723-6AD328AA59AB}"/>
                    </a:ext>
                  </a:extLst>
                </p:cNvPr>
                <p:cNvSpPr>
                  <a:spLocks noChangeShapeType="1"/>
                </p:cNvSpPr>
                <p:nvPr/>
              </p:nvSpPr>
              <p:spPr bwMode="auto">
                <a:xfrm>
                  <a:off x="4875" y="2952"/>
                  <a:ext cx="126" cy="23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75" name="Line 31">
                  <a:extLst>
                    <a:ext uri="{FF2B5EF4-FFF2-40B4-BE49-F238E27FC236}">
                      <a16:creationId xmlns:a16="http://schemas.microsoft.com/office/drawing/2014/main" id="{1B4C0BF5-7FEA-4F26-8460-54B3F5221A72}"/>
                    </a:ext>
                  </a:extLst>
                </p:cNvPr>
                <p:cNvSpPr>
                  <a:spLocks noChangeShapeType="1"/>
                </p:cNvSpPr>
                <p:nvPr/>
              </p:nvSpPr>
              <p:spPr bwMode="auto">
                <a:xfrm flipH="1">
                  <a:off x="3408" y="3011"/>
                  <a:ext cx="144"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76" name="Line 32">
                  <a:extLst>
                    <a:ext uri="{FF2B5EF4-FFF2-40B4-BE49-F238E27FC236}">
                      <a16:creationId xmlns:a16="http://schemas.microsoft.com/office/drawing/2014/main" id="{3792E2E2-90B0-497C-A899-C79E23866E50}"/>
                    </a:ext>
                  </a:extLst>
                </p:cNvPr>
                <p:cNvSpPr>
                  <a:spLocks noChangeShapeType="1"/>
                </p:cNvSpPr>
                <p:nvPr/>
              </p:nvSpPr>
              <p:spPr bwMode="auto">
                <a:xfrm>
                  <a:off x="3648" y="2994"/>
                  <a:ext cx="107" cy="21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77" name="Line 33">
                  <a:extLst>
                    <a:ext uri="{FF2B5EF4-FFF2-40B4-BE49-F238E27FC236}">
                      <a16:creationId xmlns:a16="http://schemas.microsoft.com/office/drawing/2014/main" id="{8582B7FA-A64C-4716-8584-DCB6D435444E}"/>
                    </a:ext>
                  </a:extLst>
                </p:cNvPr>
                <p:cNvSpPr>
                  <a:spLocks noChangeShapeType="1"/>
                </p:cNvSpPr>
                <p:nvPr/>
              </p:nvSpPr>
              <p:spPr bwMode="auto">
                <a:xfrm>
                  <a:off x="3598" y="3018"/>
                  <a:ext cx="0" cy="2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6178" name="Rectangle 34">
                  <a:extLst>
                    <a:ext uri="{FF2B5EF4-FFF2-40B4-BE49-F238E27FC236}">
                      <a16:creationId xmlns:a16="http://schemas.microsoft.com/office/drawing/2014/main" id="{76F6BC18-89F6-4393-AAF2-2EC8662BBCCA}"/>
                    </a:ext>
                  </a:extLst>
                </p:cNvPr>
                <p:cNvSpPr>
                  <a:spLocks noChangeArrowheads="1"/>
                </p:cNvSpPr>
                <p:nvPr/>
              </p:nvSpPr>
              <p:spPr bwMode="auto">
                <a:xfrm>
                  <a:off x="4332" y="2068"/>
                  <a:ext cx="1140" cy="279"/>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GB" altLang="en-US" dirty="0">
                      <a:latin typeface="Calibri" panose="020F0502020204030204" pitchFamily="34" charset="0"/>
                      <a:cs typeface="Calibri" panose="020F0502020204030204" pitchFamily="34" charset="0"/>
                    </a:rPr>
                    <a:t>SYSTEM</a:t>
                  </a:r>
                </a:p>
              </p:txBody>
            </p:sp>
            <p:sp>
              <p:nvSpPr>
                <p:cNvPr id="6179" name="Rectangle 35">
                  <a:extLst>
                    <a:ext uri="{FF2B5EF4-FFF2-40B4-BE49-F238E27FC236}">
                      <a16:creationId xmlns:a16="http://schemas.microsoft.com/office/drawing/2014/main" id="{124F8B60-B295-46DA-AC68-10FEEE4973C8}"/>
                    </a:ext>
                  </a:extLst>
                </p:cNvPr>
                <p:cNvSpPr>
                  <a:spLocks noChangeArrowheads="1"/>
                </p:cNvSpPr>
                <p:nvPr/>
              </p:nvSpPr>
              <p:spPr bwMode="auto">
                <a:xfrm>
                  <a:off x="4714" y="2376"/>
                  <a:ext cx="758" cy="44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pPr>
                    <a:spcBef>
                      <a:spcPct val="50000"/>
                    </a:spcBef>
                  </a:pPr>
                  <a:r>
                    <a:rPr lang="en-GB" altLang="en-US" sz="2000" dirty="0">
                      <a:latin typeface="Calibri" panose="020F0502020204030204" pitchFamily="34" charset="0"/>
                      <a:cs typeface="Calibri" panose="020F0502020204030204" pitchFamily="34" charset="0"/>
                    </a:rPr>
                    <a:t>Sub-systems</a:t>
                  </a:r>
                </a:p>
              </p:txBody>
            </p:sp>
          </p:grpSp>
          <p:sp>
            <p:nvSpPr>
              <p:cNvPr id="6189" name="Rectangle 45">
                <a:extLst>
                  <a:ext uri="{FF2B5EF4-FFF2-40B4-BE49-F238E27FC236}">
                    <a16:creationId xmlns:a16="http://schemas.microsoft.com/office/drawing/2014/main" id="{6AE56275-4EB7-4CB3-A3B3-7125530A6A5A}"/>
                  </a:ext>
                </a:extLst>
              </p:cNvPr>
              <p:cNvSpPr>
                <a:spLocks noChangeArrowheads="1"/>
              </p:cNvSpPr>
              <p:nvPr/>
            </p:nvSpPr>
            <p:spPr bwMode="auto">
              <a:xfrm>
                <a:off x="118" y="1831"/>
                <a:ext cx="3351"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fontAlgn="base">
                  <a:spcBef>
                    <a:spcPct val="20000"/>
                  </a:spcBef>
                  <a:spcAft>
                    <a:spcPct val="0"/>
                  </a:spcAft>
                  <a:buChar char="»"/>
                  <a:defRPr>
                    <a:solidFill>
                      <a:schemeClr val="tx1"/>
                    </a:solidFill>
                    <a:latin typeface="Times New Roman" panose="02020603050405020304" pitchFamily="18" charset="0"/>
                  </a:defRPr>
                </a:lvl6pPr>
                <a:lvl7pPr marL="2971800" indent="-228600" fontAlgn="base">
                  <a:spcBef>
                    <a:spcPct val="20000"/>
                  </a:spcBef>
                  <a:spcAft>
                    <a:spcPct val="0"/>
                  </a:spcAft>
                  <a:buChar char="»"/>
                  <a:defRPr>
                    <a:solidFill>
                      <a:schemeClr val="tx1"/>
                    </a:solidFill>
                    <a:latin typeface="Times New Roman" panose="02020603050405020304" pitchFamily="18" charset="0"/>
                  </a:defRPr>
                </a:lvl7pPr>
                <a:lvl8pPr marL="3429000" indent="-228600" fontAlgn="base">
                  <a:spcBef>
                    <a:spcPct val="20000"/>
                  </a:spcBef>
                  <a:spcAft>
                    <a:spcPct val="0"/>
                  </a:spcAft>
                  <a:buChar char="»"/>
                  <a:defRPr>
                    <a:solidFill>
                      <a:schemeClr val="tx1"/>
                    </a:solidFill>
                    <a:latin typeface="Times New Roman" panose="02020603050405020304" pitchFamily="18" charset="0"/>
                  </a:defRPr>
                </a:lvl8pPr>
                <a:lvl9pPr marL="3886200" indent="-228600" fontAlgn="base">
                  <a:spcBef>
                    <a:spcPct val="20000"/>
                  </a:spcBef>
                  <a:spcAft>
                    <a:spcPct val="0"/>
                  </a:spcAft>
                  <a:buChar char="»"/>
                  <a:defRPr>
                    <a:solidFill>
                      <a:schemeClr val="tx1"/>
                    </a:solidFill>
                    <a:latin typeface="Times New Roman" panose="02020603050405020304" pitchFamily="18" charset="0"/>
                  </a:defRPr>
                </a:lvl9pPr>
              </a:lstStyle>
              <a:p>
                <a:pPr eaLnBrk="1" hangingPunct="1">
                  <a:lnSpc>
                    <a:spcPct val="90000"/>
                  </a:lnSpc>
                </a:pPr>
                <a:r>
                  <a:rPr lang="en-GB" altLang="en-US" sz="2600" dirty="0">
                    <a:latin typeface="Calibri" panose="020F0502020204030204" pitchFamily="34" charset="0"/>
                    <a:cs typeface="Calibri" panose="020F0502020204030204" pitchFamily="34" charset="0"/>
                  </a:rPr>
                  <a:t> </a:t>
                </a:r>
                <a:r>
                  <a:rPr lang="en-GB" altLang="en-US" sz="2600" u="sng" dirty="0">
                    <a:latin typeface="Calibri" panose="020F0502020204030204" pitchFamily="34" charset="0"/>
                    <a:cs typeface="Calibri" panose="020F0502020204030204" pitchFamily="34" charset="0"/>
                  </a:rPr>
                  <a:t>Naturally related components in a structure</a:t>
                </a:r>
                <a:endParaRPr lang="en-GB" altLang="en-US" sz="4000" u="sng" dirty="0">
                  <a:solidFill>
                    <a:schemeClr val="tx2"/>
                  </a:solidFill>
                  <a:latin typeface="Calibri" panose="020F0502020204030204" pitchFamily="34" charset="0"/>
                  <a:cs typeface="Calibri" panose="020F0502020204030204" pitchFamily="34" charset="0"/>
                </a:endParaRPr>
              </a:p>
              <a:p>
                <a:pPr eaLnBrk="1" hangingPunct="1">
                  <a:lnSpc>
                    <a:spcPct val="90000"/>
                  </a:lnSpc>
                </a:pPr>
                <a:endParaRPr lang="en-GB" altLang="en-US" sz="2600" u="sng" dirty="0">
                  <a:latin typeface="Calibri" panose="020F0502020204030204" pitchFamily="34" charset="0"/>
                  <a:cs typeface="Calibri" panose="020F0502020204030204" pitchFamily="34" charset="0"/>
                </a:endParaRPr>
              </a:p>
            </p:txBody>
          </p:sp>
        </p:grpSp>
        <p:sp>
          <p:nvSpPr>
            <p:cNvPr id="34" name="Oval 11">
              <a:extLst>
                <a:ext uri="{FF2B5EF4-FFF2-40B4-BE49-F238E27FC236}">
                  <a16:creationId xmlns:a16="http://schemas.microsoft.com/office/drawing/2014/main" id="{839EF57C-DCF3-41BD-BD81-621B5078EA63}"/>
                </a:ext>
              </a:extLst>
            </p:cNvPr>
            <p:cNvSpPr>
              <a:spLocks noChangeArrowheads="1"/>
            </p:cNvSpPr>
            <p:nvPr/>
          </p:nvSpPr>
          <p:spPr bwMode="auto">
            <a:xfrm>
              <a:off x="6705600" y="1371600"/>
              <a:ext cx="334398" cy="348264"/>
            </a:xfrm>
            <a:prstGeom prst="ellipse">
              <a:avLst/>
            </a:prstGeom>
            <a:solidFill>
              <a:srgbClr val="00B0F0"/>
            </a:solidFill>
            <a:ln w="12700">
              <a:solidFill>
                <a:schemeClr val="tx1"/>
              </a:solidFill>
              <a:round/>
              <a:headEnd/>
              <a:tailEnd/>
            </a:ln>
            <a:effectLst/>
          </p:spPr>
          <p:txBody>
            <a:bodyPr wrap="none" anchor="ctr"/>
            <a:lstStyle/>
            <a:p>
              <a:endParaRPr lang="en-GB" dirty="0">
                <a:latin typeface="Calibri" panose="020F0502020204030204" pitchFamily="34" charset="0"/>
                <a:cs typeface="Calibri" panose="020F0502020204030204" pitchFamily="34" charset="0"/>
              </a:endParaRPr>
            </a:p>
          </p:txBody>
        </p:sp>
      </p:grpSp>
      <p:sp>
        <p:nvSpPr>
          <p:cNvPr id="3" name="textruta 2">
            <a:extLst>
              <a:ext uri="{FF2B5EF4-FFF2-40B4-BE49-F238E27FC236}">
                <a16:creationId xmlns:a16="http://schemas.microsoft.com/office/drawing/2014/main" id="{1D6EF506-6696-4722-A8B2-B88272725626}"/>
              </a:ext>
            </a:extLst>
          </p:cNvPr>
          <p:cNvSpPr txBox="1"/>
          <p:nvPr/>
        </p:nvSpPr>
        <p:spPr>
          <a:xfrm>
            <a:off x="492177" y="2359063"/>
            <a:ext cx="4614420" cy="1292662"/>
          </a:xfrm>
          <a:prstGeom prst="rect">
            <a:avLst/>
          </a:prstGeom>
          <a:noFill/>
        </p:spPr>
        <p:txBody>
          <a:bodyPr wrap="square" rtlCol="0">
            <a:spAutoFit/>
          </a:bodyPr>
          <a:lstStyle/>
          <a:p>
            <a:pPr marL="342900" indent="-342900">
              <a:buSzPct val="125000"/>
              <a:buFont typeface="Arial" panose="020B0604020202020204" pitchFamily="34" charset="0"/>
              <a:buChar char="•"/>
            </a:pPr>
            <a:r>
              <a:rPr lang="en-GB" altLang="en-US" sz="2600" u="sng" dirty="0">
                <a:latin typeface="Calibri" panose="020F0502020204030204" pitchFamily="34" charset="0"/>
                <a:cs typeface="Calibri" panose="020F0502020204030204" pitchFamily="34" charset="0"/>
              </a:rPr>
              <a:t>Hierarchy</a:t>
            </a:r>
            <a:r>
              <a:rPr lang="en-GB" altLang="en-US" sz="2600" dirty="0">
                <a:latin typeface="Calibri" panose="020F0502020204030204" pitchFamily="34" charset="0"/>
                <a:cs typeface="Calibri" panose="020F0502020204030204" pitchFamily="34" charset="0"/>
              </a:rPr>
              <a:t>: Also the parts of a system are sub-systems composed of parts,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96"/>
                                        </p:tgtEl>
                                        <p:attrNameLst>
                                          <p:attrName>style.visibility</p:attrName>
                                        </p:attrNameLst>
                                      </p:cBhvr>
                                      <p:to>
                                        <p:strVal val="visible"/>
                                      </p:to>
                                    </p:set>
                                    <p:anim calcmode="lin" valueType="num">
                                      <p:cBhvr additive="base">
                                        <p:cTn id="19" dur="500" fill="hold"/>
                                        <p:tgtEl>
                                          <p:spTgt spid="6196"/>
                                        </p:tgtEl>
                                        <p:attrNameLst>
                                          <p:attrName>ppt_x</p:attrName>
                                        </p:attrNameLst>
                                      </p:cBhvr>
                                      <p:tavLst>
                                        <p:tav tm="0">
                                          <p:val>
                                            <p:strVal val="#ppt_x"/>
                                          </p:val>
                                        </p:tav>
                                        <p:tav tm="100000">
                                          <p:val>
                                            <p:strVal val="#ppt_x"/>
                                          </p:val>
                                        </p:tav>
                                      </p:tavLst>
                                    </p:anim>
                                    <p:anim calcmode="lin" valueType="num">
                                      <p:cBhvr additive="base">
                                        <p:cTn id="20" dur="500" fill="hold"/>
                                        <p:tgtEl>
                                          <p:spTgt spid="6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6"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a:extLst>
              <a:ext uri="{FF2B5EF4-FFF2-40B4-BE49-F238E27FC236}">
                <a16:creationId xmlns:a16="http://schemas.microsoft.com/office/drawing/2014/main" id="{201E2599-0F69-424E-9060-6F734C2A69F5}"/>
              </a:ext>
            </a:extLst>
          </p:cNvPr>
          <p:cNvSpPr txBox="1"/>
          <p:nvPr/>
        </p:nvSpPr>
        <p:spPr>
          <a:xfrm>
            <a:off x="1352550" y="-75914"/>
            <a:ext cx="7315200" cy="769441"/>
          </a:xfrm>
          <a:prstGeom prst="rect">
            <a:avLst/>
          </a:prstGeom>
          <a:noFill/>
        </p:spPr>
        <p:txBody>
          <a:bodyPr wrap="square">
            <a:spAutoFit/>
          </a:bodyPr>
          <a:lstStyle/>
          <a:p>
            <a:r>
              <a:rPr lang="en-GB" altLang="en-US" sz="4400" b="1" dirty="0">
                <a:latin typeface="Calibri" panose="020F0502020204030204" pitchFamily="34" charset="0"/>
                <a:cs typeface="Calibri" panose="020F0502020204030204" pitchFamily="34" charset="0"/>
              </a:rPr>
              <a:t>VII.  MACRO MODELLING</a:t>
            </a:r>
            <a:endParaRPr lang="en-GB" sz="4400" dirty="0"/>
          </a:p>
        </p:txBody>
      </p:sp>
      <p:grpSp>
        <p:nvGrpSpPr>
          <p:cNvPr id="58" name="Grupp 57">
            <a:extLst>
              <a:ext uri="{FF2B5EF4-FFF2-40B4-BE49-F238E27FC236}">
                <a16:creationId xmlns:a16="http://schemas.microsoft.com/office/drawing/2014/main" id="{802BD3C2-E2FC-4A2F-A60A-582ABF19666C}"/>
              </a:ext>
            </a:extLst>
          </p:cNvPr>
          <p:cNvGrpSpPr/>
          <p:nvPr/>
        </p:nvGrpSpPr>
        <p:grpSpPr>
          <a:xfrm>
            <a:off x="379672" y="647776"/>
            <a:ext cx="8357314" cy="2134507"/>
            <a:chOff x="379672" y="647776"/>
            <a:chExt cx="8357314" cy="2134507"/>
          </a:xfrm>
        </p:grpSpPr>
        <p:grpSp>
          <p:nvGrpSpPr>
            <p:cNvPr id="5" name="Group 61">
              <a:extLst>
                <a:ext uri="{FF2B5EF4-FFF2-40B4-BE49-F238E27FC236}">
                  <a16:creationId xmlns:a16="http://schemas.microsoft.com/office/drawing/2014/main" id="{760B93BB-001F-46CA-819E-67C6344D6E34}"/>
                </a:ext>
              </a:extLst>
            </p:cNvPr>
            <p:cNvGrpSpPr>
              <a:grpSpLocks/>
            </p:cNvGrpSpPr>
            <p:nvPr/>
          </p:nvGrpSpPr>
          <p:grpSpPr bwMode="auto">
            <a:xfrm>
              <a:off x="5189396" y="647776"/>
              <a:ext cx="3547590" cy="2134507"/>
              <a:chOff x="1478" y="1472"/>
              <a:chExt cx="2528" cy="1300"/>
            </a:xfrm>
          </p:grpSpPr>
          <p:grpSp>
            <p:nvGrpSpPr>
              <p:cNvPr id="6" name="Group 60">
                <a:extLst>
                  <a:ext uri="{FF2B5EF4-FFF2-40B4-BE49-F238E27FC236}">
                    <a16:creationId xmlns:a16="http://schemas.microsoft.com/office/drawing/2014/main" id="{F20F0B45-ADA1-442A-97A4-25EC43E4E18B}"/>
                  </a:ext>
                </a:extLst>
              </p:cNvPr>
              <p:cNvGrpSpPr>
                <a:grpSpLocks/>
              </p:cNvGrpSpPr>
              <p:nvPr/>
            </p:nvGrpSpPr>
            <p:grpSpPr bwMode="auto">
              <a:xfrm>
                <a:off x="1478" y="1472"/>
                <a:ext cx="2528" cy="1300"/>
                <a:chOff x="1470" y="1432"/>
                <a:chExt cx="2528" cy="1300"/>
              </a:xfrm>
            </p:grpSpPr>
            <p:sp>
              <p:nvSpPr>
                <p:cNvPr id="8" name="Rectangle 28">
                  <a:extLst>
                    <a:ext uri="{FF2B5EF4-FFF2-40B4-BE49-F238E27FC236}">
                      <a16:creationId xmlns:a16="http://schemas.microsoft.com/office/drawing/2014/main" id="{E2ECC1EA-8963-4BA1-AEAE-25EB77CB26CA}"/>
                    </a:ext>
                  </a:extLst>
                </p:cNvPr>
                <p:cNvSpPr>
                  <a:spLocks noChangeArrowheads="1"/>
                </p:cNvSpPr>
                <p:nvPr/>
              </p:nvSpPr>
              <p:spPr bwMode="auto">
                <a:xfrm>
                  <a:off x="2208" y="1482"/>
                  <a:ext cx="952" cy="424"/>
                </a:xfrm>
                <a:prstGeom prst="rect">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9" name="Line 30">
                  <a:extLst>
                    <a:ext uri="{FF2B5EF4-FFF2-40B4-BE49-F238E27FC236}">
                      <a16:creationId xmlns:a16="http://schemas.microsoft.com/office/drawing/2014/main" id="{30684AE5-5AB6-46B4-BE4E-A7F778DAEA28}"/>
                    </a:ext>
                  </a:extLst>
                </p:cNvPr>
                <p:cNvSpPr>
                  <a:spLocks noChangeShapeType="1"/>
                </p:cNvSpPr>
                <p:nvPr/>
              </p:nvSpPr>
              <p:spPr bwMode="auto">
                <a:xfrm flipH="1">
                  <a:off x="1542" y="1702"/>
                  <a:ext cx="665" cy="0"/>
                </a:xfrm>
                <a:prstGeom prst="line">
                  <a:avLst/>
                </a:prstGeom>
                <a:noFill/>
                <a:ln w="38100">
                  <a:solidFill>
                    <a:srgbClr val="0000FF"/>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0" name="Line 31">
                  <a:extLst>
                    <a:ext uri="{FF2B5EF4-FFF2-40B4-BE49-F238E27FC236}">
                      <a16:creationId xmlns:a16="http://schemas.microsoft.com/office/drawing/2014/main" id="{33E9FBCE-DBAD-47B0-9DE1-C723EBEF2008}"/>
                    </a:ext>
                  </a:extLst>
                </p:cNvPr>
                <p:cNvSpPr>
                  <a:spLocks noChangeShapeType="1"/>
                </p:cNvSpPr>
                <p:nvPr/>
              </p:nvSpPr>
              <p:spPr bwMode="auto">
                <a:xfrm flipH="1">
                  <a:off x="3168" y="1705"/>
                  <a:ext cx="744" cy="0"/>
                </a:xfrm>
                <a:prstGeom prst="line">
                  <a:avLst/>
                </a:prstGeom>
                <a:noFill/>
                <a:ln w="38100">
                  <a:solidFill>
                    <a:srgbClr val="0000FF"/>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1" name="Rectangle 33">
                  <a:extLst>
                    <a:ext uri="{FF2B5EF4-FFF2-40B4-BE49-F238E27FC236}">
                      <a16:creationId xmlns:a16="http://schemas.microsoft.com/office/drawing/2014/main" id="{9A833872-5A75-41C6-8DB6-EC727C0CADC5}"/>
                    </a:ext>
                  </a:extLst>
                </p:cNvPr>
                <p:cNvSpPr>
                  <a:spLocks noChangeArrowheads="1"/>
                </p:cNvSpPr>
                <p:nvPr/>
              </p:nvSpPr>
              <p:spPr bwMode="auto">
                <a:xfrm>
                  <a:off x="1507" y="1432"/>
                  <a:ext cx="105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dirty="0">
                      <a:latin typeface="Calibri" panose="020F0502020204030204" pitchFamily="34" charset="0"/>
                      <a:cs typeface="Calibri" panose="020F0502020204030204" pitchFamily="34" charset="0"/>
                    </a:rPr>
                    <a:t>Input</a:t>
                  </a:r>
                </a:p>
              </p:txBody>
            </p:sp>
            <p:sp>
              <p:nvSpPr>
                <p:cNvPr id="12" name="Rectangle 35">
                  <a:extLst>
                    <a:ext uri="{FF2B5EF4-FFF2-40B4-BE49-F238E27FC236}">
                      <a16:creationId xmlns:a16="http://schemas.microsoft.com/office/drawing/2014/main" id="{AAFD3D4F-F274-4AF1-92DD-A33D4EB66B35}"/>
                    </a:ext>
                  </a:extLst>
                </p:cNvPr>
                <p:cNvSpPr>
                  <a:spLocks noChangeArrowheads="1"/>
                </p:cNvSpPr>
                <p:nvPr/>
              </p:nvSpPr>
              <p:spPr bwMode="auto">
                <a:xfrm>
                  <a:off x="3240" y="1432"/>
                  <a:ext cx="75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6038" rIns="0" bIns="46038">
                  <a:spAutoFit/>
                </a:bodyPr>
                <a:lstStyle/>
                <a:p>
                  <a:pPr>
                    <a:spcBef>
                      <a:spcPct val="50000"/>
                    </a:spcBef>
                  </a:pPr>
                  <a:r>
                    <a:rPr lang="en-GB" altLang="en-US" dirty="0">
                      <a:latin typeface="Calibri" panose="020F0502020204030204" pitchFamily="34" charset="0"/>
                      <a:cs typeface="Calibri" panose="020F0502020204030204" pitchFamily="34" charset="0"/>
                    </a:rPr>
                    <a:t>Output</a:t>
                  </a:r>
                </a:p>
              </p:txBody>
            </p:sp>
            <p:sp>
              <p:nvSpPr>
                <p:cNvPr id="19" name="Rectangle 44">
                  <a:extLst>
                    <a:ext uri="{FF2B5EF4-FFF2-40B4-BE49-F238E27FC236}">
                      <a16:creationId xmlns:a16="http://schemas.microsoft.com/office/drawing/2014/main" id="{15087FA6-89D4-444D-9791-148CEA90090C}"/>
                    </a:ext>
                  </a:extLst>
                </p:cNvPr>
                <p:cNvSpPr>
                  <a:spLocks noChangeArrowheads="1"/>
                </p:cNvSpPr>
                <p:nvPr/>
              </p:nvSpPr>
              <p:spPr bwMode="auto">
                <a:xfrm>
                  <a:off x="2212" y="2308"/>
                  <a:ext cx="952" cy="424"/>
                </a:xfrm>
                <a:prstGeom prst="rect">
                  <a:avLst/>
                </a:prstGeom>
                <a:solidFill>
                  <a:srgbClr val="FF00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0" name="Line 46">
                  <a:extLst>
                    <a:ext uri="{FF2B5EF4-FFF2-40B4-BE49-F238E27FC236}">
                      <a16:creationId xmlns:a16="http://schemas.microsoft.com/office/drawing/2014/main" id="{E3BB0125-57FC-4E49-9A8A-A9B992E4B197}"/>
                    </a:ext>
                  </a:extLst>
                </p:cNvPr>
                <p:cNvSpPr>
                  <a:spLocks noChangeShapeType="1"/>
                </p:cNvSpPr>
                <p:nvPr/>
              </p:nvSpPr>
              <p:spPr bwMode="auto">
                <a:xfrm flipH="1">
                  <a:off x="1546" y="2523"/>
                  <a:ext cx="665" cy="0"/>
                </a:xfrm>
                <a:prstGeom prst="line">
                  <a:avLst/>
                </a:prstGeom>
                <a:noFill/>
                <a:ln w="38100">
                  <a:solidFill>
                    <a:srgbClr val="FF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1" name="Line 47">
                  <a:extLst>
                    <a:ext uri="{FF2B5EF4-FFF2-40B4-BE49-F238E27FC236}">
                      <a16:creationId xmlns:a16="http://schemas.microsoft.com/office/drawing/2014/main" id="{B2319A8E-423B-43F6-8DC4-589329ECEFCC}"/>
                    </a:ext>
                  </a:extLst>
                </p:cNvPr>
                <p:cNvSpPr>
                  <a:spLocks noChangeShapeType="1"/>
                </p:cNvSpPr>
                <p:nvPr/>
              </p:nvSpPr>
              <p:spPr bwMode="auto">
                <a:xfrm flipH="1">
                  <a:off x="3168" y="2523"/>
                  <a:ext cx="744" cy="0"/>
                </a:xfrm>
                <a:prstGeom prst="line">
                  <a:avLst/>
                </a:prstGeom>
                <a:noFill/>
                <a:ln w="38100">
                  <a:solidFill>
                    <a:srgbClr val="FF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2" name="Rectangle 48">
                  <a:extLst>
                    <a:ext uri="{FF2B5EF4-FFF2-40B4-BE49-F238E27FC236}">
                      <a16:creationId xmlns:a16="http://schemas.microsoft.com/office/drawing/2014/main" id="{38F19F4D-5A04-48AB-8477-6EACA74C04EA}"/>
                    </a:ext>
                  </a:extLst>
                </p:cNvPr>
                <p:cNvSpPr>
                  <a:spLocks noChangeArrowheads="1"/>
                </p:cNvSpPr>
                <p:nvPr/>
              </p:nvSpPr>
              <p:spPr bwMode="auto">
                <a:xfrm>
                  <a:off x="2304" y="2368"/>
                  <a:ext cx="864" cy="29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en-US" b="1" dirty="0">
                      <a:latin typeface="Calibri" panose="020F0502020204030204" pitchFamily="34" charset="0"/>
                      <a:cs typeface="Calibri" panose="020F0502020204030204" pitchFamily="34" charset="0"/>
                    </a:rPr>
                    <a:t>MODEL</a:t>
                  </a:r>
                </a:p>
              </p:txBody>
            </p:sp>
            <p:sp>
              <p:nvSpPr>
                <p:cNvPr id="23" name="Rectangle 49">
                  <a:extLst>
                    <a:ext uri="{FF2B5EF4-FFF2-40B4-BE49-F238E27FC236}">
                      <a16:creationId xmlns:a16="http://schemas.microsoft.com/office/drawing/2014/main" id="{023485DB-7E7F-4A3A-8DDF-38CD9BF43006}"/>
                    </a:ext>
                  </a:extLst>
                </p:cNvPr>
                <p:cNvSpPr>
                  <a:spLocks noChangeArrowheads="1"/>
                </p:cNvSpPr>
                <p:nvPr/>
              </p:nvSpPr>
              <p:spPr bwMode="auto">
                <a:xfrm>
                  <a:off x="1470" y="2236"/>
                  <a:ext cx="6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GB" altLang="en-US" dirty="0">
                      <a:latin typeface="Calibri" panose="020F0502020204030204" pitchFamily="34" charset="0"/>
                      <a:cs typeface="Calibri" panose="020F0502020204030204" pitchFamily="34" charset="0"/>
                    </a:rPr>
                    <a:t>Input</a:t>
                  </a:r>
                </a:p>
              </p:txBody>
            </p:sp>
            <p:sp>
              <p:nvSpPr>
                <p:cNvPr id="24" name="Rectangle 50">
                  <a:extLst>
                    <a:ext uri="{FF2B5EF4-FFF2-40B4-BE49-F238E27FC236}">
                      <a16:creationId xmlns:a16="http://schemas.microsoft.com/office/drawing/2014/main" id="{A59ED030-32ED-40C3-818C-75617059B3AC}"/>
                    </a:ext>
                  </a:extLst>
                </p:cNvPr>
                <p:cNvSpPr>
                  <a:spLocks noChangeArrowheads="1"/>
                </p:cNvSpPr>
                <p:nvPr/>
              </p:nvSpPr>
              <p:spPr bwMode="auto">
                <a:xfrm>
                  <a:off x="3243" y="2247"/>
                  <a:ext cx="75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6038" rIns="0" bIns="46038">
                  <a:spAutoFit/>
                </a:bodyPr>
                <a:lstStyle/>
                <a:p>
                  <a:pPr>
                    <a:spcBef>
                      <a:spcPct val="50000"/>
                    </a:spcBef>
                  </a:pPr>
                  <a:r>
                    <a:rPr lang="en-GB" altLang="en-US" dirty="0">
                      <a:latin typeface="Calibri" panose="020F0502020204030204" pitchFamily="34" charset="0"/>
                      <a:cs typeface="Calibri" panose="020F0502020204030204" pitchFamily="34" charset="0"/>
                    </a:rPr>
                    <a:t>Output</a:t>
                  </a:r>
                </a:p>
              </p:txBody>
            </p:sp>
            <p:sp>
              <p:nvSpPr>
                <p:cNvPr id="25" name="AutoShape 51">
                  <a:extLst>
                    <a:ext uri="{FF2B5EF4-FFF2-40B4-BE49-F238E27FC236}">
                      <a16:creationId xmlns:a16="http://schemas.microsoft.com/office/drawing/2014/main" id="{FE1B7906-2CAE-435D-B292-6C22F5F56DC1}"/>
                    </a:ext>
                  </a:extLst>
                </p:cNvPr>
                <p:cNvSpPr>
                  <a:spLocks noChangeArrowheads="1"/>
                </p:cNvSpPr>
                <p:nvPr/>
              </p:nvSpPr>
              <p:spPr bwMode="auto">
                <a:xfrm>
                  <a:off x="2572" y="2039"/>
                  <a:ext cx="232" cy="186"/>
                </a:xfrm>
                <a:prstGeom prst="downArrow">
                  <a:avLst>
                    <a:gd name="adj1" fmla="val 50000"/>
                    <a:gd name="adj2" fmla="val 50005"/>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6" name="Line 52">
                  <a:extLst>
                    <a:ext uri="{FF2B5EF4-FFF2-40B4-BE49-F238E27FC236}">
                      <a16:creationId xmlns:a16="http://schemas.microsoft.com/office/drawing/2014/main" id="{A3F16660-BE00-4272-95AC-C49E5497B315}"/>
                    </a:ext>
                  </a:extLst>
                </p:cNvPr>
                <p:cNvSpPr>
                  <a:spLocks noChangeShapeType="1"/>
                </p:cNvSpPr>
                <p:nvPr/>
              </p:nvSpPr>
              <p:spPr bwMode="auto">
                <a:xfrm>
                  <a:off x="1637" y="1851"/>
                  <a:ext cx="0" cy="38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0" name="Line 52">
                  <a:extLst>
                    <a:ext uri="{FF2B5EF4-FFF2-40B4-BE49-F238E27FC236}">
                      <a16:creationId xmlns:a16="http://schemas.microsoft.com/office/drawing/2014/main" id="{FC46C110-A0D6-4014-BDB7-9EEA3026F454}"/>
                    </a:ext>
                  </a:extLst>
                </p:cNvPr>
                <p:cNvSpPr>
                  <a:spLocks noChangeShapeType="1"/>
                </p:cNvSpPr>
                <p:nvPr/>
              </p:nvSpPr>
              <p:spPr bwMode="auto">
                <a:xfrm>
                  <a:off x="3648" y="1862"/>
                  <a:ext cx="0" cy="38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7" name="Rectangle 32">
                <a:extLst>
                  <a:ext uri="{FF2B5EF4-FFF2-40B4-BE49-F238E27FC236}">
                    <a16:creationId xmlns:a16="http://schemas.microsoft.com/office/drawing/2014/main" id="{308B7629-874E-4F4C-8984-1C2320F5E436}"/>
                  </a:ext>
                </a:extLst>
              </p:cNvPr>
              <p:cNvSpPr>
                <a:spLocks noChangeArrowheads="1"/>
              </p:cNvSpPr>
              <p:nvPr/>
            </p:nvSpPr>
            <p:spPr bwMode="auto">
              <a:xfrm>
                <a:off x="2221" y="1582"/>
                <a:ext cx="105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6038" rIns="0" bIns="46038">
                <a:spAutoFit/>
              </a:bodyPr>
              <a:lstStyle/>
              <a:p>
                <a:pPr>
                  <a:spcBef>
                    <a:spcPct val="50000"/>
                  </a:spcBef>
                </a:pPr>
                <a:r>
                  <a:rPr lang="en-GB" altLang="en-US" sz="2200" b="1" dirty="0">
                    <a:latin typeface="Calibri" panose="020F0502020204030204" pitchFamily="34" charset="0"/>
                    <a:cs typeface="Calibri" panose="020F0502020204030204" pitchFamily="34" charset="0"/>
                  </a:rPr>
                  <a:t>SYSTEMUS</a:t>
                </a:r>
              </a:p>
            </p:txBody>
          </p:sp>
        </p:grpSp>
        <p:sp>
          <p:nvSpPr>
            <p:cNvPr id="29" name="textruta 28">
              <a:extLst>
                <a:ext uri="{FF2B5EF4-FFF2-40B4-BE49-F238E27FC236}">
                  <a16:creationId xmlns:a16="http://schemas.microsoft.com/office/drawing/2014/main" id="{A8FAE87E-493C-48E2-A931-901A3B350D19}"/>
                </a:ext>
              </a:extLst>
            </p:cNvPr>
            <p:cNvSpPr txBox="1"/>
            <p:nvPr/>
          </p:nvSpPr>
          <p:spPr>
            <a:xfrm>
              <a:off x="379672" y="902648"/>
              <a:ext cx="4415821" cy="1815882"/>
            </a:xfrm>
            <a:prstGeom prst="rect">
              <a:avLst/>
            </a:prstGeom>
            <a:noFill/>
          </p:spPr>
          <p:txBody>
            <a:bodyPr wrap="square" rtlCol="0">
              <a:spAutoFit/>
            </a:bodyPr>
            <a:lstStyle/>
            <a:p>
              <a:r>
                <a:rPr lang="en-GB" sz="2800" dirty="0">
                  <a:latin typeface="Calibri" panose="020F0502020204030204" pitchFamily="34" charset="0"/>
                  <a:cs typeface="Calibri" panose="020F0502020204030204" pitchFamily="34" charset="0"/>
                </a:rPr>
                <a:t>Depending on your purpose and available information, you can use the </a:t>
              </a:r>
              <a:r>
                <a:rPr lang="en-GB" sz="2800" b="1" dirty="0">
                  <a:latin typeface="Calibri" panose="020F0502020204030204" pitchFamily="34" charset="0"/>
                  <a:cs typeface="Calibri" panose="020F0502020204030204" pitchFamily="34" charset="0"/>
                </a:rPr>
                <a:t>information</a:t>
              </a:r>
              <a:r>
                <a:rPr lang="en-GB" sz="2800" dirty="0">
                  <a:latin typeface="Calibri" panose="020F0502020204030204" pitchFamily="34" charset="0"/>
                  <a:cs typeface="Calibri" panose="020F0502020204030204" pitchFamily="34" charset="0"/>
                </a:rPr>
                <a:t> about: </a:t>
              </a:r>
            </a:p>
          </p:txBody>
        </p:sp>
      </p:grpSp>
      <p:sp>
        <p:nvSpPr>
          <p:cNvPr id="2" name="Platshållare för bildnummer 1">
            <a:extLst>
              <a:ext uri="{FF2B5EF4-FFF2-40B4-BE49-F238E27FC236}">
                <a16:creationId xmlns:a16="http://schemas.microsoft.com/office/drawing/2014/main" id="{82F85A6C-75EA-4547-BDC2-28E6B0D85EDF}"/>
              </a:ext>
            </a:extLst>
          </p:cNvPr>
          <p:cNvSpPr>
            <a:spLocks noGrp="1"/>
          </p:cNvSpPr>
          <p:nvPr>
            <p:ph type="sldNum" sz="quarter" idx="12"/>
          </p:nvPr>
        </p:nvSpPr>
        <p:spPr>
          <a:xfrm>
            <a:off x="8667750" y="6477000"/>
            <a:ext cx="381000" cy="457200"/>
          </a:xfrm>
        </p:spPr>
        <p:txBody>
          <a:bodyPr/>
          <a:lstStyle/>
          <a:p>
            <a:fld id="{4DF838EB-00A1-4B45-8766-C36E6C58132F}" type="slidenum">
              <a:rPr lang="sv-SE" altLang="en-US" smtClean="0"/>
              <a:pPr/>
              <a:t>30</a:t>
            </a:fld>
            <a:endParaRPr lang="sv-SE" altLang="en-US" dirty="0"/>
          </a:p>
        </p:txBody>
      </p:sp>
      <p:grpSp>
        <p:nvGrpSpPr>
          <p:cNvPr id="55" name="Grupp 54">
            <a:extLst>
              <a:ext uri="{FF2B5EF4-FFF2-40B4-BE49-F238E27FC236}">
                <a16:creationId xmlns:a16="http://schemas.microsoft.com/office/drawing/2014/main" id="{ECFED677-2235-44E3-8D13-CB5D54CDA2EC}"/>
              </a:ext>
            </a:extLst>
          </p:cNvPr>
          <p:cNvGrpSpPr/>
          <p:nvPr/>
        </p:nvGrpSpPr>
        <p:grpSpPr>
          <a:xfrm>
            <a:off x="207835" y="2892848"/>
            <a:ext cx="8728329" cy="1200329"/>
            <a:chOff x="177644" y="2911762"/>
            <a:chExt cx="8728329" cy="1200329"/>
          </a:xfrm>
        </p:grpSpPr>
        <p:sp>
          <p:nvSpPr>
            <p:cNvPr id="31" name="textruta 30">
              <a:extLst>
                <a:ext uri="{FF2B5EF4-FFF2-40B4-BE49-F238E27FC236}">
                  <a16:creationId xmlns:a16="http://schemas.microsoft.com/office/drawing/2014/main" id="{1CF77B3D-39FE-406C-ADBB-30B09697DFFE}"/>
                </a:ext>
              </a:extLst>
            </p:cNvPr>
            <p:cNvSpPr txBox="1"/>
            <p:nvPr/>
          </p:nvSpPr>
          <p:spPr>
            <a:xfrm>
              <a:off x="177644" y="2911762"/>
              <a:ext cx="7455147" cy="1200329"/>
            </a:xfrm>
            <a:prstGeom prst="rect">
              <a:avLst/>
            </a:prstGeom>
            <a:noFill/>
          </p:spPr>
          <p:txBody>
            <a:bodyPr wrap="square" rtlCol="0">
              <a:spAutoFit/>
            </a:bodyPr>
            <a:lstStyle/>
            <a:p>
              <a:pPr>
                <a:buSzPct val="130000"/>
              </a:pPr>
              <a:r>
                <a:rPr lang="en-GB" dirty="0">
                  <a:solidFill>
                    <a:srgbClr val="0070C0"/>
                  </a:solidFill>
                  <a:latin typeface="Calibri" panose="020F0502020204030204" pitchFamily="34" charset="0"/>
                  <a:cs typeface="Calibri" panose="020F0502020204030204" pitchFamily="34" charset="0"/>
                </a:rPr>
                <a:t>The Systemus’ </a:t>
              </a:r>
              <a:r>
                <a:rPr lang="en-GB" b="1" dirty="0">
                  <a:solidFill>
                    <a:srgbClr val="0070C0"/>
                  </a:solidFill>
                  <a:latin typeface="Calibri" panose="020F0502020204030204" pitchFamily="34" charset="0"/>
                  <a:cs typeface="Calibri" panose="020F0502020204030204" pitchFamily="34" charset="0"/>
                </a:rPr>
                <a:t>structure</a:t>
              </a:r>
              <a:r>
                <a:rPr lang="en-GB" dirty="0">
                  <a:solidFill>
                    <a:srgbClr val="0070C0"/>
                  </a:solidFill>
                  <a:latin typeface="Calibri" panose="020F0502020204030204" pitchFamily="34" charset="0"/>
                  <a:cs typeface="Calibri" panose="020F0502020204030204" pitchFamily="34" charset="0"/>
                </a:rPr>
                <a:t> to build a similar model structure. </a:t>
              </a:r>
              <a:endParaRPr lang="en-GB" dirty="0">
                <a:solidFill>
                  <a:srgbClr val="0070C0"/>
                </a:solidFill>
                <a:latin typeface="Calibri" panose="020F0502020204030204" pitchFamily="34" charset="0"/>
                <a:cs typeface="Calibri" panose="020F0502020204030204" pitchFamily="34" charset="0"/>
                <a:sym typeface="Symbol" panose="05050102010706020507" pitchFamily="18" charset="2"/>
              </a:endParaRPr>
            </a:p>
            <a:p>
              <a:pPr marL="342900" indent="-342900">
                <a:buClr>
                  <a:srgbClr val="FF0000"/>
                </a:buClr>
                <a:buSzPct val="130000"/>
                <a:buFont typeface="Symbol" panose="05050102010706020507" pitchFamily="18" charset="2"/>
                <a:buChar char="Þ"/>
              </a:pPr>
              <a:r>
                <a:rPr lang="en-GB" b="1" dirty="0">
                  <a:latin typeface="Calibri" panose="020F0502020204030204" pitchFamily="34" charset="0"/>
                  <a:cs typeface="Calibri" panose="020F0502020204030204" pitchFamily="34" charset="0"/>
                  <a:sym typeface="Symbol" panose="05050102010706020507" pitchFamily="18" charset="2"/>
                </a:rPr>
                <a:t> White-box model</a:t>
              </a:r>
              <a:r>
                <a:rPr lang="en-GB" dirty="0">
                  <a:latin typeface="Calibri" panose="020F0502020204030204" pitchFamily="34" charset="0"/>
                  <a:cs typeface="Calibri" panose="020F0502020204030204" pitchFamily="34" charset="0"/>
                  <a:sym typeface="Symbol" panose="05050102010706020507" pitchFamily="18" charset="2"/>
                </a:rPr>
                <a:t>. This shows the mechanisms that      create the model behaviour.</a:t>
              </a:r>
            </a:p>
          </p:txBody>
        </p:sp>
        <p:grpSp>
          <p:nvGrpSpPr>
            <p:cNvPr id="34" name="Grupp 33">
              <a:extLst>
                <a:ext uri="{FF2B5EF4-FFF2-40B4-BE49-F238E27FC236}">
                  <a16:creationId xmlns:a16="http://schemas.microsoft.com/office/drawing/2014/main" id="{F0D12D7A-326A-40E6-AD10-DA6CE31EC607}"/>
                </a:ext>
              </a:extLst>
            </p:cNvPr>
            <p:cNvGrpSpPr/>
            <p:nvPr/>
          </p:nvGrpSpPr>
          <p:grpSpPr>
            <a:xfrm>
              <a:off x="7521583" y="3198325"/>
              <a:ext cx="1384390" cy="535475"/>
              <a:chOff x="4685690" y="991516"/>
              <a:chExt cx="1384390" cy="535475"/>
            </a:xfrm>
          </p:grpSpPr>
          <p:grpSp>
            <p:nvGrpSpPr>
              <p:cNvPr id="35" name="Grupp 34">
                <a:extLst>
                  <a:ext uri="{FF2B5EF4-FFF2-40B4-BE49-F238E27FC236}">
                    <a16:creationId xmlns:a16="http://schemas.microsoft.com/office/drawing/2014/main" id="{0C90C881-C647-4C27-B1E5-3C7BDC4D3BEE}"/>
                  </a:ext>
                </a:extLst>
              </p:cNvPr>
              <p:cNvGrpSpPr/>
              <p:nvPr/>
            </p:nvGrpSpPr>
            <p:grpSpPr>
              <a:xfrm>
                <a:off x="4755457" y="1355077"/>
                <a:ext cx="1171650" cy="0"/>
                <a:chOff x="2983754" y="1263835"/>
                <a:chExt cx="1190246" cy="0"/>
              </a:xfrm>
            </p:grpSpPr>
            <p:cxnSp>
              <p:nvCxnSpPr>
                <p:cNvPr id="39" name="Rak pilkoppling 38">
                  <a:extLst>
                    <a:ext uri="{FF2B5EF4-FFF2-40B4-BE49-F238E27FC236}">
                      <a16:creationId xmlns:a16="http://schemas.microsoft.com/office/drawing/2014/main" id="{CB3FBD2E-A25A-48DE-AE29-49A592B65F17}"/>
                    </a:ext>
                  </a:extLst>
                </p:cNvPr>
                <p:cNvCxnSpPr>
                  <a:cxnSpLocks/>
                </p:cNvCxnSpPr>
                <p:nvPr/>
              </p:nvCxnSpPr>
              <p:spPr bwMode="auto">
                <a:xfrm>
                  <a:off x="3881429" y="1263835"/>
                  <a:ext cx="292571"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Rak pilkoppling 39">
                  <a:extLst>
                    <a:ext uri="{FF2B5EF4-FFF2-40B4-BE49-F238E27FC236}">
                      <a16:creationId xmlns:a16="http://schemas.microsoft.com/office/drawing/2014/main" id="{ECFB01D0-E074-4A85-8425-CB96E7822299}"/>
                    </a:ext>
                  </a:extLst>
                </p:cNvPr>
                <p:cNvCxnSpPr/>
                <p:nvPr/>
              </p:nvCxnSpPr>
              <p:spPr bwMode="auto">
                <a:xfrm>
                  <a:off x="2983754" y="1263835"/>
                  <a:ext cx="292571"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textruta 35">
                <a:extLst>
                  <a:ext uri="{FF2B5EF4-FFF2-40B4-BE49-F238E27FC236}">
                    <a16:creationId xmlns:a16="http://schemas.microsoft.com/office/drawing/2014/main" id="{581031B3-8E21-4C6C-A400-3C42B3E0A971}"/>
                  </a:ext>
                </a:extLst>
              </p:cNvPr>
              <p:cNvSpPr txBox="1"/>
              <p:nvPr/>
            </p:nvSpPr>
            <p:spPr>
              <a:xfrm>
                <a:off x="5043110" y="1157659"/>
                <a:ext cx="576000" cy="369332"/>
              </a:xfrm>
              <a:prstGeom prst="rect">
                <a:avLst/>
              </a:prstGeom>
              <a:noFill/>
              <a:ln w="19050">
                <a:solidFill>
                  <a:schemeClr val="tx1"/>
                </a:solidFill>
              </a:ln>
            </p:spPr>
            <p:txBody>
              <a:bodyPr wrap="square" lIns="0" tIns="0" rIns="0" bIns="0" rtlCol="0">
                <a:spAutoFit/>
              </a:bodyPr>
              <a:lstStyle/>
              <a:p>
                <a:r>
                  <a:rPr lang="en-GB" dirty="0">
                    <a:latin typeface="Calibri" panose="020F0502020204030204" pitchFamily="34" charset="0"/>
                    <a:cs typeface="Calibri" panose="020F0502020204030204" pitchFamily="34" charset="0"/>
                  </a:rPr>
                  <a:t>   </a:t>
                </a:r>
                <a:r>
                  <a:rPr lang="en-GB" sz="2000" dirty="0">
                    <a:solidFill>
                      <a:schemeClr val="tx1"/>
                    </a:solidFill>
                    <a:latin typeface="Calibri" panose="020F0502020204030204" pitchFamily="34" charset="0"/>
                    <a:cs typeface="Calibri" panose="020F0502020204030204" pitchFamily="34" charset="0"/>
                  </a:rPr>
                  <a:t>X</a:t>
                </a:r>
              </a:p>
            </p:txBody>
          </p:sp>
          <p:sp>
            <p:nvSpPr>
              <p:cNvPr id="37" name="textruta 36">
                <a:extLst>
                  <a:ext uri="{FF2B5EF4-FFF2-40B4-BE49-F238E27FC236}">
                    <a16:creationId xmlns:a16="http://schemas.microsoft.com/office/drawing/2014/main" id="{D7D2C99A-B28A-4691-BAAC-2FCCB2BD90DA}"/>
                  </a:ext>
                </a:extLst>
              </p:cNvPr>
              <p:cNvSpPr txBox="1"/>
              <p:nvPr/>
            </p:nvSpPr>
            <p:spPr>
              <a:xfrm>
                <a:off x="4685690" y="1025082"/>
                <a:ext cx="288000" cy="415498"/>
              </a:xfrm>
              <a:prstGeom prst="rect">
                <a:avLst/>
              </a:prstGeom>
              <a:noFill/>
            </p:spPr>
            <p:txBody>
              <a:bodyPr wrap="square" lIns="72000" tIns="0" rtlCol="0">
                <a:spAutoFit/>
              </a:bodyPr>
              <a:lstStyle/>
              <a:p>
                <a:r>
                  <a:rPr lang="en-GB" dirty="0">
                    <a:solidFill>
                      <a:schemeClr val="tx1"/>
                    </a:solidFill>
                    <a:latin typeface="Calibri" panose="020F0502020204030204" pitchFamily="34" charset="0"/>
                    <a:cs typeface="Calibri" panose="020F0502020204030204" pitchFamily="34" charset="0"/>
                  </a:rPr>
                  <a:t>u</a:t>
                </a:r>
              </a:p>
            </p:txBody>
          </p:sp>
          <p:sp>
            <p:nvSpPr>
              <p:cNvPr id="38" name="textruta 37">
                <a:extLst>
                  <a:ext uri="{FF2B5EF4-FFF2-40B4-BE49-F238E27FC236}">
                    <a16:creationId xmlns:a16="http://schemas.microsoft.com/office/drawing/2014/main" id="{F0FC6153-FE22-443B-8412-B1DE6969F1A9}"/>
                  </a:ext>
                </a:extLst>
              </p:cNvPr>
              <p:cNvSpPr txBox="1"/>
              <p:nvPr/>
            </p:nvSpPr>
            <p:spPr>
              <a:xfrm>
                <a:off x="5739155" y="991516"/>
                <a:ext cx="330925" cy="415498"/>
              </a:xfrm>
              <a:prstGeom prst="rect">
                <a:avLst/>
              </a:prstGeom>
              <a:noFill/>
            </p:spPr>
            <p:txBody>
              <a:bodyPr wrap="square" lIns="0" tIns="0" rtlCol="0">
                <a:spAutoFit/>
              </a:bodyPr>
              <a:lstStyle/>
              <a:p>
                <a:r>
                  <a:rPr lang="en-GB" dirty="0">
                    <a:solidFill>
                      <a:schemeClr val="tx1"/>
                    </a:solidFill>
                    <a:latin typeface="Calibri" panose="020F0502020204030204" pitchFamily="34" charset="0"/>
                    <a:cs typeface="Calibri" panose="020F0502020204030204" pitchFamily="34" charset="0"/>
                  </a:rPr>
                  <a:t>y</a:t>
                </a:r>
              </a:p>
            </p:txBody>
          </p:sp>
        </p:grpSp>
      </p:grpSp>
      <p:grpSp>
        <p:nvGrpSpPr>
          <p:cNvPr id="56" name="Grupp 55">
            <a:extLst>
              <a:ext uri="{FF2B5EF4-FFF2-40B4-BE49-F238E27FC236}">
                <a16:creationId xmlns:a16="http://schemas.microsoft.com/office/drawing/2014/main" id="{C24EBEC5-43EA-46D9-B577-A622660FCE6F}"/>
              </a:ext>
            </a:extLst>
          </p:cNvPr>
          <p:cNvGrpSpPr/>
          <p:nvPr/>
        </p:nvGrpSpPr>
        <p:grpSpPr>
          <a:xfrm>
            <a:off x="177644" y="4117592"/>
            <a:ext cx="8763125" cy="1815882"/>
            <a:chOff x="152275" y="4132366"/>
            <a:chExt cx="8763125" cy="1815882"/>
          </a:xfrm>
        </p:grpSpPr>
        <p:sp>
          <p:nvSpPr>
            <p:cNvPr id="32" name="textruta 31">
              <a:extLst>
                <a:ext uri="{FF2B5EF4-FFF2-40B4-BE49-F238E27FC236}">
                  <a16:creationId xmlns:a16="http://schemas.microsoft.com/office/drawing/2014/main" id="{80DADAB5-2347-4853-9D4D-CE4E260FC201}"/>
                </a:ext>
              </a:extLst>
            </p:cNvPr>
            <p:cNvSpPr txBox="1"/>
            <p:nvPr/>
          </p:nvSpPr>
          <p:spPr>
            <a:xfrm>
              <a:off x="152275" y="4132366"/>
              <a:ext cx="7366020" cy="1815882"/>
            </a:xfrm>
            <a:prstGeom prst="rect">
              <a:avLst/>
            </a:prstGeom>
            <a:noFill/>
          </p:spPr>
          <p:txBody>
            <a:bodyPr wrap="square" rtlCol="0">
              <a:spAutoFit/>
            </a:bodyPr>
            <a:lstStyle/>
            <a:p>
              <a:pPr marL="342900" indent="-342900">
                <a:buFont typeface="Arial" panose="020B0604020202020204" pitchFamily="34" charset="0"/>
                <a:buChar char="•"/>
              </a:pPr>
              <a:endParaRPr lang="en-GB" sz="800" dirty="0">
                <a:latin typeface="Calibri" panose="020F0502020204030204" pitchFamily="34" charset="0"/>
                <a:cs typeface="Calibri" panose="020F0502020204030204" pitchFamily="34" charset="0"/>
                <a:sym typeface="Symbol" panose="05050102010706020507" pitchFamily="18" charset="2"/>
              </a:endParaRPr>
            </a:p>
            <a:p>
              <a:pPr>
                <a:buSzPct val="130000"/>
              </a:pPr>
              <a:r>
                <a:rPr lang="en-GB" dirty="0">
                  <a:solidFill>
                    <a:srgbClr val="0070C0"/>
                  </a:solidFill>
                  <a:latin typeface="Calibri" panose="020F0502020204030204" pitchFamily="34" charset="0"/>
                  <a:cs typeface="Calibri" panose="020F0502020204030204" pitchFamily="34" charset="0"/>
                  <a:sym typeface="Symbol" panose="05050102010706020507" pitchFamily="18" charset="2"/>
                </a:rPr>
                <a:t>The </a:t>
              </a:r>
              <a:r>
                <a:rPr lang="en-GB" b="1" dirty="0">
                  <a:solidFill>
                    <a:srgbClr val="0070C0"/>
                  </a:solidFill>
                  <a:latin typeface="Calibri" panose="020F0502020204030204" pitchFamily="34" charset="0"/>
                  <a:cs typeface="Calibri" panose="020F0502020204030204" pitchFamily="34" charset="0"/>
                  <a:sym typeface="Symbol" panose="05050102010706020507" pitchFamily="18" charset="2"/>
                </a:rPr>
                <a:t>input  output relation</a:t>
              </a:r>
              <a:r>
                <a:rPr lang="en-GB" dirty="0">
                  <a:solidFill>
                    <a:srgbClr val="0070C0"/>
                  </a:solidFill>
                  <a:latin typeface="Calibri" panose="020F0502020204030204" pitchFamily="34" charset="0"/>
                  <a:cs typeface="Calibri" panose="020F0502020204030204" pitchFamily="34" charset="0"/>
                  <a:sym typeface="Symbol" panose="05050102010706020507" pitchFamily="18" charset="2"/>
                </a:rPr>
                <a:t> of the Systemus.</a:t>
              </a:r>
            </a:p>
            <a:p>
              <a:pPr marL="342900" indent="-342900">
                <a:buClr>
                  <a:srgbClr val="FF0000"/>
                </a:buClr>
                <a:buSzPct val="130000"/>
                <a:buFont typeface="Symbol" panose="05050102010706020507" pitchFamily="18" charset="2"/>
                <a:buChar char="Þ"/>
              </a:pPr>
              <a:r>
                <a:rPr lang="en-GB" b="1" dirty="0">
                  <a:latin typeface="Calibri" panose="020F0502020204030204" pitchFamily="34" charset="0"/>
                  <a:cs typeface="Calibri" panose="020F0502020204030204" pitchFamily="34" charset="0"/>
                  <a:sym typeface="Symbol" panose="05050102010706020507" pitchFamily="18" charset="2"/>
                </a:rPr>
                <a:t> Black-box model</a:t>
              </a:r>
              <a:r>
                <a:rPr lang="en-GB" dirty="0">
                  <a:latin typeface="Calibri" panose="020F0502020204030204" pitchFamily="34" charset="0"/>
                  <a:cs typeface="Calibri" panose="020F0502020204030204" pitchFamily="34" charset="0"/>
                  <a:sym typeface="Symbol" panose="05050102010706020507" pitchFamily="18" charset="2"/>
                </a:rPr>
                <a:t>. In this case </a:t>
              </a:r>
              <a:r>
                <a:rPr lang="en-GB" b="1" i="1" dirty="0">
                  <a:latin typeface="Calibri" panose="020F0502020204030204" pitchFamily="34" charset="0"/>
                  <a:cs typeface="Calibri" panose="020F0502020204030204" pitchFamily="34" charset="0"/>
                  <a:sym typeface="Symbol" panose="05050102010706020507" pitchFamily="18" charset="2"/>
                </a:rPr>
                <a:t>any model </a:t>
              </a:r>
              <a:r>
                <a:rPr lang="en-GB" dirty="0">
                  <a:latin typeface="Calibri" panose="020F0502020204030204" pitchFamily="34" charset="0"/>
                  <a:cs typeface="Calibri" panose="020F0502020204030204" pitchFamily="34" charset="0"/>
                  <a:sym typeface="Symbol" panose="05050102010706020507" pitchFamily="18" charset="2"/>
                </a:rPr>
                <a:t>with a similar</a:t>
              </a:r>
            </a:p>
            <a:p>
              <a:pPr>
                <a:buSzPct val="130000"/>
              </a:pPr>
              <a:r>
                <a:rPr lang="en-GB" dirty="0">
                  <a:latin typeface="Calibri" panose="020F0502020204030204" pitchFamily="34" charset="0"/>
                  <a:cs typeface="Calibri" panose="020F0502020204030204" pitchFamily="34" charset="0"/>
                  <a:sym typeface="Symbol" panose="05050102010706020507" pitchFamily="18" charset="2"/>
                </a:rPr>
                <a:t>      input  output relation will do. The model structure</a:t>
              </a:r>
            </a:p>
            <a:p>
              <a:pPr>
                <a:buSzPct val="130000"/>
              </a:pPr>
              <a:r>
                <a:rPr lang="en-GB" dirty="0">
                  <a:latin typeface="Calibri" panose="020F0502020204030204" pitchFamily="34" charset="0"/>
                  <a:cs typeface="Calibri" panose="020F0502020204030204" pitchFamily="34" charset="0"/>
                  <a:sym typeface="Symbol" panose="05050102010706020507" pitchFamily="18" charset="2"/>
                </a:rPr>
                <a:t>      may be very different from that of the systemus.</a:t>
              </a:r>
            </a:p>
            <a:p>
              <a:pPr marL="342900" indent="-342900">
                <a:buFont typeface="Arial" panose="020B0604020202020204" pitchFamily="34" charset="0"/>
                <a:buChar char="•"/>
              </a:pPr>
              <a:endParaRPr lang="en-GB" sz="800" dirty="0">
                <a:latin typeface="Calibri" panose="020F0502020204030204" pitchFamily="34" charset="0"/>
                <a:cs typeface="Calibri" panose="020F0502020204030204" pitchFamily="34" charset="0"/>
                <a:sym typeface="Symbol" panose="05050102010706020507" pitchFamily="18" charset="2"/>
              </a:endParaRPr>
            </a:p>
          </p:txBody>
        </p:sp>
        <p:grpSp>
          <p:nvGrpSpPr>
            <p:cNvPr id="41" name="Grupp 40">
              <a:extLst>
                <a:ext uri="{FF2B5EF4-FFF2-40B4-BE49-F238E27FC236}">
                  <a16:creationId xmlns:a16="http://schemas.microsoft.com/office/drawing/2014/main" id="{8F0500C0-2722-457F-BEFE-67C08C01719B}"/>
                </a:ext>
              </a:extLst>
            </p:cNvPr>
            <p:cNvGrpSpPr/>
            <p:nvPr/>
          </p:nvGrpSpPr>
          <p:grpSpPr>
            <a:xfrm>
              <a:off x="7531010" y="4668618"/>
              <a:ext cx="1384390" cy="566238"/>
              <a:chOff x="4618917" y="991531"/>
              <a:chExt cx="1384390" cy="566238"/>
            </a:xfrm>
          </p:grpSpPr>
          <p:grpSp>
            <p:nvGrpSpPr>
              <p:cNvPr id="42" name="Grupp 41">
                <a:extLst>
                  <a:ext uri="{FF2B5EF4-FFF2-40B4-BE49-F238E27FC236}">
                    <a16:creationId xmlns:a16="http://schemas.microsoft.com/office/drawing/2014/main" id="{2C19649A-F52A-4DF6-A481-8858D3BCF2FD}"/>
                  </a:ext>
                </a:extLst>
              </p:cNvPr>
              <p:cNvGrpSpPr/>
              <p:nvPr/>
            </p:nvGrpSpPr>
            <p:grpSpPr>
              <a:xfrm>
                <a:off x="4666195" y="1355077"/>
                <a:ext cx="1171650" cy="0"/>
                <a:chOff x="2893076" y="1263835"/>
                <a:chExt cx="1190246" cy="0"/>
              </a:xfrm>
            </p:grpSpPr>
            <p:cxnSp>
              <p:nvCxnSpPr>
                <p:cNvPr id="46" name="Rak pilkoppling 45">
                  <a:extLst>
                    <a:ext uri="{FF2B5EF4-FFF2-40B4-BE49-F238E27FC236}">
                      <a16:creationId xmlns:a16="http://schemas.microsoft.com/office/drawing/2014/main" id="{4655B461-1CDF-428F-8B95-AAD8DD886539}"/>
                    </a:ext>
                  </a:extLst>
                </p:cNvPr>
                <p:cNvCxnSpPr>
                  <a:cxnSpLocks/>
                </p:cNvCxnSpPr>
                <p:nvPr/>
              </p:nvCxnSpPr>
              <p:spPr bwMode="auto">
                <a:xfrm>
                  <a:off x="3790751" y="1263835"/>
                  <a:ext cx="292571"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Rak pilkoppling 46">
                  <a:extLst>
                    <a:ext uri="{FF2B5EF4-FFF2-40B4-BE49-F238E27FC236}">
                      <a16:creationId xmlns:a16="http://schemas.microsoft.com/office/drawing/2014/main" id="{BA009FD2-D8DC-4D09-986A-EC62BAF9E90B}"/>
                    </a:ext>
                  </a:extLst>
                </p:cNvPr>
                <p:cNvCxnSpPr/>
                <p:nvPr/>
              </p:nvCxnSpPr>
              <p:spPr bwMode="auto">
                <a:xfrm>
                  <a:off x="2893076" y="1263835"/>
                  <a:ext cx="292571"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3" name="textruta 42">
                <a:extLst>
                  <a:ext uri="{FF2B5EF4-FFF2-40B4-BE49-F238E27FC236}">
                    <a16:creationId xmlns:a16="http://schemas.microsoft.com/office/drawing/2014/main" id="{762C17D1-6BCA-4BBE-9ED7-CF43A27C16F4}"/>
                  </a:ext>
                </a:extLst>
              </p:cNvPr>
              <p:cNvSpPr txBox="1"/>
              <p:nvPr/>
            </p:nvSpPr>
            <p:spPr>
              <a:xfrm>
                <a:off x="4966910" y="1157659"/>
                <a:ext cx="576000" cy="400110"/>
              </a:xfrm>
              <a:prstGeom prst="rect">
                <a:avLst/>
              </a:prstGeom>
              <a:solidFill>
                <a:schemeClr val="tx1"/>
              </a:solidFill>
              <a:ln w="19050">
                <a:solidFill>
                  <a:schemeClr val="tx1"/>
                </a:solidFill>
              </a:ln>
            </p:spPr>
            <p:txBody>
              <a:bodyPr wrap="square" rtlCol="0">
                <a:spAutoFit/>
              </a:bodyPr>
              <a:lstStyle/>
              <a:p>
                <a:r>
                  <a:rPr lang="en-GB" dirty="0">
                    <a:latin typeface="Calibri" panose="020F0502020204030204" pitchFamily="34" charset="0"/>
                    <a:cs typeface="Calibri" panose="020F0502020204030204" pitchFamily="34" charset="0"/>
                  </a:rPr>
                  <a:t>  </a:t>
                </a:r>
                <a:r>
                  <a:rPr lang="en-GB" sz="2000" dirty="0">
                    <a:solidFill>
                      <a:schemeClr val="tx1"/>
                    </a:solidFill>
                    <a:latin typeface="Calibri" panose="020F0502020204030204" pitchFamily="34" charset="0"/>
                    <a:cs typeface="Calibri" panose="020F0502020204030204" pitchFamily="34" charset="0"/>
                  </a:rPr>
                  <a:t> </a:t>
                </a:r>
              </a:p>
            </p:txBody>
          </p:sp>
          <p:sp>
            <p:nvSpPr>
              <p:cNvPr id="44" name="textruta 43">
                <a:extLst>
                  <a:ext uri="{FF2B5EF4-FFF2-40B4-BE49-F238E27FC236}">
                    <a16:creationId xmlns:a16="http://schemas.microsoft.com/office/drawing/2014/main" id="{8CB81E2B-8F22-40E7-A691-8C78C3418A6F}"/>
                  </a:ext>
                </a:extLst>
              </p:cNvPr>
              <p:cNvSpPr txBox="1"/>
              <p:nvPr/>
            </p:nvSpPr>
            <p:spPr>
              <a:xfrm>
                <a:off x="4618917" y="1025097"/>
                <a:ext cx="288000" cy="415498"/>
              </a:xfrm>
              <a:prstGeom prst="rect">
                <a:avLst/>
              </a:prstGeom>
              <a:noFill/>
            </p:spPr>
            <p:txBody>
              <a:bodyPr wrap="square" lIns="72000" tIns="0" rtlCol="0">
                <a:spAutoFit/>
              </a:bodyPr>
              <a:lstStyle/>
              <a:p>
                <a:r>
                  <a:rPr lang="en-GB" dirty="0">
                    <a:solidFill>
                      <a:schemeClr val="tx1"/>
                    </a:solidFill>
                    <a:latin typeface="Calibri" panose="020F0502020204030204" pitchFamily="34" charset="0"/>
                    <a:cs typeface="Calibri" panose="020F0502020204030204" pitchFamily="34" charset="0"/>
                  </a:rPr>
                  <a:t>u</a:t>
                </a:r>
              </a:p>
            </p:txBody>
          </p:sp>
          <p:sp>
            <p:nvSpPr>
              <p:cNvPr id="45" name="textruta 44">
                <a:extLst>
                  <a:ext uri="{FF2B5EF4-FFF2-40B4-BE49-F238E27FC236}">
                    <a16:creationId xmlns:a16="http://schemas.microsoft.com/office/drawing/2014/main" id="{21A9499D-1BC2-442C-B5F7-750B2B1BB5CF}"/>
                  </a:ext>
                </a:extLst>
              </p:cNvPr>
              <p:cNvSpPr txBox="1"/>
              <p:nvPr/>
            </p:nvSpPr>
            <p:spPr>
              <a:xfrm>
                <a:off x="5672382" y="991531"/>
                <a:ext cx="330925" cy="405683"/>
              </a:xfrm>
              <a:prstGeom prst="rect">
                <a:avLst/>
              </a:prstGeom>
              <a:noFill/>
            </p:spPr>
            <p:txBody>
              <a:bodyPr wrap="square" lIns="0" tIns="0" rIns="72000" bIns="36000" rtlCol="0">
                <a:spAutoFit/>
              </a:bodyPr>
              <a:lstStyle/>
              <a:p>
                <a:r>
                  <a:rPr lang="en-GB" dirty="0">
                    <a:solidFill>
                      <a:schemeClr val="tx1"/>
                    </a:solidFill>
                    <a:latin typeface="Calibri" panose="020F0502020204030204" pitchFamily="34" charset="0"/>
                    <a:cs typeface="Calibri" panose="020F0502020204030204" pitchFamily="34" charset="0"/>
                  </a:rPr>
                  <a:t>y</a:t>
                </a:r>
              </a:p>
            </p:txBody>
          </p:sp>
        </p:grpSp>
      </p:grpSp>
      <p:grpSp>
        <p:nvGrpSpPr>
          <p:cNvPr id="57" name="Grupp 56">
            <a:extLst>
              <a:ext uri="{FF2B5EF4-FFF2-40B4-BE49-F238E27FC236}">
                <a16:creationId xmlns:a16="http://schemas.microsoft.com/office/drawing/2014/main" id="{D797DCAC-0478-4C31-BFA0-AF5C1D07D912}"/>
              </a:ext>
            </a:extLst>
          </p:cNvPr>
          <p:cNvGrpSpPr/>
          <p:nvPr/>
        </p:nvGrpSpPr>
        <p:grpSpPr>
          <a:xfrm>
            <a:off x="181999" y="5955352"/>
            <a:ext cx="8733401" cy="830997"/>
            <a:chOff x="181999" y="5955352"/>
            <a:chExt cx="8733401" cy="830997"/>
          </a:xfrm>
        </p:grpSpPr>
        <p:sp>
          <p:nvSpPr>
            <p:cNvPr id="33" name="textruta 32">
              <a:extLst>
                <a:ext uri="{FF2B5EF4-FFF2-40B4-BE49-F238E27FC236}">
                  <a16:creationId xmlns:a16="http://schemas.microsoft.com/office/drawing/2014/main" id="{A6752C87-3E66-4617-8C69-E996C31AB445}"/>
                </a:ext>
              </a:extLst>
            </p:cNvPr>
            <p:cNvSpPr txBox="1"/>
            <p:nvPr/>
          </p:nvSpPr>
          <p:spPr>
            <a:xfrm>
              <a:off x="181999" y="5955352"/>
              <a:ext cx="6879424" cy="830997"/>
            </a:xfrm>
            <a:prstGeom prst="rect">
              <a:avLst/>
            </a:prstGeom>
            <a:noFill/>
          </p:spPr>
          <p:txBody>
            <a:bodyPr wrap="square" rtlCol="0">
              <a:spAutoFit/>
            </a:bodyPr>
            <a:lstStyle/>
            <a:p>
              <a:pPr>
                <a:buSzPct val="130000"/>
              </a:pPr>
              <a:r>
                <a:rPr lang="en-GB" dirty="0">
                  <a:solidFill>
                    <a:srgbClr val="0070C0"/>
                  </a:solidFill>
                  <a:latin typeface="Calibri" panose="020F0502020204030204" pitchFamily="34" charset="0"/>
                  <a:cs typeface="Calibri" panose="020F0502020204030204" pitchFamily="34" charset="0"/>
                  <a:sym typeface="Symbol" panose="05050102010706020507" pitchFamily="18" charset="2"/>
                </a:rPr>
                <a:t>Mixture of </a:t>
              </a:r>
              <a:r>
                <a:rPr lang="en-GB" b="1" dirty="0">
                  <a:solidFill>
                    <a:srgbClr val="0070C0"/>
                  </a:solidFill>
                  <a:latin typeface="Calibri" panose="020F0502020204030204" pitchFamily="34" charset="0"/>
                  <a:cs typeface="Calibri" panose="020F0502020204030204" pitchFamily="34" charset="0"/>
                  <a:sym typeface="Symbol" panose="05050102010706020507" pitchFamily="18" charset="2"/>
                </a:rPr>
                <a:t>structure</a:t>
              </a:r>
              <a:r>
                <a:rPr lang="en-GB" dirty="0">
                  <a:solidFill>
                    <a:srgbClr val="0070C0"/>
                  </a:solidFill>
                  <a:latin typeface="Calibri" panose="020F0502020204030204" pitchFamily="34" charset="0"/>
                  <a:cs typeface="Calibri" panose="020F0502020204030204" pitchFamily="34" charset="0"/>
                  <a:sym typeface="Symbol" panose="05050102010706020507" pitchFamily="18" charset="2"/>
                </a:rPr>
                <a:t> and </a:t>
              </a:r>
              <a:r>
                <a:rPr lang="en-GB" b="1" dirty="0">
                  <a:solidFill>
                    <a:srgbClr val="0070C0"/>
                  </a:solidFill>
                  <a:latin typeface="Calibri" panose="020F0502020204030204" pitchFamily="34" charset="0"/>
                  <a:cs typeface="Calibri" panose="020F0502020204030204" pitchFamily="34" charset="0"/>
                  <a:sym typeface="Symbol" panose="05050102010706020507" pitchFamily="18" charset="2"/>
                </a:rPr>
                <a:t>input  output information</a:t>
              </a:r>
              <a:r>
                <a:rPr lang="en-GB" dirty="0">
                  <a:solidFill>
                    <a:srgbClr val="0070C0"/>
                  </a:solidFill>
                  <a:latin typeface="Calibri" panose="020F0502020204030204" pitchFamily="34" charset="0"/>
                  <a:cs typeface="Calibri" panose="020F0502020204030204" pitchFamily="34" charset="0"/>
                  <a:sym typeface="Symbol" panose="05050102010706020507" pitchFamily="18" charset="2"/>
                </a:rPr>
                <a:t>. </a:t>
              </a:r>
            </a:p>
            <a:p>
              <a:pPr marL="342900" indent="-342900">
                <a:buClr>
                  <a:srgbClr val="FF0000"/>
                </a:buClr>
                <a:buSzPct val="130000"/>
                <a:buFont typeface="Symbol" panose="05050102010706020507" pitchFamily="18" charset="2"/>
                <a:buChar char="Þ"/>
              </a:pPr>
              <a:r>
                <a:rPr lang="en-GB" b="1" dirty="0">
                  <a:latin typeface="Calibri" panose="020F0502020204030204" pitchFamily="34" charset="0"/>
                  <a:cs typeface="Calibri" panose="020F0502020204030204" pitchFamily="34" charset="0"/>
                  <a:sym typeface="Symbol" panose="05050102010706020507" pitchFamily="18" charset="2"/>
                </a:rPr>
                <a:t> Grey-box model</a:t>
              </a:r>
              <a:r>
                <a:rPr lang="en-GB" dirty="0">
                  <a:latin typeface="Calibri" panose="020F0502020204030204" pitchFamily="34" charset="0"/>
                  <a:cs typeface="Calibri" panose="020F0502020204030204" pitchFamily="34" charset="0"/>
                  <a:sym typeface="Symbol" panose="05050102010706020507" pitchFamily="18" charset="2"/>
                </a:rPr>
                <a:t>.</a:t>
              </a:r>
              <a:r>
                <a:rPr lang="en-GB" dirty="0">
                  <a:latin typeface="Calibri" panose="020F0502020204030204" pitchFamily="34" charset="0"/>
                  <a:cs typeface="Calibri" panose="020F0502020204030204" pitchFamily="34" charset="0"/>
                </a:rPr>
                <a:t> You use what you have.</a:t>
              </a:r>
            </a:p>
          </p:txBody>
        </p:sp>
        <p:grpSp>
          <p:nvGrpSpPr>
            <p:cNvPr id="48" name="Grupp 47">
              <a:extLst>
                <a:ext uri="{FF2B5EF4-FFF2-40B4-BE49-F238E27FC236}">
                  <a16:creationId xmlns:a16="http://schemas.microsoft.com/office/drawing/2014/main" id="{E9E89FCD-F573-4626-BE56-FC960ACAB42D}"/>
                </a:ext>
              </a:extLst>
            </p:cNvPr>
            <p:cNvGrpSpPr/>
            <p:nvPr/>
          </p:nvGrpSpPr>
          <p:grpSpPr>
            <a:xfrm>
              <a:off x="7531010" y="5997488"/>
              <a:ext cx="1384390" cy="566238"/>
              <a:chOff x="4618917" y="991531"/>
              <a:chExt cx="1384390" cy="566238"/>
            </a:xfrm>
          </p:grpSpPr>
          <p:grpSp>
            <p:nvGrpSpPr>
              <p:cNvPr id="49" name="Grupp 48">
                <a:extLst>
                  <a:ext uri="{FF2B5EF4-FFF2-40B4-BE49-F238E27FC236}">
                    <a16:creationId xmlns:a16="http://schemas.microsoft.com/office/drawing/2014/main" id="{DBF8646D-A20E-4851-935B-775B2B0E4B3D}"/>
                  </a:ext>
                </a:extLst>
              </p:cNvPr>
              <p:cNvGrpSpPr/>
              <p:nvPr/>
            </p:nvGrpSpPr>
            <p:grpSpPr>
              <a:xfrm>
                <a:off x="4666195" y="1355077"/>
                <a:ext cx="1171650" cy="0"/>
                <a:chOff x="2893076" y="1263835"/>
                <a:chExt cx="1190246" cy="0"/>
              </a:xfrm>
            </p:grpSpPr>
            <p:cxnSp>
              <p:nvCxnSpPr>
                <p:cNvPr id="53" name="Rak pilkoppling 52">
                  <a:extLst>
                    <a:ext uri="{FF2B5EF4-FFF2-40B4-BE49-F238E27FC236}">
                      <a16:creationId xmlns:a16="http://schemas.microsoft.com/office/drawing/2014/main" id="{E2B1AD8D-35E4-4C7C-BFFF-1067FAA59928}"/>
                    </a:ext>
                  </a:extLst>
                </p:cNvPr>
                <p:cNvCxnSpPr>
                  <a:cxnSpLocks/>
                </p:cNvCxnSpPr>
                <p:nvPr/>
              </p:nvCxnSpPr>
              <p:spPr bwMode="auto">
                <a:xfrm>
                  <a:off x="3790751" y="1263835"/>
                  <a:ext cx="292571"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Rak pilkoppling 53">
                  <a:extLst>
                    <a:ext uri="{FF2B5EF4-FFF2-40B4-BE49-F238E27FC236}">
                      <a16:creationId xmlns:a16="http://schemas.microsoft.com/office/drawing/2014/main" id="{A3BEF518-C372-4010-942C-82273D472306}"/>
                    </a:ext>
                  </a:extLst>
                </p:cNvPr>
                <p:cNvCxnSpPr/>
                <p:nvPr/>
              </p:nvCxnSpPr>
              <p:spPr bwMode="auto">
                <a:xfrm>
                  <a:off x="2893076" y="1263835"/>
                  <a:ext cx="292571"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0" name="textruta 49">
                <a:extLst>
                  <a:ext uri="{FF2B5EF4-FFF2-40B4-BE49-F238E27FC236}">
                    <a16:creationId xmlns:a16="http://schemas.microsoft.com/office/drawing/2014/main" id="{E38E841E-2E50-4928-867A-B2D634E1542F}"/>
                  </a:ext>
                </a:extLst>
              </p:cNvPr>
              <p:cNvSpPr txBox="1"/>
              <p:nvPr/>
            </p:nvSpPr>
            <p:spPr>
              <a:xfrm>
                <a:off x="4966910" y="1157659"/>
                <a:ext cx="576000" cy="400110"/>
              </a:xfrm>
              <a:prstGeom prst="rect">
                <a:avLst/>
              </a:prstGeom>
              <a:solidFill>
                <a:schemeClr val="bg1">
                  <a:lumMod val="75000"/>
                </a:schemeClr>
              </a:solidFill>
              <a:ln w="19050">
                <a:solidFill>
                  <a:schemeClr val="tx1"/>
                </a:solidFill>
              </a:ln>
            </p:spPr>
            <p:txBody>
              <a:bodyPr wrap="square" rtlCol="0">
                <a:spAutoFit/>
              </a:bodyPr>
              <a:lstStyle/>
              <a:p>
                <a:r>
                  <a:rPr lang="en-GB" sz="2000" dirty="0">
                    <a:solidFill>
                      <a:srgbClr val="7B8581"/>
                    </a:solidFill>
                  </a:rPr>
                  <a:t>(X)</a:t>
                </a:r>
              </a:p>
            </p:txBody>
          </p:sp>
          <p:sp>
            <p:nvSpPr>
              <p:cNvPr id="51" name="textruta 50">
                <a:extLst>
                  <a:ext uri="{FF2B5EF4-FFF2-40B4-BE49-F238E27FC236}">
                    <a16:creationId xmlns:a16="http://schemas.microsoft.com/office/drawing/2014/main" id="{D71C37FF-8FBD-405D-9531-410AF06DF700}"/>
                  </a:ext>
                </a:extLst>
              </p:cNvPr>
              <p:cNvSpPr txBox="1"/>
              <p:nvPr/>
            </p:nvSpPr>
            <p:spPr>
              <a:xfrm>
                <a:off x="4618917" y="1025097"/>
                <a:ext cx="288000" cy="415498"/>
              </a:xfrm>
              <a:prstGeom prst="rect">
                <a:avLst/>
              </a:prstGeom>
              <a:noFill/>
            </p:spPr>
            <p:txBody>
              <a:bodyPr wrap="square" lIns="72000" tIns="0" rtlCol="0">
                <a:spAutoFit/>
              </a:bodyPr>
              <a:lstStyle/>
              <a:p>
                <a:r>
                  <a:rPr lang="en-GB" dirty="0">
                    <a:solidFill>
                      <a:schemeClr val="tx1"/>
                    </a:solidFill>
                  </a:rPr>
                  <a:t>u</a:t>
                </a:r>
              </a:p>
            </p:txBody>
          </p:sp>
          <p:sp>
            <p:nvSpPr>
              <p:cNvPr id="52" name="textruta 51">
                <a:extLst>
                  <a:ext uri="{FF2B5EF4-FFF2-40B4-BE49-F238E27FC236}">
                    <a16:creationId xmlns:a16="http://schemas.microsoft.com/office/drawing/2014/main" id="{C46DCA54-294B-4682-9A53-6C2A364C43D7}"/>
                  </a:ext>
                </a:extLst>
              </p:cNvPr>
              <p:cNvSpPr txBox="1"/>
              <p:nvPr/>
            </p:nvSpPr>
            <p:spPr>
              <a:xfrm>
                <a:off x="5672382" y="991531"/>
                <a:ext cx="330925" cy="415498"/>
              </a:xfrm>
              <a:prstGeom prst="rect">
                <a:avLst/>
              </a:prstGeom>
              <a:noFill/>
            </p:spPr>
            <p:txBody>
              <a:bodyPr wrap="square" lIns="0" tIns="0" rtlCol="0">
                <a:spAutoFit/>
              </a:bodyPr>
              <a:lstStyle/>
              <a:p>
                <a:r>
                  <a:rPr lang="en-GB" dirty="0">
                    <a:solidFill>
                      <a:schemeClr val="tx1"/>
                    </a:solidFill>
                  </a:rPr>
                  <a:t>y</a:t>
                </a:r>
              </a:p>
            </p:txBody>
          </p:sp>
        </p:grpSp>
      </p:grpSp>
    </p:spTree>
    <p:extLst>
      <p:ext uri="{BB962C8B-B14F-4D97-AF65-F5344CB8AC3E}">
        <p14:creationId xmlns:p14="http://schemas.microsoft.com/office/powerpoint/2010/main" val="222585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additive="base">
                                        <p:cTn id="13" dur="500" fill="hold"/>
                                        <p:tgtEl>
                                          <p:spTgt spid="55"/>
                                        </p:tgtEl>
                                        <p:attrNameLst>
                                          <p:attrName>ppt_x</p:attrName>
                                        </p:attrNameLst>
                                      </p:cBhvr>
                                      <p:tavLst>
                                        <p:tav tm="0">
                                          <p:val>
                                            <p:strVal val="#ppt_x"/>
                                          </p:val>
                                        </p:tav>
                                        <p:tav tm="100000">
                                          <p:val>
                                            <p:strVal val="#ppt_x"/>
                                          </p:val>
                                        </p:tav>
                                      </p:tavLst>
                                    </p:anim>
                                    <p:anim calcmode="lin" valueType="num">
                                      <p:cBhvr additive="base">
                                        <p:cTn id="1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additive="base">
                                        <p:cTn id="25" dur="500" fill="hold"/>
                                        <p:tgtEl>
                                          <p:spTgt spid="57"/>
                                        </p:tgtEl>
                                        <p:attrNameLst>
                                          <p:attrName>ppt_x</p:attrName>
                                        </p:attrNameLst>
                                      </p:cBhvr>
                                      <p:tavLst>
                                        <p:tav tm="0">
                                          <p:val>
                                            <p:strVal val="#ppt_x"/>
                                          </p:val>
                                        </p:tav>
                                        <p:tav tm="100000">
                                          <p:val>
                                            <p:strVal val="#ppt_x"/>
                                          </p:val>
                                        </p:tav>
                                      </p:tavLst>
                                    </p:anim>
                                    <p:anim calcmode="lin" valueType="num">
                                      <p:cBhvr additive="base">
                                        <p:cTn id="2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latshållare för bildnummer 4">
            <a:extLst>
              <a:ext uri="{FF2B5EF4-FFF2-40B4-BE49-F238E27FC236}">
                <a16:creationId xmlns:a16="http://schemas.microsoft.com/office/drawing/2014/main" id="{7723388D-04A8-41DB-BBDA-2F7FA03205AB}"/>
              </a:ext>
            </a:extLst>
          </p:cNvPr>
          <p:cNvSpPr>
            <a:spLocks noGrp="1"/>
          </p:cNvSpPr>
          <p:nvPr>
            <p:ph type="sldNum" sz="quarter" idx="12"/>
          </p:nvPr>
        </p:nvSpPr>
        <p:spPr>
          <a:xfrm>
            <a:off x="8518525" y="6307111"/>
            <a:ext cx="396875" cy="457200"/>
          </a:xfrm>
        </p:spPr>
        <p:txBody>
          <a:bodyPr/>
          <a:lstStyle/>
          <a:p>
            <a:fld id="{4E391643-B930-47AC-BCB6-D7B90D168D4E}" type="slidenum">
              <a:rPr lang="sv-SE" altLang="en-US">
                <a:latin typeface="Calibri" panose="020F0502020204030204" pitchFamily="34" charset="0"/>
                <a:cs typeface="Calibri" panose="020F0502020204030204" pitchFamily="34" charset="0"/>
              </a:rPr>
              <a:pPr/>
              <a:t>31</a:t>
            </a:fld>
            <a:endParaRPr lang="sv-SE" altLang="en-US" dirty="0">
              <a:latin typeface="Calibri" panose="020F0502020204030204" pitchFamily="34" charset="0"/>
              <a:cs typeface="Calibri" panose="020F0502020204030204" pitchFamily="34" charset="0"/>
            </a:endParaRPr>
          </a:p>
        </p:txBody>
      </p:sp>
      <p:sp>
        <p:nvSpPr>
          <p:cNvPr id="27650" name="Rectangle 2">
            <a:extLst>
              <a:ext uri="{FF2B5EF4-FFF2-40B4-BE49-F238E27FC236}">
                <a16:creationId xmlns:a16="http://schemas.microsoft.com/office/drawing/2014/main" id="{A1FA7C65-CE81-4580-8300-D66EA1D4BEF5}"/>
              </a:ext>
            </a:extLst>
          </p:cNvPr>
          <p:cNvSpPr>
            <a:spLocks noGrp="1" noChangeArrowheads="1"/>
          </p:cNvSpPr>
          <p:nvPr>
            <p:ph type="title"/>
          </p:nvPr>
        </p:nvSpPr>
        <p:spPr>
          <a:xfrm>
            <a:off x="76200" y="76200"/>
            <a:ext cx="8991598" cy="609600"/>
          </a:xfrm>
        </p:spPr>
        <p:txBody>
          <a:bodyPr/>
          <a:lstStyle/>
          <a:p>
            <a:r>
              <a:rPr lang="en-GB" altLang="en-US" sz="3600" b="1" dirty="0">
                <a:latin typeface="Calibri" panose="020F0502020204030204" pitchFamily="34" charset="0"/>
                <a:cs typeface="Calibri" panose="020F0502020204030204" pitchFamily="34" charset="0"/>
              </a:rPr>
              <a:t>Macro modelling and simulation with StochSD</a:t>
            </a:r>
          </a:p>
        </p:txBody>
      </p:sp>
      <p:grpSp>
        <p:nvGrpSpPr>
          <p:cNvPr id="2" name="Grupp 1">
            <a:extLst>
              <a:ext uri="{FF2B5EF4-FFF2-40B4-BE49-F238E27FC236}">
                <a16:creationId xmlns:a16="http://schemas.microsoft.com/office/drawing/2014/main" id="{A1C81FB3-D69E-4137-9823-5B443ABAF397}"/>
              </a:ext>
            </a:extLst>
          </p:cNvPr>
          <p:cNvGrpSpPr/>
          <p:nvPr/>
        </p:nvGrpSpPr>
        <p:grpSpPr>
          <a:xfrm>
            <a:off x="5410200" y="673100"/>
            <a:ext cx="3733800" cy="5727700"/>
            <a:chOff x="5410200" y="673100"/>
            <a:chExt cx="3733800" cy="5727700"/>
          </a:xfrm>
        </p:grpSpPr>
        <p:sp>
          <p:nvSpPr>
            <p:cNvPr id="27653" name="Text Box 5">
              <a:extLst>
                <a:ext uri="{FF2B5EF4-FFF2-40B4-BE49-F238E27FC236}">
                  <a16:creationId xmlns:a16="http://schemas.microsoft.com/office/drawing/2014/main" id="{892734BF-9FE9-467E-AF9B-EC632A5F2241}"/>
                </a:ext>
              </a:extLst>
            </p:cNvPr>
            <p:cNvSpPr txBox="1">
              <a:spLocks noChangeArrowheads="1"/>
            </p:cNvSpPr>
            <p:nvPr/>
          </p:nvSpPr>
          <p:spPr bwMode="auto">
            <a:xfrm>
              <a:off x="5867400" y="673100"/>
              <a:ext cx="25908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pPr eaLnBrk="1" hangingPunct="1">
                <a:spcBef>
                  <a:spcPct val="50000"/>
                </a:spcBef>
              </a:pPr>
              <a:r>
                <a:rPr lang="en-GB" altLang="en-US" b="1" i="1" u="sng">
                  <a:latin typeface="Calibri" panose="020F0502020204030204" pitchFamily="34" charset="0"/>
                  <a:cs typeface="Calibri" panose="020F0502020204030204" pitchFamily="34" charset="0"/>
                </a:rPr>
                <a:t>Building blocks</a:t>
              </a:r>
            </a:p>
          </p:txBody>
        </p:sp>
        <p:graphicFrame>
          <p:nvGraphicFramePr>
            <p:cNvPr id="27654" name="Object 6">
              <a:extLst>
                <a:ext uri="{FF2B5EF4-FFF2-40B4-BE49-F238E27FC236}">
                  <a16:creationId xmlns:a16="http://schemas.microsoft.com/office/drawing/2014/main" id="{057A7792-76E0-4946-B184-FC30C1DD0186}"/>
                </a:ext>
              </a:extLst>
            </p:cNvPr>
            <p:cNvGraphicFramePr>
              <a:graphicFrameLocks noChangeAspect="1"/>
            </p:cNvGraphicFramePr>
            <p:nvPr>
              <p:extLst>
                <p:ext uri="{D42A27DB-BD31-4B8C-83A1-F6EECF244321}">
                  <p14:modId xmlns:p14="http://schemas.microsoft.com/office/powerpoint/2010/main" val="341630123"/>
                </p:ext>
              </p:extLst>
            </p:nvPr>
          </p:nvGraphicFramePr>
          <p:xfrm>
            <a:off x="5638801" y="1295400"/>
            <a:ext cx="927462" cy="4368800"/>
          </p:xfrm>
          <a:graphic>
            <a:graphicData uri="http://schemas.openxmlformats.org/presentationml/2006/ole">
              <mc:AlternateContent xmlns:mc="http://schemas.openxmlformats.org/markup-compatibility/2006">
                <mc:Choice xmlns:v="urn:schemas-microsoft-com:vml" Requires="v">
                  <p:oleObj name="Bitmappsbild" r:id="rId2" imgW="657317" imgH="3134162" progId="Paint.Picture">
                    <p:embed/>
                  </p:oleObj>
                </mc:Choice>
                <mc:Fallback>
                  <p:oleObj name="Bitmappsbild" r:id="rId2" imgW="657317" imgH="3134162" progId="Paint.Picture">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1" y="1295400"/>
                          <a:ext cx="927462" cy="4368800"/>
                        </a:xfrm>
                        <a:prstGeom prst="rect">
                          <a:avLst/>
                        </a:prstGeom>
                        <a:noFill/>
                        <a:ln>
                          <a:noFill/>
                        </a:ln>
                        <a:effectLst/>
                      </p:spPr>
                    </p:pic>
                  </p:oleObj>
                </mc:Fallback>
              </mc:AlternateContent>
            </a:graphicData>
          </a:graphic>
        </p:graphicFrame>
        <p:sp>
          <p:nvSpPr>
            <p:cNvPr id="27655" name="Text Box 7">
              <a:extLst>
                <a:ext uri="{FF2B5EF4-FFF2-40B4-BE49-F238E27FC236}">
                  <a16:creationId xmlns:a16="http://schemas.microsoft.com/office/drawing/2014/main" id="{A9BD6414-B4EA-41BD-9D25-E7B66A0C5A49}"/>
                </a:ext>
              </a:extLst>
            </p:cNvPr>
            <p:cNvSpPr txBox="1">
              <a:spLocks noChangeArrowheads="1"/>
            </p:cNvSpPr>
            <p:nvPr/>
          </p:nvSpPr>
          <p:spPr bwMode="auto">
            <a:xfrm>
              <a:off x="6781800" y="1420133"/>
              <a:ext cx="2362200" cy="4791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pPr eaLnBrk="1" hangingPunct="1">
                <a:lnSpc>
                  <a:spcPct val="70000"/>
                </a:lnSpc>
                <a:spcBef>
                  <a:spcPct val="50000"/>
                </a:spcBef>
              </a:pPr>
              <a:r>
                <a:rPr lang="en-GB" altLang="en-US" sz="2000" dirty="0">
                  <a:latin typeface="Calibri" panose="020F0502020204030204" pitchFamily="34" charset="0"/>
                  <a:cs typeface="Calibri" panose="020F0502020204030204" pitchFamily="34" charset="0"/>
                </a:rPr>
                <a:t>Compartment</a:t>
              </a:r>
            </a:p>
            <a:p>
              <a:pPr eaLnBrk="1" hangingPunct="1">
                <a:lnSpc>
                  <a:spcPct val="180000"/>
                </a:lnSpc>
                <a:spcBef>
                  <a:spcPct val="50000"/>
                </a:spcBef>
              </a:pPr>
              <a:r>
                <a:rPr lang="en-GB" altLang="en-US" sz="2000" dirty="0">
                  <a:latin typeface="Calibri" panose="020F0502020204030204" pitchFamily="34" charset="0"/>
                  <a:cs typeface="Calibri" panose="020F0502020204030204" pitchFamily="34" charset="0"/>
                </a:rPr>
                <a:t>Flow with controller</a:t>
              </a:r>
            </a:p>
            <a:p>
              <a:pPr eaLnBrk="1" hangingPunct="1">
                <a:lnSpc>
                  <a:spcPct val="220000"/>
                </a:lnSpc>
                <a:spcBef>
                  <a:spcPct val="50000"/>
                </a:spcBef>
              </a:pPr>
              <a:endParaRPr lang="en-GB" altLang="en-US" sz="1050" dirty="0">
                <a:latin typeface="Calibri" panose="020F0502020204030204" pitchFamily="34" charset="0"/>
                <a:cs typeface="Calibri" panose="020F0502020204030204" pitchFamily="34" charset="0"/>
              </a:endParaRPr>
            </a:p>
            <a:p>
              <a:pPr eaLnBrk="1" hangingPunct="1">
                <a:lnSpc>
                  <a:spcPct val="220000"/>
                </a:lnSpc>
                <a:spcBef>
                  <a:spcPct val="50000"/>
                </a:spcBef>
              </a:pPr>
              <a:r>
                <a:rPr lang="en-GB" altLang="en-US" sz="2000" dirty="0">
                  <a:latin typeface="Calibri" panose="020F0502020204030204" pitchFamily="34" charset="0"/>
                  <a:cs typeface="Calibri" panose="020F0502020204030204" pitchFamily="34" charset="0"/>
                </a:rPr>
                <a:t>Auxiliary</a:t>
              </a:r>
            </a:p>
            <a:p>
              <a:pPr eaLnBrk="1" hangingPunct="1">
                <a:spcBef>
                  <a:spcPct val="50000"/>
                </a:spcBef>
              </a:pPr>
              <a:endParaRPr lang="en-GB" altLang="en-US" sz="1400" dirty="0">
                <a:latin typeface="Calibri" panose="020F0502020204030204" pitchFamily="34" charset="0"/>
                <a:cs typeface="Calibri" panose="020F0502020204030204" pitchFamily="34" charset="0"/>
              </a:endParaRPr>
            </a:p>
            <a:p>
              <a:pPr eaLnBrk="1" hangingPunct="1">
                <a:spcBef>
                  <a:spcPct val="50000"/>
                </a:spcBef>
              </a:pPr>
              <a:r>
                <a:rPr lang="en-GB" altLang="en-US" sz="2000" dirty="0">
                  <a:latin typeface="Calibri" panose="020F0502020204030204" pitchFamily="34" charset="0"/>
                  <a:cs typeface="Calibri" panose="020F0502020204030204" pitchFamily="34" charset="0"/>
                </a:rPr>
                <a:t>Constant</a:t>
              </a:r>
            </a:p>
            <a:p>
              <a:pPr eaLnBrk="1" hangingPunct="1">
                <a:spcBef>
                  <a:spcPct val="50000"/>
                </a:spcBef>
              </a:pPr>
              <a:endParaRPr lang="en-GB" altLang="en-US" sz="2000" dirty="0">
                <a:latin typeface="Calibri" panose="020F0502020204030204" pitchFamily="34" charset="0"/>
                <a:cs typeface="Calibri" panose="020F0502020204030204" pitchFamily="34" charset="0"/>
              </a:endParaRPr>
            </a:p>
            <a:p>
              <a:pPr eaLnBrk="1" hangingPunct="1">
                <a:lnSpc>
                  <a:spcPct val="50000"/>
                </a:lnSpc>
                <a:spcBef>
                  <a:spcPct val="50000"/>
                </a:spcBef>
              </a:pPr>
              <a:r>
                <a:rPr lang="en-GB" altLang="en-US" sz="2000" dirty="0">
                  <a:latin typeface="Calibri" panose="020F0502020204030204" pitchFamily="34" charset="0"/>
                  <a:cs typeface="Calibri" panose="020F0502020204030204" pitchFamily="34" charset="0"/>
                </a:rPr>
                <a:t>Information link</a:t>
              </a:r>
            </a:p>
            <a:p>
              <a:pPr eaLnBrk="1" hangingPunct="1">
                <a:lnSpc>
                  <a:spcPct val="110000"/>
                </a:lnSpc>
                <a:spcBef>
                  <a:spcPct val="50000"/>
                </a:spcBef>
              </a:pPr>
              <a:r>
                <a:rPr lang="en-GB" altLang="en-US" sz="2000" dirty="0">
                  <a:latin typeface="Calibri" panose="020F0502020204030204" pitchFamily="34" charset="0"/>
                  <a:cs typeface="Calibri" panose="020F0502020204030204" pitchFamily="34" charset="0"/>
                </a:rPr>
                <a:t>Outside the system borders</a:t>
              </a:r>
            </a:p>
          </p:txBody>
        </p:sp>
        <p:sp>
          <p:nvSpPr>
            <p:cNvPr id="27656" name="Line 8">
              <a:extLst>
                <a:ext uri="{FF2B5EF4-FFF2-40B4-BE49-F238E27FC236}">
                  <a16:creationId xmlns:a16="http://schemas.microsoft.com/office/drawing/2014/main" id="{9CF21F19-677E-4F8F-BD7A-634CA5DED85D}"/>
                </a:ext>
              </a:extLst>
            </p:cNvPr>
            <p:cNvSpPr>
              <a:spLocks noChangeShapeType="1"/>
            </p:cNvSpPr>
            <p:nvPr/>
          </p:nvSpPr>
          <p:spPr bwMode="auto">
            <a:xfrm>
              <a:off x="5410200" y="838200"/>
              <a:ext cx="0" cy="5562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endParaRPr lang="en-GB">
                <a:latin typeface="Calibri" panose="020F0502020204030204" pitchFamily="34" charset="0"/>
                <a:cs typeface="Calibri" panose="020F0502020204030204" pitchFamily="34" charset="0"/>
              </a:endParaRPr>
            </a:p>
          </p:txBody>
        </p:sp>
      </p:grpSp>
      <p:pic>
        <p:nvPicPr>
          <p:cNvPr id="4" name="Bildobjekt 3">
            <a:extLst>
              <a:ext uri="{FF2B5EF4-FFF2-40B4-BE49-F238E27FC236}">
                <a16:creationId xmlns:a16="http://schemas.microsoft.com/office/drawing/2014/main" id="{704B9878-BB5A-1301-7F67-62BA8879E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540" y="943997"/>
            <a:ext cx="4196462" cy="53631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9808690-1407-4CE7-9F05-F7C577C73CC3}"/>
              </a:ext>
            </a:extLst>
          </p:cNvPr>
          <p:cNvSpPr>
            <a:spLocks noGrp="1" noChangeArrowheads="1"/>
          </p:cNvSpPr>
          <p:nvPr>
            <p:ph type="title"/>
          </p:nvPr>
        </p:nvSpPr>
        <p:spPr>
          <a:xfrm>
            <a:off x="152401" y="76200"/>
            <a:ext cx="8911120" cy="381000"/>
          </a:xfrm>
        </p:spPr>
        <p:txBody>
          <a:bodyPr/>
          <a:lstStyle/>
          <a:p>
            <a:r>
              <a:rPr lang="en-GB" altLang="en-US" sz="3600" b="1" dirty="0">
                <a:latin typeface="Calibri" panose="020F0502020204030204" pitchFamily="34" charset="0"/>
                <a:cs typeface="Calibri" panose="020F0502020204030204" pitchFamily="34" charset="0"/>
              </a:rPr>
              <a:t>Demonstration: Dose administration</a:t>
            </a:r>
            <a:endParaRPr lang="en-GB" altLang="en-US" sz="3600" b="1" dirty="0">
              <a:solidFill>
                <a:schemeClr val="tx1"/>
              </a:solidFill>
              <a:latin typeface="Calibri" panose="020F0502020204030204" pitchFamily="34" charset="0"/>
              <a:cs typeface="Calibri" panose="020F0502020204030204" pitchFamily="34" charset="0"/>
            </a:endParaRPr>
          </a:p>
        </p:txBody>
      </p:sp>
      <p:sp>
        <p:nvSpPr>
          <p:cNvPr id="51203" name="Rectangle 3">
            <a:extLst>
              <a:ext uri="{FF2B5EF4-FFF2-40B4-BE49-F238E27FC236}">
                <a16:creationId xmlns:a16="http://schemas.microsoft.com/office/drawing/2014/main" id="{32783A44-11BB-45A1-98E4-5A103F7781E4}"/>
              </a:ext>
            </a:extLst>
          </p:cNvPr>
          <p:cNvSpPr>
            <a:spLocks noChangeArrowheads="1"/>
          </p:cNvSpPr>
          <p:nvPr/>
        </p:nvSpPr>
        <p:spPr bwMode="auto">
          <a:xfrm>
            <a:off x="228600" y="609600"/>
            <a:ext cx="8686800" cy="1342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pPr eaLnBrk="1" hangingPunct="1">
              <a:lnSpc>
                <a:spcPct val="120000"/>
              </a:lnSpc>
            </a:pPr>
            <a:r>
              <a:rPr lang="en-GB" altLang="en-US" sz="1800" dirty="0">
                <a:latin typeface="Calibri" panose="020F0502020204030204" pitchFamily="34" charset="0"/>
                <a:cs typeface="Calibri" panose="020F0502020204030204" pitchFamily="34" charset="0"/>
              </a:rPr>
              <a:t>To be cured, 1 gram of Penicillin is taken each 12</a:t>
            </a:r>
            <a:r>
              <a:rPr lang="en-GB" altLang="en-US" sz="1800" baseline="30000" dirty="0">
                <a:latin typeface="Calibri" panose="020F0502020204030204" pitchFamily="34" charset="0"/>
                <a:cs typeface="Calibri" panose="020F0502020204030204" pitchFamily="34" charset="0"/>
              </a:rPr>
              <a:t>th</a:t>
            </a:r>
            <a:r>
              <a:rPr lang="en-GB" altLang="en-US" sz="1800" dirty="0">
                <a:latin typeface="Calibri" panose="020F0502020204030204" pitchFamily="34" charset="0"/>
                <a:cs typeface="Calibri" panose="020F0502020204030204" pitchFamily="34" charset="0"/>
              </a:rPr>
              <a:t> hour during 5 days (=120 h). </a:t>
            </a:r>
          </a:p>
          <a:p>
            <a:pPr eaLnBrk="1" hangingPunct="1"/>
            <a:r>
              <a:rPr lang="en-GB" altLang="en-US" sz="1800" dirty="0">
                <a:latin typeface="Calibri" panose="020F0502020204030204" pitchFamily="34" charset="0"/>
                <a:cs typeface="Calibri" panose="020F0502020204030204" pitchFamily="34" charset="0"/>
              </a:rPr>
              <a:t>The elimination of  the Penicillin has the time constant T=28 hours, which means that 1/28</a:t>
            </a:r>
            <a:r>
              <a:rPr lang="en-GB" altLang="en-US" sz="1800" baseline="30000" dirty="0">
                <a:latin typeface="Calibri" panose="020F0502020204030204" pitchFamily="34" charset="0"/>
                <a:cs typeface="Calibri" panose="020F0502020204030204" pitchFamily="34" charset="0"/>
              </a:rPr>
              <a:t>th</a:t>
            </a:r>
            <a:r>
              <a:rPr lang="en-GB" altLang="en-US" sz="1800" dirty="0">
                <a:latin typeface="Calibri" panose="020F0502020204030204" pitchFamily="34" charset="0"/>
                <a:cs typeface="Calibri" panose="020F0502020204030204" pitchFamily="34" charset="0"/>
              </a:rPr>
              <a:t> </a:t>
            </a:r>
            <a:r>
              <a:rPr lang="en-GB" altLang="en-US" sz="1800" u="sng" dirty="0">
                <a:latin typeface="Calibri" panose="020F0502020204030204" pitchFamily="34" charset="0"/>
                <a:cs typeface="Calibri" panose="020F0502020204030204" pitchFamily="34" charset="0"/>
              </a:rPr>
              <a:t>of the remaining </a:t>
            </a:r>
            <a:r>
              <a:rPr lang="en-GB" altLang="en-US" sz="1800" dirty="0">
                <a:latin typeface="Calibri" panose="020F0502020204030204" pitchFamily="34" charset="0"/>
                <a:cs typeface="Calibri" panose="020F0502020204030204" pitchFamily="34" charset="0"/>
              </a:rPr>
              <a:t>content is eliminated each hour.</a:t>
            </a:r>
          </a:p>
          <a:p>
            <a:pPr eaLnBrk="1" hangingPunct="1">
              <a:lnSpc>
                <a:spcPct val="150000"/>
              </a:lnSpc>
            </a:pPr>
            <a:r>
              <a:rPr lang="en-GB" altLang="en-US" sz="1800" dirty="0">
                <a:latin typeface="Calibri" panose="020F0502020204030204" pitchFamily="34" charset="0"/>
                <a:cs typeface="Calibri" panose="020F0502020204030204" pitchFamily="34" charset="0"/>
              </a:rPr>
              <a:t>This is a </a:t>
            </a:r>
            <a:r>
              <a:rPr lang="en-GB" altLang="en-US" sz="1800" b="1" dirty="0">
                <a:latin typeface="Calibri" panose="020F0502020204030204" pitchFamily="34" charset="0"/>
                <a:cs typeface="Calibri" panose="020F0502020204030204" pitchFamily="34" charset="0"/>
              </a:rPr>
              <a:t>dynamic process</a:t>
            </a:r>
            <a:r>
              <a:rPr lang="en-GB" altLang="en-US" sz="1800" dirty="0">
                <a:latin typeface="Calibri" panose="020F0502020204030204" pitchFamily="34" charset="0"/>
                <a:cs typeface="Calibri" panose="020F0502020204030204" pitchFamily="34" charset="0"/>
              </a:rPr>
              <a:t>. (The system itself generates changes over time.)</a:t>
            </a:r>
          </a:p>
        </p:txBody>
      </p:sp>
      <p:sp>
        <p:nvSpPr>
          <p:cNvPr id="51215" name="Text Box 15">
            <a:extLst>
              <a:ext uri="{FF2B5EF4-FFF2-40B4-BE49-F238E27FC236}">
                <a16:creationId xmlns:a16="http://schemas.microsoft.com/office/drawing/2014/main" id="{FC2EF630-FC25-4BEC-8FF8-8562FE8FC17A}"/>
              </a:ext>
            </a:extLst>
          </p:cNvPr>
          <p:cNvSpPr txBox="1">
            <a:spLocks noChangeArrowheads="1"/>
          </p:cNvSpPr>
          <p:nvPr/>
        </p:nvSpPr>
        <p:spPr bwMode="auto">
          <a:xfrm>
            <a:off x="2939261" y="5346264"/>
            <a:ext cx="2318539" cy="32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eaLnBrk="1" hangingPunct="1">
              <a:lnSpc>
                <a:spcPct val="70000"/>
              </a:lnSpc>
              <a:spcBef>
                <a:spcPct val="50000"/>
              </a:spcBef>
              <a:buFont typeface="Wingdings" panose="05000000000000000000" pitchFamily="2" charset="2"/>
              <a:buNone/>
            </a:pPr>
            <a:r>
              <a:rPr lang="en-GB" altLang="en-US" sz="2000" dirty="0">
                <a:solidFill>
                  <a:srgbClr val="FF0000"/>
                </a:solidFill>
                <a:latin typeface="Calibri" panose="020F0502020204030204" pitchFamily="34" charset="0"/>
                <a:cs typeface="Calibri" panose="020F0502020204030204" pitchFamily="34" charset="0"/>
                <a:sym typeface="Symbol" panose="05050102010706020507" pitchFamily="18" charset="2"/>
              </a:rPr>
              <a:t></a:t>
            </a:r>
            <a:r>
              <a:rPr lang="en-GB" altLang="en-US" sz="2000" dirty="0">
                <a:latin typeface="Calibri" panose="020F0502020204030204" pitchFamily="34" charset="0"/>
                <a:cs typeface="Calibri" panose="020F0502020204030204" pitchFamily="34" charset="0"/>
              </a:rPr>
              <a:t> What will happen?   </a:t>
            </a:r>
          </a:p>
        </p:txBody>
      </p:sp>
      <p:sp>
        <p:nvSpPr>
          <p:cNvPr id="3" name="textruta 2">
            <a:extLst>
              <a:ext uri="{FF2B5EF4-FFF2-40B4-BE49-F238E27FC236}">
                <a16:creationId xmlns:a16="http://schemas.microsoft.com/office/drawing/2014/main" id="{3F0DA9A9-4346-4CDA-A73F-94BEEC47FE53}"/>
              </a:ext>
            </a:extLst>
          </p:cNvPr>
          <p:cNvSpPr txBox="1"/>
          <p:nvPr/>
        </p:nvSpPr>
        <p:spPr>
          <a:xfrm>
            <a:off x="228600" y="2058137"/>
            <a:ext cx="8534400" cy="400110"/>
          </a:xfrm>
          <a:prstGeom prst="rect">
            <a:avLst/>
          </a:prstGeom>
          <a:noFill/>
        </p:spPr>
        <p:txBody>
          <a:bodyPr wrap="square" rtlCol="0">
            <a:spAutoFit/>
          </a:bodyPr>
          <a:lstStyle/>
          <a:p>
            <a:r>
              <a:rPr lang="en-GB" altLang="en-US" sz="2000" b="1" dirty="0">
                <a:latin typeface="Calibri" panose="020F0502020204030204" pitchFamily="34" charset="0"/>
                <a:cs typeface="Calibri" panose="020F0502020204030204" pitchFamily="34" charset="0"/>
              </a:rPr>
              <a:t>SYSTEMUS:</a:t>
            </a:r>
            <a:r>
              <a:rPr lang="en-GB" altLang="en-US" sz="2000" dirty="0">
                <a:latin typeface="Calibri" panose="020F0502020204030204" pitchFamily="34" charset="0"/>
                <a:cs typeface="Calibri" panose="020F0502020204030204" pitchFamily="34" charset="0"/>
              </a:rPr>
              <a:t> Input of pills. Amount of substance in body. Output of the substance.</a:t>
            </a:r>
          </a:p>
        </p:txBody>
      </p:sp>
      <p:sp>
        <p:nvSpPr>
          <p:cNvPr id="9" name="textruta 8">
            <a:extLst>
              <a:ext uri="{FF2B5EF4-FFF2-40B4-BE49-F238E27FC236}">
                <a16:creationId xmlns:a16="http://schemas.microsoft.com/office/drawing/2014/main" id="{85347168-68A4-44E0-A6F1-5053E20319BE}"/>
              </a:ext>
            </a:extLst>
          </p:cNvPr>
          <p:cNvSpPr txBox="1"/>
          <p:nvPr/>
        </p:nvSpPr>
        <p:spPr>
          <a:xfrm>
            <a:off x="2950147" y="5700802"/>
            <a:ext cx="5584253" cy="318998"/>
          </a:xfrm>
          <a:prstGeom prst="rect">
            <a:avLst/>
          </a:prstGeom>
          <a:noFill/>
        </p:spPr>
        <p:txBody>
          <a:bodyPr wrap="square" rtlCol="0">
            <a:spAutoFit/>
          </a:bodyPr>
          <a:lstStyle/>
          <a:p>
            <a:pPr eaLnBrk="1" hangingPunct="1">
              <a:lnSpc>
                <a:spcPct val="70000"/>
              </a:lnSpc>
              <a:spcBef>
                <a:spcPct val="50000"/>
              </a:spcBef>
            </a:pPr>
            <a:r>
              <a:rPr lang="en-GB" altLang="en-US" sz="2000" dirty="0">
                <a:solidFill>
                  <a:srgbClr val="FF0000"/>
                </a:solidFill>
                <a:latin typeface="Calibri" panose="020F0502020204030204" pitchFamily="34" charset="0"/>
                <a:cs typeface="Calibri" panose="020F0502020204030204" pitchFamily="34" charset="0"/>
                <a:sym typeface="Symbol" panose="05050102010706020507" pitchFamily="18" charset="2"/>
              </a:rPr>
              <a:t></a:t>
            </a:r>
            <a:r>
              <a:rPr lang="en-GB" altLang="en-US" sz="2000" dirty="0">
                <a:latin typeface="Calibri" panose="020F0502020204030204" pitchFamily="34" charset="0"/>
                <a:cs typeface="Calibri" panose="020F0502020204030204" pitchFamily="34" charset="0"/>
              </a:rPr>
              <a:t> What will happen after the 120 hours?</a:t>
            </a:r>
          </a:p>
        </p:txBody>
      </p:sp>
      <p:sp>
        <p:nvSpPr>
          <p:cNvPr id="10" name="textruta 9">
            <a:extLst>
              <a:ext uri="{FF2B5EF4-FFF2-40B4-BE49-F238E27FC236}">
                <a16:creationId xmlns:a16="http://schemas.microsoft.com/office/drawing/2014/main" id="{D74129D6-CA78-4707-8F1A-E04326FF8EB0}"/>
              </a:ext>
            </a:extLst>
          </p:cNvPr>
          <p:cNvSpPr txBox="1"/>
          <p:nvPr/>
        </p:nvSpPr>
        <p:spPr>
          <a:xfrm>
            <a:off x="2971800" y="6081802"/>
            <a:ext cx="5867400" cy="318998"/>
          </a:xfrm>
          <a:prstGeom prst="rect">
            <a:avLst/>
          </a:prstGeom>
          <a:noFill/>
        </p:spPr>
        <p:txBody>
          <a:bodyPr wrap="square" rtlCol="0">
            <a:spAutoFit/>
          </a:bodyPr>
          <a:lstStyle/>
          <a:p>
            <a:pPr eaLnBrk="1" hangingPunct="1">
              <a:lnSpc>
                <a:spcPct val="70000"/>
              </a:lnSpc>
              <a:spcBef>
                <a:spcPct val="50000"/>
              </a:spcBef>
            </a:pPr>
            <a:r>
              <a:rPr lang="en-GB" altLang="en-US" sz="2000" dirty="0">
                <a:solidFill>
                  <a:srgbClr val="FF0000"/>
                </a:solidFill>
                <a:latin typeface="Calibri" panose="020F0502020204030204" pitchFamily="34" charset="0"/>
                <a:cs typeface="Calibri" panose="020F0502020204030204" pitchFamily="34" charset="0"/>
                <a:sym typeface="Symbol" panose="05050102010706020507" pitchFamily="18" charset="2"/>
              </a:rPr>
              <a:t></a:t>
            </a:r>
            <a:r>
              <a:rPr lang="en-GB" altLang="en-US" sz="2000" dirty="0">
                <a:latin typeface="Calibri" panose="020F0502020204030204" pitchFamily="34" charset="0"/>
                <a:cs typeface="Calibri" panose="020F0502020204030204" pitchFamily="34" charset="0"/>
              </a:rPr>
              <a:t> What if you need at least 1.5 grams for a real effect?</a:t>
            </a:r>
          </a:p>
        </p:txBody>
      </p:sp>
      <p:sp>
        <p:nvSpPr>
          <p:cNvPr id="11" name="textruta 10">
            <a:extLst>
              <a:ext uri="{FF2B5EF4-FFF2-40B4-BE49-F238E27FC236}">
                <a16:creationId xmlns:a16="http://schemas.microsoft.com/office/drawing/2014/main" id="{397E5025-1F38-41AC-AA30-797CD440979F}"/>
              </a:ext>
            </a:extLst>
          </p:cNvPr>
          <p:cNvSpPr txBox="1"/>
          <p:nvPr/>
        </p:nvSpPr>
        <p:spPr>
          <a:xfrm>
            <a:off x="2971800" y="6381690"/>
            <a:ext cx="5638800" cy="400110"/>
          </a:xfrm>
          <a:prstGeom prst="rect">
            <a:avLst/>
          </a:prstGeom>
          <a:noFill/>
        </p:spPr>
        <p:txBody>
          <a:bodyPr wrap="square" rtlCol="0">
            <a:spAutoFit/>
          </a:bodyPr>
          <a:lstStyle/>
          <a:p>
            <a:r>
              <a:rPr lang="en-GB" altLang="en-US" sz="2000" dirty="0">
                <a:solidFill>
                  <a:srgbClr val="FF0000"/>
                </a:solidFill>
                <a:latin typeface="Calibri" panose="020F0502020204030204" pitchFamily="34" charset="0"/>
                <a:cs typeface="Calibri" panose="020F0502020204030204" pitchFamily="34" charset="0"/>
                <a:sym typeface="Symbol" panose="05050102010706020507" pitchFamily="18" charset="2"/>
              </a:rPr>
              <a:t></a:t>
            </a:r>
            <a:r>
              <a:rPr lang="en-GB" altLang="en-US" sz="2000" dirty="0">
                <a:latin typeface="Calibri" panose="020F0502020204030204" pitchFamily="34" charset="0"/>
                <a:cs typeface="Calibri" panose="020F0502020204030204" pitchFamily="34" charset="0"/>
              </a:rPr>
              <a:t> How to reach the effect earlier (AMOUNT </a:t>
            </a:r>
            <a:r>
              <a:rPr lang="en-GB" sz="2000" dirty="0">
                <a:latin typeface="Calibri" panose="020F0502020204030204" pitchFamily="34" charset="0"/>
                <a:cs typeface="Calibri" panose="020F0502020204030204" pitchFamily="34" charset="0"/>
              </a:rPr>
              <a:t>≥ </a:t>
            </a:r>
            <a:r>
              <a:rPr lang="en-GB" altLang="en-US" sz="2000" dirty="0">
                <a:latin typeface="Calibri" panose="020F0502020204030204" pitchFamily="34" charset="0"/>
                <a:cs typeface="Calibri" panose="020F0502020204030204" pitchFamily="34" charset="0"/>
              </a:rPr>
              <a:t>1.5 g)? </a:t>
            </a:r>
          </a:p>
        </p:txBody>
      </p:sp>
      <p:sp>
        <p:nvSpPr>
          <p:cNvPr id="25" name="Platshållare för bildnummer 4">
            <a:extLst>
              <a:ext uri="{FF2B5EF4-FFF2-40B4-BE49-F238E27FC236}">
                <a16:creationId xmlns:a16="http://schemas.microsoft.com/office/drawing/2014/main" id="{1FDE3E29-22B5-423A-9DBA-A938555623CC}"/>
              </a:ext>
            </a:extLst>
          </p:cNvPr>
          <p:cNvSpPr>
            <a:spLocks noGrp="1"/>
          </p:cNvSpPr>
          <p:nvPr>
            <p:ph type="sldNum" sz="quarter" idx="12"/>
          </p:nvPr>
        </p:nvSpPr>
        <p:spPr>
          <a:xfrm>
            <a:off x="8610600" y="6400800"/>
            <a:ext cx="381000" cy="457200"/>
          </a:xfrm>
        </p:spPr>
        <p:txBody>
          <a:bodyPr/>
          <a:lstStyle/>
          <a:p>
            <a:fld id="{46F568A3-834B-41A5-807C-625583B8BACE}" type="slidenum">
              <a:rPr lang="sv-SE" altLang="en-US">
                <a:latin typeface="Calibri" panose="020F0502020204030204" pitchFamily="34" charset="0"/>
                <a:cs typeface="Calibri" panose="020F0502020204030204" pitchFamily="34" charset="0"/>
              </a:rPr>
              <a:pPr/>
              <a:t>32</a:t>
            </a:fld>
            <a:endParaRPr lang="sv-SE" altLang="en-US" dirty="0">
              <a:latin typeface="Calibri" panose="020F0502020204030204" pitchFamily="34" charset="0"/>
              <a:cs typeface="Calibri" panose="020F0502020204030204" pitchFamily="34" charset="0"/>
            </a:endParaRPr>
          </a:p>
        </p:txBody>
      </p:sp>
      <p:sp>
        <p:nvSpPr>
          <p:cNvPr id="12" name="textruta 11">
            <a:extLst>
              <a:ext uri="{FF2B5EF4-FFF2-40B4-BE49-F238E27FC236}">
                <a16:creationId xmlns:a16="http://schemas.microsoft.com/office/drawing/2014/main" id="{F13539FD-4E67-4CC6-B0E4-0273E54A2A30}"/>
              </a:ext>
            </a:extLst>
          </p:cNvPr>
          <p:cNvSpPr txBox="1"/>
          <p:nvPr/>
        </p:nvSpPr>
        <p:spPr>
          <a:xfrm>
            <a:off x="5288273" y="5267548"/>
            <a:ext cx="3653321" cy="400110"/>
          </a:xfrm>
          <a:prstGeom prst="rect">
            <a:avLst/>
          </a:prstGeom>
          <a:noFill/>
        </p:spPr>
        <p:txBody>
          <a:bodyPr wrap="square" rtlCol="0">
            <a:spAutoFit/>
          </a:bodyPr>
          <a:lstStyle/>
          <a:p>
            <a:r>
              <a:rPr lang="en-GB" altLang="en-US" sz="2000" dirty="0">
                <a:solidFill>
                  <a:srgbClr val="FF0000"/>
                </a:solidFill>
                <a:latin typeface="Calibri" panose="020F0502020204030204" pitchFamily="34" charset="0"/>
                <a:cs typeface="Calibri" panose="020F0502020204030204" pitchFamily="34" charset="0"/>
                <a:sym typeface="Symbol" panose="05050102010706020507" pitchFamily="18" charset="2"/>
              </a:rPr>
              <a:t></a:t>
            </a:r>
            <a:r>
              <a:rPr lang="en-GB" altLang="en-US" sz="2000" dirty="0">
                <a:latin typeface="Calibri" panose="020F0502020204030204" pitchFamily="34" charset="0"/>
                <a:cs typeface="Calibri" panose="020F0502020204030204" pitchFamily="34" charset="0"/>
              </a:rPr>
              <a:t> How will penicillin accumulate?</a:t>
            </a:r>
            <a:endParaRPr lang="en-GB" sz="2000" dirty="0"/>
          </a:p>
        </p:txBody>
      </p:sp>
      <p:sp>
        <p:nvSpPr>
          <p:cNvPr id="51230" name="Rectangle 30">
            <a:extLst>
              <a:ext uri="{FF2B5EF4-FFF2-40B4-BE49-F238E27FC236}">
                <a16:creationId xmlns:a16="http://schemas.microsoft.com/office/drawing/2014/main" id="{C7F4777F-556F-4DB5-AEB6-B0D7B7461A8E}"/>
              </a:ext>
            </a:extLst>
          </p:cNvPr>
          <p:cNvSpPr>
            <a:spLocks noChangeArrowheads="1"/>
          </p:cNvSpPr>
          <p:nvPr/>
        </p:nvSpPr>
        <p:spPr bwMode="auto">
          <a:xfrm>
            <a:off x="228600" y="2449900"/>
            <a:ext cx="80010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p>
            <a:pPr eaLnBrk="1" hangingPunct="1">
              <a:lnSpc>
                <a:spcPct val="130000"/>
              </a:lnSpc>
            </a:pPr>
            <a:r>
              <a:rPr lang="en-GB" altLang="en-US" sz="2000" b="1" dirty="0">
                <a:latin typeface="Calibri" panose="020F0502020204030204" pitchFamily="34" charset="0"/>
                <a:cs typeface="Calibri" panose="020F0502020204030204" pitchFamily="34" charset="0"/>
              </a:rPr>
              <a:t>StochSD MODEL: </a:t>
            </a:r>
            <a:r>
              <a:rPr lang="en-GB" altLang="en-US" sz="2000" dirty="0">
                <a:latin typeface="Calibri" panose="020F0502020204030204" pitchFamily="34" charset="0"/>
                <a:cs typeface="Calibri" panose="020F0502020204030204" pitchFamily="34" charset="0"/>
              </a:rPr>
              <a:t>Very simplified macro model as shown below.</a:t>
            </a:r>
            <a:endParaRPr lang="sv-SE" altLang="en-US" sz="2000" dirty="0">
              <a:latin typeface="Calibri" panose="020F0502020204030204" pitchFamily="34" charset="0"/>
              <a:cs typeface="Calibri" panose="020F0502020204030204" pitchFamily="34" charset="0"/>
            </a:endParaRPr>
          </a:p>
        </p:txBody>
      </p:sp>
      <p:pic>
        <p:nvPicPr>
          <p:cNvPr id="7" name="Bildobjekt 6">
            <a:extLst>
              <a:ext uri="{FF2B5EF4-FFF2-40B4-BE49-F238E27FC236}">
                <a16:creationId xmlns:a16="http://schemas.microsoft.com/office/drawing/2014/main" id="{65EC9F94-3362-C974-0EE0-D69CB4AD2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19" y="3009344"/>
            <a:ext cx="2656928" cy="3517084"/>
          </a:xfrm>
          <a:prstGeom prst="rect">
            <a:avLst/>
          </a:prstGeom>
        </p:spPr>
      </p:pic>
      <p:grpSp>
        <p:nvGrpSpPr>
          <p:cNvPr id="18" name="Grupp 17">
            <a:extLst>
              <a:ext uri="{FF2B5EF4-FFF2-40B4-BE49-F238E27FC236}">
                <a16:creationId xmlns:a16="http://schemas.microsoft.com/office/drawing/2014/main" id="{C7222682-9ED2-4A51-6A37-DCF52D05232F}"/>
              </a:ext>
            </a:extLst>
          </p:cNvPr>
          <p:cNvGrpSpPr/>
          <p:nvPr/>
        </p:nvGrpSpPr>
        <p:grpSpPr>
          <a:xfrm>
            <a:off x="3200400" y="2881395"/>
            <a:ext cx="4343400" cy="2317162"/>
            <a:chOff x="3200400" y="2881395"/>
            <a:chExt cx="4343400" cy="2317162"/>
          </a:xfrm>
        </p:grpSpPr>
        <p:sp>
          <p:nvSpPr>
            <p:cNvPr id="2" name="Pil: höger 1">
              <a:extLst>
                <a:ext uri="{FF2B5EF4-FFF2-40B4-BE49-F238E27FC236}">
                  <a16:creationId xmlns:a16="http://schemas.microsoft.com/office/drawing/2014/main" id="{F3438201-8570-4BCA-92BA-E768D650EBE3}"/>
                </a:ext>
              </a:extLst>
            </p:cNvPr>
            <p:cNvSpPr/>
            <p:nvPr/>
          </p:nvSpPr>
          <p:spPr bwMode="auto">
            <a:xfrm>
              <a:off x="3200400" y="3369407"/>
              <a:ext cx="413539" cy="457200"/>
            </a:xfrm>
            <a:prstGeom prst="rightArrow">
              <a:avLst/>
            </a:prstGeom>
            <a:noFill/>
            <a:ln w="254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pic>
          <p:nvPicPr>
            <p:cNvPr id="16" name="Bildobjekt 15">
              <a:extLst>
                <a:ext uri="{FF2B5EF4-FFF2-40B4-BE49-F238E27FC236}">
                  <a16:creationId xmlns:a16="http://schemas.microsoft.com/office/drawing/2014/main" id="{C182954D-9DDC-2399-D01D-1B4838CF3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377" y="2881395"/>
              <a:ext cx="3749423" cy="2317162"/>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ppt_x"/>
                                          </p:val>
                                        </p:tav>
                                        <p:tav tm="100000">
                                          <p:val>
                                            <p:strVal val="#ppt_x"/>
                                          </p:val>
                                        </p:tav>
                                      </p:tavLst>
                                    </p:anim>
                                    <p:anim calcmode="lin" valueType="num">
                                      <p:cBhvr additive="base">
                                        <p:cTn id="8" dur="500" fill="hold"/>
                                        <p:tgtEl>
                                          <p:spTgt spid="512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0"/>
                                        </p:tgtEl>
                                        <p:attrNameLst>
                                          <p:attrName>style.visibility</p:attrName>
                                        </p:attrNameLst>
                                      </p:cBhvr>
                                      <p:to>
                                        <p:strVal val="visible"/>
                                      </p:to>
                                    </p:set>
                                    <p:anim calcmode="lin" valueType="num">
                                      <p:cBhvr additive="base">
                                        <p:cTn id="19" dur="500" fill="hold"/>
                                        <p:tgtEl>
                                          <p:spTgt spid="51230"/>
                                        </p:tgtEl>
                                        <p:attrNameLst>
                                          <p:attrName>ppt_x</p:attrName>
                                        </p:attrNameLst>
                                      </p:cBhvr>
                                      <p:tavLst>
                                        <p:tav tm="0">
                                          <p:val>
                                            <p:strVal val="#ppt_x"/>
                                          </p:val>
                                        </p:tav>
                                        <p:tav tm="100000">
                                          <p:val>
                                            <p:strVal val="#ppt_x"/>
                                          </p:val>
                                        </p:tav>
                                      </p:tavLst>
                                    </p:anim>
                                    <p:anim calcmode="lin" valueType="num">
                                      <p:cBhvr additive="base">
                                        <p:cTn id="20" dur="500" fill="hold"/>
                                        <p:tgtEl>
                                          <p:spTgt spid="512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1+#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215"/>
                                        </p:tgtEl>
                                        <p:attrNameLst>
                                          <p:attrName>style.visibility</p:attrName>
                                        </p:attrNameLst>
                                      </p:cBhvr>
                                      <p:to>
                                        <p:strVal val="visible"/>
                                      </p:to>
                                    </p:set>
                                    <p:anim calcmode="lin" valueType="num">
                                      <p:cBhvr additive="base">
                                        <p:cTn id="37" dur="500" fill="hold"/>
                                        <p:tgtEl>
                                          <p:spTgt spid="51215"/>
                                        </p:tgtEl>
                                        <p:attrNameLst>
                                          <p:attrName>ppt_x</p:attrName>
                                        </p:attrNameLst>
                                      </p:cBhvr>
                                      <p:tavLst>
                                        <p:tav tm="0">
                                          <p:val>
                                            <p:strVal val="#ppt_x"/>
                                          </p:val>
                                        </p:tav>
                                        <p:tav tm="100000">
                                          <p:val>
                                            <p:strVal val="#ppt_x"/>
                                          </p:val>
                                        </p:tav>
                                      </p:tavLst>
                                    </p:anim>
                                    <p:anim calcmode="lin" valueType="num">
                                      <p:cBhvr additive="base">
                                        <p:cTn id="38" dur="500" fill="hold"/>
                                        <p:tgtEl>
                                          <p:spTgt spid="512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1+#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15" grpId="0"/>
      <p:bldP spid="3" grpId="0"/>
      <p:bldP spid="9" grpId="0"/>
      <p:bldP spid="10" grpId="0"/>
      <p:bldP spid="11" grpId="0"/>
      <p:bldP spid="12" grpId="0"/>
      <p:bldP spid="512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C64BC51-BABE-430F-8D69-D18E80FDA235}"/>
              </a:ext>
            </a:extLst>
          </p:cNvPr>
          <p:cNvSpPr>
            <a:spLocks noGrp="1"/>
          </p:cNvSpPr>
          <p:nvPr>
            <p:ph type="title"/>
          </p:nvPr>
        </p:nvSpPr>
        <p:spPr>
          <a:xfrm>
            <a:off x="609600" y="152400"/>
            <a:ext cx="7772400" cy="457200"/>
          </a:xfrm>
        </p:spPr>
        <p:txBody>
          <a:bodyPr/>
          <a:lstStyle/>
          <a:p>
            <a:r>
              <a:rPr lang="en-GB" b="1" dirty="0">
                <a:latin typeface="Calibri" panose="020F0502020204030204" pitchFamily="34" charset="0"/>
                <a:cs typeface="Calibri" panose="020F0502020204030204" pitchFamily="34" charset="0"/>
              </a:rPr>
              <a:t>References</a:t>
            </a:r>
          </a:p>
        </p:txBody>
      </p:sp>
      <p:sp>
        <p:nvSpPr>
          <p:cNvPr id="4" name="textruta 3">
            <a:extLst>
              <a:ext uri="{FF2B5EF4-FFF2-40B4-BE49-F238E27FC236}">
                <a16:creationId xmlns:a16="http://schemas.microsoft.com/office/drawing/2014/main" id="{650C002B-CE75-4C2D-A0A6-F64D368358B7}"/>
              </a:ext>
            </a:extLst>
          </p:cNvPr>
          <p:cNvSpPr txBox="1"/>
          <p:nvPr/>
        </p:nvSpPr>
        <p:spPr>
          <a:xfrm>
            <a:off x="495300" y="923865"/>
            <a:ext cx="8001000" cy="5386090"/>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Calibri" panose="020F0502020204030204" pitchFamily="34" charset="0"/>
                <a:cs typeface="Calibri" panose="020F0502020204030204" pitchFamily="34" charset="0"/>
              </a:rPr>
              <a:t>Churchman C.W. </a:t>
            </a:r>
            <a:r>
              <a:rPr lang="en-US" sz="2000" i="0" u="none" strike="noStrike" dirty="0">
                <a:solidFill>
                  <a:srgbClr val="0F1111"/>
                </a:solidFill>
                <a:effectLst/>
                <a:latin typeface="Calibri" panose="020F0502020204030204" pitchFamily="34" charset="0"/>
                <a:cs typeface="Calibri" panose="020F0502020204030204" pitchFamily="34" charset="0"/>
              </a:rPr>
              <a:t>The Systems Approach</a:t>
            </a:r>
            <a:r>
              <a:rPr lang="en-US" sz="2000" dirty="0">
                <a:solidFill>
                  <a:srgbClr val="565959"/>
                </a:solidFill>
                <a:latin typeface="Calibri" panose="020F0502020204030204" pitchFamily="34" charset="0"/>
                <a:cs typeface="Calibri" panose="020F0502020204030204" pitchFamily="34" charset="0"/>
              </a:rPr>
              <a:t>. Dell Publishing Co. Inc. NY,</a:t>
            </a:r>
            <a:r>
              <a:rPr lang="en-US" sz="2000" i="0" u="none" strike="noStrike" dirty="0">
                <a:solidFill>
                  <a:srgbClr val="565959"/>
                </a:solidFill>
                <a:effectLst/>
                <a:latin typeface="Calibri" panose="020F0502020204030204" pitchFamily="34" charset="0"/>
                <a:cs typeface="Calibri" panose="020F0502020204030204" pitchFamily="34" charset="0"/>
              </a:rPr>
              <a:t> 1968/1979.</a:t>
            </a:r>
          </a:p>
          <a:p>
            <a:endParaRPr lang="en-GB" sz="8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buFont typeface="Wingdings" panose="05000000000000000000" pitchFamily="2" charset="2"/>
              <a:buChar char="q"/>
            </a:pPr>
            <a:r>
              <a:rPr lang="en-GB" sz="2000" dirty="0">
                <a:effectLst/>
                <a:latin typeface="Calibri" panose="020F0502020204030204" pitchFamily="34" charset="0"/>
                <a:ea typeface="Times New Roman" panose="02020603050405020304" pitchFamily="18" charset="0"/>
                <a:cs typeface="Calibri" panose="020F0502020204030204" pitchFamily="34" charset="0"/>
              </a:rPr>
              <a:t>Fishman, G.S. Principles of Discrete Event Simulation. John Wiley &amp; Sons, NY, 1978.</a:t>
            </a:r>
          </a:p>
          <a:p>
            <a:endParaRPr lang="en-GB" sz="800" dirty="0">
              <a:latin typeface="Calibri" panose="020F0502020204030204" pitchFamily="34" charset="0"/>
              <a:ea typeface="Times New Roman" panose="02020603050405020304" pitchFamily="18" charset="0"/>
              <a:cs typeface="Calibri" panose="020F0502020204030204" pitchFamily="34" charset="0"/>
            </a:endParaRPr>
          </a:p>
          <a:p>
            <a:pPr marL="342900" indent="-342900">
              <a:buFont typeface="Wingdings" panose="05000000000000000000" pitchFamily="2" charset="2"/>
              <a:buChar char="q"/>
            </a:pPr>
            <a:r>
              <a:rPr lang="en-GB" sz="2000" dirty="0">
                <a:effectLst/>
                <a:latin typeface="Calibri" panose="020F0502020204030204" pitchFamily="34" charset="0"/>
                <a:ea typeface="Times New Roman" panose="02020603050405020304" pitchFamily="18" charset="0"/>
                <a:cs typeface="Calibri" panose="020F0502020204030204" pitchFamily="34" charset="0"/>
              </a:rPr>
              <a:t>Kreutzer, W. System Simulation: Programming Styles and Languages, Addison-Wesley Publishing Company Inc, Sydney, 1986.</a:t>
            </a:r>
          </a:p>
          <a:p>
            <a:endParaRPr lang="en-GB" sz="800" b="0" dirty="0">
              <a:effectLst/>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GB" sz="2000" b="0" dirty="0">
                <a:effectLst/>
                <a:latin typeface="Calibri" panose="020F0502020204030204" pitchFamily="34" charset="0"/>
                <a:cs typeface="Calibri" panose="020F0502020204030204" pitchFamily="34" charset="0"/>
              </a:rPr>
              <a:t>Law AM and Kelton WD. </a:t>
            </a:r>
            <a:r>
              <a:rPr lang="en-GB" sz="2000" b="0" i="1" dirty="0">
                <a:effectLst/>
                <a:latin typeface="Calibri" panose="020F0502020204030204" pitchFamily="34" charset="0"/>
                <a:cs typeface="Calibri" panose="020F0502020204030204" pitchFamily="34" charset="0"/>
              </a:rPr>
              <a:t>Simulation Modelling and Analysis</a:t>
            </a:r>
            <a:r>
              <a:rPr lang="en-GB" sz="2000" b="0" dirty="0">
                <a:effectLst/>
                <a:latin typeface="Calibri" panose="020F0502020204030204" pitchFamily="34" charset="0"/>
                <a:cs typeface="Calibri" panose="020F0502020204030204" pitchFamily="34" charset="0"/>
              </a:rPr>
              <a:t>, 2d ed. McGraw-Hill, New York, 1991.</a:t>
            </a:r>
            <a:endParaRPr lang="en-GB" sz="2000" b="1" dirty="0">
              <a:effectLst/>
              <a:latin typeface="Calibri" panose="020F0502020204030204" pitchFamily="34" charset="0"/>
              <a:cs typeface="Calibri" panose="020F0502020204030204" pitchFamily="34" charset="0"/>
            </a:endParaRPr>
          </a:p>
          <a:p>
            <a:endParaRPr lang="en-GB" sz="8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buFont typeface="Wingdings" panose="05000000000000000000" pitchFamily="2" charset="2"/>
              <a:buChar char="q"/>
            </a:pPr>
            <a:r>
              <a:rPr lang="en-GB" sz="2000" noProof="1">
                <a:effectLst/>
                <a:latin typeface="Calibri" panose="020F0502020204030204" pitchFamily="34" charset="0"/>
                <a:ea typeface="Times New Roman" panose="02020603050405020304" pitchFamily="18" charset="0"/>
                <a:cs typeface="Calibri" panose="020F0502020204030204" pitchFamily="34" charset="0"/>
              </a:rPr>
              <a:t>Luenberger</a:t>
            </a:r>
            <a:r>
              <a:rPr lang="en-GB" sz="2000" dirty="0">
                <a:effectLst/>
                <a:latin typeface="Calibri" panose="020F0502020204030204" pitchFamily="34" charset="0"/>
                <a:ea typeface="Times New Roman" panose="02020603050405020304" pitchFamily="18" charset="0"/>
                <a:cs typeface="Calibri" panose="020F0502020204030204" pitchFamily="34" charset="0"/>
              </a:rPr>
              <a:t>, D.G. Introduction to Dynamic Systems. Theory, Models and Applications, John Wiley &amp; Sons, Inc., New York, 1979.</a:t>
            </a:r>
          </a:p>
          <a:p>
            <a:endParaRPr lang="en-GB" sz="8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buFont typeface="Wingdings" panose="05000000000000000000" pitchFamily="2" charset="2"/>
              <a:buChar char="q"/>
            </a:pPr>
            <a:r>
              <a:rPr lang="en-GB" sz="2000" dirty="0">
                <a:effectLst/>
                <a:latin typeface="Calibri" panose="020F0502020204030204" pitchFamily="34" charset="0"/>
                <a:ea typeface="Times New Roman" panose="02020603050405020304" pitchFamily="18" charset="0"/>
                <a:cs typeface="Calibri" panose="020F0502020204030204" pitchFamily="34" charset="0"/>
              </a:rPr>
              <a:t>Wikipedia. Simulation. </a:t>
            </a:r>
            <a:r>
              <a:rPr lang="en-GB" sz="2000" dirty="0">
                <a:solidFill>
                  <a:schemeClr val="accent6">
                    <a:lumMod val="75000"/>
                  </a:schemeClr>
                </a:solidFill>
                <a:effectLst/>
                <a:latin typeface="Calibri" panose="020F0502020204030204" pitchFamily="34" charset="0"/>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https://en.wikipedia.org/wiki/Simulation</a:t>
            </a:r>
            <a:r>
              <a:rPr lang="en-GB"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b="0" i="0" dirty="0">
                <a:solidFill>
                  <a:srgbClr val="202122"/>
                </a:solidFill>
                <a:effectLst/>
                <a:latin typeface="Calibri" panose="020F0502020204030204" pitchFamily="34" charset="0"/>
                <a:cs typeface="Calibri" panose="020F0502020204030204" pitchFamily="34" charset="0"/>
              </a:rPr>
              <a:t>Last edited on 20 October 2021.</a:t>
            </a:r>
          </a:p>
          <a:p>
            <a:endParaRPr lang="en-US" sz="800" dirty="0">
              <a:solidFill>
                <a:srgbClr val="202122"/>
              </a:solidFill>
              <a:latin typeface="Calibri" panose="020F0502020204030204" pitchFamily="34" charset="0"/>
              <a:ea typeface="Times New Roman" panose="02020603050405020304" pitchFamily="18" charset="0"/>
              <a:cs typeface="Calibri" panose="020F0502020204030204" pitchFamily="34" charset="0"/>
            </a:endParaRPr>
          </a:p>
          <a:p>
            <a:pPr marL="342900" indent="-342900">
              <a:buFont typeface="Wingdings" panose="05000000000000000000" pitchFamily="2" charset="2"/>
              <a:buChar char="q"/>
            </a:pPr>
            <a:r>
              <a:rPr lang="en-GB" sz="2000" noProof="1">
                <a:latin typeface="Calibri" panose="020F0502020204030204" pitchFamily="34" charset="0"/>
                <a:cs typeface="Calibri" panose="020F0502020204030204" pitchFamily="34" charset="0"/>
              </a:rPr>
              <a:t>Kontchakov</a:t>
            </a:r>
            <a:r>
              <a:rPr lang="en-GB" sz="2000" dirty="0">
                <a:latin typeface="Calibri" panose="020F0502020204030204" pitchFamily="34" charset="0"/>
                <a:cs typeface="Calibri" panose="020F0502020204030204" pitchFamily="34" charset="0"/>
              </a:rPr>
              <a:t> R. Modelling concepts.</a:t>
            </a:r>
            <a:r>
              <a:rPr lang="en-GB" sz="1600" dirty="0">
                <a:latin typeface="Calibri" panose="020F0502020204030204" pitchFamily="34" charset="0"/>
                <a:cs typeface="Calibri" panose="020F0502020204030204" pitchFamily="34" charset="0"/>
              </a:rPr>
              <a:t> </a:t>
            </a:r>
            <a:r>
              <a:rPr lang="en-GB" sz="2000" dirty="0">
                <a:solidFill>
                  <a:schemeClr val="accent6">
                    <a:lumMod val="75000"/>
                  </a:schemeClr>
                </a:solidFill>
                <a:effectLst/>
                <a:latin typeface="Calibri" panose="020F0502020204030204" pitchFamily="34" charset="0"/>
                <a:ea typeface="Times New Roman" panose="02020603050405020304" pitchFamily="18" charset="0"/>
                <a:cs typeface="Calibri" panose="020F0502020204030204" pitchFamily="34" charset="0"/>
                <a:hlinkClick r:id="rId3">
                  <a:extLst>
                    <a:ext uri="{A12FA001-AC4F-418D-AE19-62706E023703}">
                      <ahyp:hlinkClr xmlns:ahyp="http://schemas.microsoft.com/office/drawing/2018/hyperlinkcolor" val="tx"/>
                    </a:ext>
                  </a:extLst>
                </a:hlinkClick>
              </a:rPr>
              <a:t>https://citeseerx.ist.psu.edu/viewdoc/download?doi=10.1.1.228.867&amp;rep=rep1&amp;type=pdf</a:t>
            </a:r>
            <a:r>
              <a:rPr lang="en-GB" sz="2000" dirty="0">
                <a:effectLst/>
                <a:latin typeface="Calibri" panose="020F0502020204030204" pitchFamily="34" charset="0"/>
                <a:ea typeface="Times New Roman" panose="02020603050405020304" pitchFamily="18" charset="0"/>
                <a:cs typeface="Calibri" panose="020F0502020204030204" pitchFamily="34" charset="0"/>
              </a:rPr>
              <a:t>. (A number of good slides.)</a:t>
            </a:r>
          </a:p>
        </p:txBody>
      </p:sp>
      <p:sp>
        <p:nvSpPr>
          <p:cNvPr id="3" name="Platshållare för bildnummer 2">
            <a:extLst>
              <a:ext uri="{FF2B5EF4-FFF2-40B4-BE49-F238E27FC236}">
                <a16:creationId xmlns:a16="http://schemas.microsoft.com/office/drawing/2014/main" id="{4AFC915F-B87E-4B31-87C5-FA29FA69DFD3}"/>
              </a:ext>
            </a:extLst>
          </p:cNvPr>
          <p:cNvSpPr>
            <a:spLocks noGrp="1"/>
          </p:cNvSpPr>
          <p:nvPr>
            <p:ph type="sldNum" sz="quarter" idx="12"/>
          </p:nvPr>
        </p:nvSpPr>
        <p:spPr>
          <a:xfrm>
            <a:off x="8610600" y="6324600"/>
            <a:ext cx="381000" cy="457200"/>
          </a:xfrm>
        </p:spPr>
        <p:txBody>
          <a:bodyPr/>
          <a:lstStyle/>
          <a:p>
            <a:fld id="{57BBD20E-4C34-43C7-9AE0-2AF961E77DAB}" type="slidenum">
              <a:rPr lang="sv-SE" altLang="en-US" smtClean="0">
                <a:latin typeface="Calibri" panose="020F0502020204030204" pitchFamily="34" charset="0"/>
                <a:cs typeface="Calibri" panose="020F0502020204030204" pitchFamily="34" charset="0"/>
              </a:rPr>
              <a:pPr/>
              <a:t>33</a:t>
            </a:fld>
            <a:endParaRPr lang="sv-SE"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7443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407FD55-6369-4CE9-A0F1-A0C8946CF2FF}"/>
              </a:ext>
            </a:extLst>
          </p:cNvPr>
          <p:cNvSpPr>
            <a:spLocks noGrp="1"/>
          </p:cNvSpPr>
          <p:nvPr>
            <p:ph type="title"/>
          </p:nvPr>
        </p:nvSpPr>
        <p:spPr>
          <a:xfrm>
            <a:off x="2514600" y="2971800"/>
            <a:ext cx="3581400" cy="1143000"/>
          </a:xfrm>
        </p:spPr>
        <p:txBody>
          <a:bodyPr/>
          <a:lstStyle/>
          <a:p>
            <a:r>
              <a:rPr lang="sv-SE" sz="6600" b="1" dirty="0">
                <a:latin typeface="Calibri" panose="020F0502020204030204" pitchFamily="34" charset="0"/>
                <a:cs typeface="Calibri" panose="020F0502020204030204" pitchFamily="34" charset="0"/>
              </a:rPr>
              <a:t>End L1</a:t>
            </a:r>
            <a:endParaRPr lang="en-GB" sz="6600" b="1" dirty="0">
              <a:latin typeface="Calibri" panose="020F0502020204030204" pitchFamily="34" charset="0"/>
              <a:cs typeface="Calibri" panose="020F0502020204030204" pitchFamily="34" charset="0"/>
            </a:endParaRPr>
          </a:p>
        </p:txBody>
      </p:sp>
      <p:sp>
        <p:nvSpPr>
          <p:cNvPr id="3" name="Platshållare för bildnummer 2">
            <a:extLst>
              <a:ext uri="{FF2B5EF4-FFF2-40B4-BE49-F238E27FC236}">
                <a16:creationId xmlns:a16="http://schemas.microsoft.com/office/drawing/2014/main" id="{D6D33429-00C6-471F-921F-A7786B922F4D}"/>
              </a:ext>
            </a:extLst>
          </p:cNvPr>
          <p:cNvSpPr>
            <a:spLocks noGrp="1"/>
          </p:cNvSpPr>
          <p:nvPr>
            <p:ph type="sldNum" sz="quarter" idx="12"/>
          </p:nvPr>
        </p:nvSpPr>
        <p:spPr>
          <a:xfrm>
            <a:off x="8458200" y="6324600"/>
            <a:ext cx="381000" cy="457200"/>
          </a:xfrm>
        </p:spPr>
        <p:txBody>
          <a:bodyPr/>
          <a:lstStyle/>
          <a:p>
            <a:fld id="{57BBD20E-4C34-43C7-9AE0-2AF961E77DAB}" type="slidenum">
              <a:rPr lang="sv-SE" altLang="en-US" smtClean="0"/>
              <a:pPr/>
              <a:t>34</a:t>
            </a:fld>
            <a:endParaRPr lang="sv-SE" altLang="en-US" dirty="0"/>
          </a:p>
        </p:txBody>
      </p:sp>
    </p:spTree>
    <p:extLst>
      <p:ext uri="{BB962C8B-B14F-4D97-AF65-F5344CB8AC3E}">
        <p14:creationId xmlns:p14="http://schemas.microsoft.com/office/powerpoint/2010/main" val="240682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tshållare för bildnummer 3">
            <a:extLst>
              <a:ext uri="{FF2B5EF4-FFF2-40B4-BE49-F238E27FC236}">
                <a16:creationId xmlns:a16="http://schemas.microsoft.com/office/drawing/2014/main" id="{09FF1027-5E67-41E2-A5B2-B591B0282C48}"/>
              </a:ext>
            </a:extLst>
          </p:cNvPr>
          <p:cNvSpPr>
            <a:spLocks noGrp="1"/>
          </p:cNvSpPr>
          <p:nvPr>
            <p:ph type="sldNum" sz="quarter" idx="12"/>
          </p:nvPr>
        </p:nvSpPr>
        <p:spPr>
          <a:xfrm>
            <a:off x="8686800" y="6400800"/>
            <a:ext cx="304800" cy="457200"/>
          </a:xfrm>
        </p:spPr>
        <p:txBody>
          <a:bodyPr/>
          <a:lstStyle/>
          <a:p>
            <a:fld id="{1255AC2B-E300-45EC-BDE3-EDBDD3240BC6}" type="slidenum">
              <a:rPr lang="sv-SE" altLang="en-US">
                <a:latin typeface="Calibri" panose="020F0502020204030204" pitchFamily="34" charset="0"/>
                <a:cs typeface="Calibri" panose="020F0502020204030204" pitchFamily="34" charset="0"/>
              </a:rPr>
              <a:pPr/>
              <a:t>4</a:t>
            </a:fld>
            <a:endParaRPr lang="sv-SE" altLang="en-US" dirty="0">
              <a:latin typeface="Calibri" panose="020F0502020204030204" pitchFamily="34" charset="0"/>
              <a:cs typeface="Calibri" panose="020F0502020204030204" pitchFamily="34" charset="0"/>
            </a:endParaRPr>
          </a:p>
        </p:txBody>
      </p:sp>
      <p:sp>
        <p:nvSpPr>
          <p:cNvPr id="31749" name="Text Box 2053">
            <a:extLst>
              <a:ext uri="{FF2B5EF4-FFF2-40B4-BE49-F238E27FC236}">
                <a16:creationId xmlns:a16="http://schemas.microsoft.com/office/drawing/2014/main" id="{1921743D-DEC1-4941-8316-EB330AD7ACD3}"/>
              </a:ext>
            </a:extLst>
          </p:cNvPr>
          <p:cNvSpPr txBox="1">
            <a:spLocks noChangeArrowheads="1"/>
          </p:cNvSpPr>
          <p:nvPr/>
        </p:nvSpPr>
        <p:spPr bwMode="auto">
          <a:xfrm>
            <a:off x="470263" y="358674"/>
            <a:ext cx="8325394"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p>
            <a:pPr algn="ctr" eaLnBrk="1" hangingPunct="1">
              <a:spcBef>
                <a:spcPct val="50000"/>
              </a:spcBef>
            </a:pPr>
            <a:r>
              <a:rPr lang="en-GB" altLang="en-US" sz="3600" b="1" dirty="0">
                <a:latin typeface="Calibri" panose="020F0502020204030204" pitchFamily="34" charset="0"/>
                <a:cs typeface="Calibri" panose="020F0502020204030204" pitchFamily="34" charset="0"/>
              </a:rPr>
              <a:t>System </a:t>
            </a:r>
            <a:r>
              <a:rPr lang="en-GB" altLang="en-US" sz="3600" dirty="0">
                <a:latin typeface="Calibri" panose="020F0502020204030204" pitchFamily="34" charset="0"/>
                <a:cs typeface="Calibri" panose="020F0502020204030204" pitchFamily="34" charset="0"/>
              </a:rPr>
              <a:t>- a number of related components</a:t>
            </a:r>
          </a:p>
        </p:txBody>
      </p:sp>
      <p:sp>
        <p:nvSpPr>
          <p:cNvPr id="6" name="textruta 5">
            <a:extLst>
              <a:ext uri="{FF2B5EF4-FFF2-40B4-BE49-F238E27FC236}">
                <a16:creationId xmlns:a16="http://schemas.microsoft.com/office/drawing/2014/main" id="{45074379-D8F6-41A3-8FF0-D6F363EA0148}"/>
              </a:ext>
            </a:extLst>
          </p:cNvPr>
          <p:cNvSpPr txBox="1"/>
          <p:nvPr/>
        </p:nvSpPr>
        <p:spPr>
          <a:xfrm>
            <a:off x="1014490" y="6150318"/>
            <a:ext cx="6739346" cy="461665"/>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Each of these parts is also a complex system in itself.</a:t>
            </a:r>
          </a:p>
        </p:txBody>
      </p:sp>
      <p:pic>
        <p:nvPicPr>
          <p:cNvPr id="4" name="Bildobjekt 3">
            <a:extLst>
              <a:ext uri="{FF2B5EF4-FFF2-40B4-BE49-F238E27FC236}">
                <a16:creationId xmlns:a16="http://schemas.microsoft.com/office/drawing/2014/main" id="{55D412F5-E59E-DA1A-C4A0-D4B90118A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659" y="1093949"/>
            <a:ext cx="7590235" cy="50563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1A08568-82F8-4687-8923-E2D6DD11D2DE}"/>
              </a:ext>
            </a:extLst>
          </p:cNvPr>
          <p:cNvSpPr>
            <a:spLocks noGrp="1"/>
          </p:cNvSpPr>
          <p:nvPr>
            <p:ph type="title"/>
          </p:nvPr>
        </p:nvSpPr>
        <p:spPr>
          <a:xfrm>
            <a:off x="573677" y="151366"/>
            <a:ext cx="7772400" cy="580833"/>
          </a:xfrm>
        </p:spPr>
        <p:txBody>
          <a:bodyPr/>
          <a:lstStyle/>
          <a:p>
            <a:r>
              <a:rPr lang="en-GB" b="1" dirty="0">
                <a:latin typeface="Calibri" panose="020F0502020204030204" pitchFamily="34" charset="0"/>
                <a:cs typeface="Calibri" panose="020F0502020204030204" pitchFamily="34" charset="0"/>
              </a:rPr>
              <a:t>II.  PURPOSE</a:t>
            </a:r>
          </a:p>
        </p:txBody>
      </p:sp>
      <p:sp>
        <p:nvSpPr>
          <p:cNvPr id="3" name="Platshållare för bildnummer 2">
            <a:extLst>
              <a:ext uri="{FF2B5EF4-FFF2-40B4-BE49-F238E27FC236}">
                <a16:creationId xmlns:a16="http://schemas.microsoft.com/office/drawing/2014/main" id="{BF93902B-BB32-4495-9495-4C7323E6B183}"/>
              </a:ext>
            </a:extLst>
          </p:cNvPr>
          <p:cNvSpPr>
            <a:spLocks noGrp="1"/>
          </p:cNvSpPr>
          <p:nvPr>
            <p:ph type="sldNum" sz="quarter" idx="12"/>
          </p:nvPr>
        </p:nvSpPr>
        <p:spPr>
          <a:xfrm>
            <a:off x="8610600" y="6324600"/>
            <a:ext cx="396240" cy="457200"/>
          </a:xfrm>
        </p:spPr>
        <p:txBody>
          <a:bodyPr/>
          <a:lstStyle/>
          <a:p>
            <a:fld id="{57BBD20E-4C34-43C7-9AE0-2AF961E77DAB}" type="slidenum">
              <a:rPr lang="sv-SE" altLang="en-US" smtClean="0">
                <a:latin typeface="Calibri" panose="020F0502020204030204" pitchFamily="34" charset="0"/>
                <a:cs typeface="Calibri" panose="020F0502020204030204" pitchFamily="34" charset="0"/>
              </a:rPr>
              <a:pPr/>
              <a:t>5</a:t>
            </a:fld>
            <a:endParaRPr lang="sv-SE" altLang="en-US"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221C65C6-C50A-4E02-B7DF-2DC2C63AA19F}"/>
              </a:ext>
            </a:extLst>
          </p:cNvPr>
          <p:cNvSpPr>
            <a:spLocks noChangeArrowheads="1"/>
          </p:cNvSpPr>
          <p:nvPr/>
        </p:nvSpPr>
        <p:spPr bwMode="auto">
          <a:xfrm>
            <a:off x="304800" y="871271"/>
            <a:ext cx="8534400" cy="1186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fontAlgn="base">
              <a:spcBef>
                <a:spcPct val="20000"/>
              </a:spcBef>
              <a:spcAft>
                <a:spcPct val="0"/>
              </a:spcAft>
              <a:buChar char="»"/>
              <a:defRPr>
                <a:solidFill>
                  <a:schemeClr val="tx1"/>
                </a:solidFill>
                <a:latin typeface="Times New Roman" panose="02020603050405020304" pitchFamily="18" charset="0"/>
              </a:defRPr>
            </a:lvl6pPr>
            <a:lvl7pPr marL="2971800" indent="-228600" fontAlgn="base">
              <a:spcBef>
                <a:spcPct val="20000"/>
              </a:spcBef>
              <a:spcAft>
                <a:spcPct val="0"/>
              </a:spcAft>
              <a:buChar char="»"/>
              <a:defRPr>
                <a:solidFill>
                  <a:schemeClr val="tx1"/>
                </a:solidFill>
                <a:latin typeface="Times New Roman" panose="02020603050405020304" pitchFamily="18" charset="0"/>
              </a:defRPr>
            </a:lvl7pPr>
            <a:lvl8pPr marL="3429000" indent="-228600" fontAlgn="base">
              <a:spcBef>
                <a:spcPct val="20000"/>
              </a:spcBef>
              <a:spcAft>
                <a:spcPct val="0"/>
              </a:spcAft>
              <a:buChar char="»"/>
              <a:defRPr>
                <a:solidFill>
                  <a:schemeClr val="tx1"/>
                </a:solidFill>
                <a:latin typeface="Times New Roman" panose="02020603050405020304" pitchFamily="18" charset="0"/>
              </a:defRPr>
            </a:lvl8pPr>
            <a:lvl9pPr marL="3886200" indent="-228600" fontAlgn="base">
              <a:spcBef>
                <a:spcPct val="20000"/>
              </a:spcBef>
              <a:spcAft>
                <a:spcPct val="0"/>
              </a:spcAft>
              <a:buChar char="»"/>
              <a:defRPr>
                <a:solidFill>
                  <a:schemeClr val="tx1"/>
                </a:solidFill>
                <a:latin typeface="Times New Roman" panose="02020603050405020304" pitchFamily="18" charset="0"/>
              </a:defRPr>
            </a:lvl9pPr>
          </a:lstStyle>
          <a:p>
            <a:pPr eaLnBrk="1" hangingPunct="1">
              <a:lnSpc>
                <a:spcPct val="90000"/>
              </a:lnSpc>
              <a:buSzPct val="120000"/>
              <a:buFont typeface="Arial" panose="020B0604020202020204" pitchFamily="34" charset="0"/>
              <a:buChar char="•"/>
            </a:pPr>
            <a:r>
              <a:rPr lang="en-GB" altLang="en-US" sz="2600" dirty="0">
                <a:latin typeface="Calibri" panose="020F0502020204030204" pitchFamily="34" charset="0"/>
                <a:cs typeface="Calibri" panose="020F0502020204030204" pitchFamily="34" charset="0"/>
              </a:rPr>
              <a:t>There is a reason (problem, curiosity, hope to get rich, doing something meaningful, etc.) behind making a study. This we call </a:t>
            </a:r>
            <a:r>
              <a:rPr lang="en-GB" altLang="en-US" sz="2600" b="1" dirty="0">
                <a:solidFill>
                  <a:srgbClr val="FF0000"/>
                </a:solidFill>
                <a:latin typeface="Calibri" panose="020F0502020204030204" pitchFamily="34" charset="0"/>
                <a:cs typeface="Calibri" panose="020F0502020204030204" pitchFamily="34" charset="0"/>
              </a:rPr>
              <a:t>purpose</a:t>
            </a:r>
            <a:r>
              <a:rPr lang="en-GB" altLang="en-US" sz="2600" b="1" dirty="0">
                <a:latin typeface="Calibri" panose="020F0502020204030204" pitchFamily="34" charset="0"/>
                <a:cs typeface="Calibri" panose="020F0502020204030204" pitchFamily="34" charset="0"/>
              </a:rPr>
              <a:t> </a:t>
            </a:r>
            <a:r>
              <a:rPr lang="en-GB" altLang="en-US" sz="2600" dirty="0">
                <a:latin typeface="Calibri" panose="020F0502020204030204" pitchFamily="34" charset="0"/>
                <a:cs typeface="Calibri" panose="020F0502020204030204" pitchFamily="34" charset="0"/>
              </a:rPr>
              <a:t>(~ goal, aim, objective). </a:t>
            </a:r>
          </a:p>
        </p:txBody>
      </p:sp>
      <p:grpSp>
        <p:nvGrpSpPr>
          <p:cNvPr id="18" name="Grupp 17">
            <a:extLst>
              <a:ext uri="{FF2B5EF4-FFF2-40B4-BE49-F238E27FC236}">
                <a16:creationId xmlns:a16="http://schemas.microsoft.com/office/drawing/2014/main" id="{E9693FEA-D0A3-40CD-B855-A14B5A072E57}"/>
              </a:ext>
            </a:extLst>
          </p:cNvPr>
          <p:cNvGrpSpPr/>
          <p:nvPr/>
        </p:nvGrpSpPr>
        <p:grpSpPr>
          <a:xfrm>
            <a:off x="1240585" y="3886200"/>
            <a:ext cx="6438583" cy="1422584"/>
            <a:chOff x="760730" y="3818209"/>
            <a:chExt cx="6438583" cy="1422584"/>
          </a:xfrm>
        </p:grpSpPr>
        <p:sp>
          <p:nvSpPr>
            <p:cNvPr id="16" name="Moln 15">
              <a:extLst>
                <a:ext uri="{FF2B5EF4-FFF2-40B4-BE49-F238E27FC236}">
                  <a16:creationId xmlns:a16="http://schemas.microsoft.com/office/drawing/2014/main" id="{60E03FFC-60B0-4CE7-A492-3822728988E4}"/>
                </a:ext>
              </a:extLst>
            </p:cNvPr>
            <p:cNvSpPr/>
            <p:nvPr/>
          </p:nvSpPr>
          <p:spPr bwMode="auto">
            <a:xfrm>
              <a:off x="760730" y="3818209"/>
              <a:ext cx="1223962" cy="702766"/>
            </a:xfrm>
            <a:prstGeom prst="cloud">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pSp>
          <p:nvGrpSpPr>
            <p:cNvPr id="5" name="Group 39">
              <a:extLst>
                <a:ext uri="{FF2B5EF4-FFF2-40B4-BE49-F238E27FC236}">
                  <a16:creationId xmlns:a16="http://schemas.microsoft.com/office/drawing/2014/main" id="{AA7BA26B-84EA-4DAC-8D9B-C66A8777CEA7}"/>
                </a:ext>
              </a:extLst>
            </p:cNvPr>
            <p:cNvGrpSpPr>
              <a:grpSpLocks/>
            </p:cNvGrpSpPr>
            <p:nvPr/>
          </p:nvGrpSpPr>
          <p:grpSpPr bwMode="auto">
            <a:xfrm>
              <a:off x="838200" y="3934280"/>
              <a:ext cx="6361113" cy="1306513"/>
              <a:chOff x="1593" y="1345"/>
              <a:chExt cx="4007" cy="823"/>
            </a:xfrm>
          </p:grpSpPr>
          <p:sp>
            <p:nvSpPr>
              <p:cNvPr id="6" name="Rectangle 9">
                <a:extLst>
                  <a:ext uri="{FF2B5EF4-FFF2-40B4-BE49-F238E27FC236}">
                    <a16:creationId xmlns:a16="http://schemas.microsoft.com/office/drawing/2014/main" id="{898A574F-5EC0-48C4-925B-A4138BE91DBC}"/>
                  </a:ext>
                </a:extLst>
              </p:cNvPr>
              <p:cNvSpPr>
                <a:spLocks noChangeArrowheads="1"/>
              </p:cNvSpPr>
              <p:nvPr/>
            </p:nvSpPr>
            <p:spPr bwMode="auto">
              <a:xfrm>
                <a:off x="4898" y="1683"/>
                <a:ext cx="7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GB" altLang="en-US" sz="2000" i="1" dirty="0">
                    <a:latin typeface="Calibri" panose="020F0502020204030204" pitchFamily="34" charset="0"/>
                    <a:cs typeface="Calibri" panose="020F0502020204030204" pitchFamily="34" charset="0"/>
                  </a:rPr>
                  <a:t>Output</a:t>
                </a:r>
              </a:p>
            </p:txBody>
          </p:sp>
          <p:grpSp>
            <p:nvGrpSpPr>
              <p:cNvPr id="7" name="Group 38">
                <a:extLst>
                  <a:ext uri="{FF2B5EF4-FFF2-40B4-BE49-F238E27FC236}">
                    <a16:creationId xmlns:a16="http://schemas.microsoft.com/office/drawing/2014/main" id="{CC6C1AEE-7035-4CD5-88E2-C6784A29FAE7}"/>
                  </a:ext>
                </a:extLst>
              </p:cNvPr>
              <p:cNvGrpSpPr>
                <a:grpSpLocks/>
              </p:cNvGrpSpPr>
              <p:nvPr/>
            </p:nvGrpSpPr>
            <p:grpSpPr bwMode="auto">
              <a:xfrm>
                <a:off x="1593" y="1345"/>
                <a:ext cx="3936" cy="823"/>
                <a:chOff x="1561" y="1345"/>
                <a:chExt cx="3936" cy="823"/>
              </a:xfrm>
            </p:grpSpPr>
            <p:sp>
              <p:nvSpPr>
                <p:cNvPr id="8" name="Rectangle 8">
                  <a:extLst>
                    <a:ext uri="{FF2B5EF4-FFF2-40B4-BE49-F238E27FC236}">
                      <a16:creationId xmlns:a16="http://schemas.microsoft.com/office/drawing/2014/main" id="{58DAB7E2-45A7-4E3C-B003-884A5DD55CE4}"/>
                    </a:ext>
                  </a:extLst>
                </p:cNvPr>
                <p:cNvSpPr>
                  <a:spLocks noChangeArrowheads="1"/>
                </p:cNvSpPr>
                <p:nvPr/>
              </p:nvSpPr>
              <p:spPr bwMode="auto">
                <a:xfrm>
                  <a:off x="2937" y="1664"/>
                  <a:ext cx="66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GB" altLang="en-US" sz="2000" i="1" dirty="0">
                      <a:latin typeface="Calibri" panose="020F0502020204030204" pitchFamily="34" charset="0"/>
                      <a:cs typeface="Calibri" panose="020F0502020204030204" pitchFamily="34" charset="0"/>
                    </a:rPr>
                    <a:t>Input</a:t>
                  </a:r>
                </a:p>
              </p:txBody>
            </p:sp>
            <p:sp>
              <p:nvSpPr>
                <p:cNvPr id="9" name="Rectangle 4">
                  <a:extLst>
                    <a:ext uri="{FF2B5EF4-FFF2-40B4-BE49-F238E27FC236}">
                      <a16:creationId xmlns:a16="http://schemas.microsoft.com/office/drawing/2014/main" id="{C292C055-F420-476D-929A-692737D50E0F}"/>
                    </a:ext>
                  </a:extLst>
                </p:cNvPr>
                <p:cNvSpPr>
                  <a:spLocks noChangeArrowheads="1"/>
                </p:cNvSpPr>
                <p:nvPr/>
              </p:nvSpPr>
              <p:spPr bwMode="auto">
                <a:xfrm>
                  <a:off x="3577" y="1696"/>
                  <a:ext cx="1240" cy="472"/>
                </a:xfrm>
                <a:prstGeom prst="rect">
                  <a:avLst/>
                </a:prstGeom>
                <a:solidFill>
                  <a:srgbClr val="00B0F0"/>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GB" dirty="0">
                    <a:latin typeface="Calibri" panose="020F0502020204030204" pitchFamily="34" charset="0"/>
                    <a:cs typeface="Calibri" panose="020F0502020204030204" pitchFamily="34" charset="0"/>
                  </a:endParaRPr>
                </a:p>
              </p:txBody>
            </p:sp>
            <p:sp>
              <p:nvSpPr>
                <p:cNvPr id="11" name="Line 6">
                  <a:extLst>
                    <a:ext uri="{FF2B5EF4-FFF2-40B4-BE49-F238E27FC236}">
                      <a16:creationId xmlns:a16="http://schemas.microsoft.com/office/drawing/2014/main" id="{9FBCBD67-2391-477D-9B40-9EDEF861AE50}"/>
                    </a:ext>
                  </a:extLst>
                </p:cNvPr>
                <p:cNvSpPr>
                  <a:spLocks noChangeShapeType="1"/>
                </p:cNvSpPr>
                <p:nvPr/>
              </p:nvSpPr>
              <p:spPr bwMode="auto">
                <a:xfrm>
                  <a:off x="2905" y="1928"/>
                  <a:ext cx="672" cy="0"/>
                </a:xfrm>
                <a:prstGeom prst="line">
                  <a:avLst/>
                </a:prstGeom>
                <a:ln w="22225">
                  <a:solidFill>
                    <a:srgbClr val="0070C0"/>
                  </a:solidFill>
                  <a:headEnd type="none" w="sm" len="sm"/>
                  <a:tailEnd type="triangle" w="lg" len="lg"/>
                </a:ln>
              </p:spPr>
              <p:style>
                <a:lnRef idx="3">
                  <a:schemeClr val="accent4"/>
                </a:lnRef>
                <a:fillRef idx="0">
                  <a:schemeClr val="accent4"/>
                </a:fillRef>
                <a:effectRef idx="2">
                  <a:schemeClr val="accent4"/>
                </a:effectRef>
                <a:fontRef idx="minor">
                  <a:schemeClr val="tx1"/>
                </a:fontRef>
              </p:style>
              <p:txBody>
                <a:bodyPr wrap="none" anchor="ctr"/>
                <a:lstStyle/>
                <a:p>
                  <a:endParaRPr lang="en-GB" dirty="0">
                    <a:latin typeface="Calibri" panose="020F0502020204030204" pitchFamily="34" charset="0"/>
                    <a:cs typeface="Calibri" panose="020F0502020204030204" pitchFamily="34" charset="0"/>
                  </a:endParaRPr>
                </a:p>
              </p:txBody>
            </p:sp>
            <p:sp>
              <p:nvSpPr>
                <p:cNvPr id="12" name="Line 7">
                  <a:extLst>
                    <a:ext uri="{FF2B5EF4-FFF2-40B4-BE49-F238E27FC236}">
                      <a16:creationId xmlns:a16="http://schemas.microsoft.com/office/drawing/2014/main" id="{EE6A59E3-7612-46A2-AF2B-F76C09435DBC}"/>
                    </a:ext>
                  </a:extLst>
                </p:cNvPr>
                <p:cNvSpPr>
                  <a:spLocks noChangeShapeType="1"/>
                </p:cNvSpPr>
                <p:nvPr/>
              </p:nvSpPr>
              <p:spPr bwMode="auto">
                <a:xfrm>
                  <a:off x="4825" y="1928"/>
                  <a:ext cx="672" cy="0"/>
                </a:xfrm>
                <a:prstGeom prst="line">
                  <a:avLst/>
                </a:prstGeom>
                <a:ln w="25400" cap="flat" cmpd="sng" algn="ctr">
                  <a:solidFill>
                    <a:srgbClr val="0070C0"/>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txBody>
                <a:bodyPr wrap="none" anchor="ctr"/>
                <a:lstStyle/>
                <a:p>
                  <a:endParaRPr lang="en-GB" dirty="0">
                    <a:latin typeface="Calibri" panose="020F0502020204030204" pitchFamily="34" charset="0"/>
                    <a:cs typeface="Calibri" panose="020F0502020204030204" pitchFamily="34" charset="0"/>
                  </a:endParaRPr>
                </a:p>
              </p:txBody>
            </p:sp>
            <p:sp>
              <p:nvSpPr>
                <p:cNvPr id="13" name="Rectangle 37">
                  <a:extLst>
                    <a:ext uri="{FF2B5EF4-FFF2-40B4-BE49-F238E27FC236}">
                      <a16:creationId xmlns:a16="http://schemas.microsoft.com/office/drawing/2014/main" id="{3C63574D-193A-4CA3-A7FB-9F728E46B40B}"/>
                    </a:ext>
                  </a:extLst>
                </p:cNvPr>
                <p:cNvSpPr>
                  <a:spLocks noChangeArrowheads="1"/>
                </p:cNvSpPr>
                <p:nvPr/>
              </p:nvSpPr>
              <p:spPr bwMode="auto">
                <a:xfrm>
                  <a:off x="3659" y="1783"/>
                  <a:ext cx="11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GB" altLang="en-US" b="1" dirty="0">
                      <a:latin typeface="Calibri" panose="020F0502020204030204" pitchFamily="34" charset="0"/>
                      <a:cs typeface="Calibri" panose="020F0502020204030204" pitchFamily="34" charset="0"/>
                    </a:rPr>
                    <a:t>SYSTEMus</a:t>
                  </a:r>
                </a:p>
              </p:txBody>
            </p:sp>
            <p:sp>
              <p:nvSpPr>
                <p:cNvPr id="17" name="Rectangle 8">
                  <a:extLst>
                    <a:ext uri="{FF2B5EF4-FFF2-40B4-BE49-F238E27FC236}">
                      <a16:creationId xmlns:a16="http://schemas.microsoft.com/office/drawing/2014/main" id="{313DC692-CDFD-4304-A54F-72D7A94A6C82}"/>
                    </a:ext>
                  </a:extLst>
                </p:cNvPr>
                <p:cNvSpPr>
                  <a:spLocks noChangeArrowheads="1"/>
                </p:cNvSpPr>
                <p:nvPr/>
              </p:nvSpPr>
              <p:spPr bwMode="auto">
                <a:xfrm>
                  <a:off x="1561" y="1345"/>
                  <a:ext cx="81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GB" altLang="en-US" sz="2000" b="1" i="1" dirty="0">
                      <a:solidFill>
                        <a:srgbClr val="FF0000"/>
                      </a:solidFill>
                      <a:latin typeface="Calibri" panose="020F0502020204030204" pitchFamily="34" charset="0"/>
                      <a:cs typeface="Calibri" panose="020F0502020204030204" pitchFamily="34" charset="0"/>
                    </a:rPr>
                    <a:t>Purpose</a:t>
                  </a:r>
                </a:p>
              </p:txBody>
            </p:sp>
          </p:grpSp>
        </p:grpSp>
        <p:sp>
          <p:nvSpPr>
            <p:cNvPr id="15" name="Uttryckssymbol 14">
              <a:extLst>
                <a:ext uri="{FF2B5EF4-FFF2-40B4-BE49-F238E27FC236}">
                  <a16:creationId xmlns:a16="http://schemas.microsoft.com/office/drawing/2014/main" id="{8BE922C1-F915-4D37-A2A7-384C79E10EA2}"/>
                </a:ext>
              </a:extLst>
            </p:cNvPr>
            <p:cNvSpPr/>
            <p:nvPr/>
          </p:nvSpPr>
          <p:spPr bwMode="auto">
            <a:xfrm>
              <a:off x="2049235" y="4078742"/>
              <a:ext cx="609600" cy="649188"/>
            </a:xfrm>
            <a:prstGeom prst="smileyF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effectLst/>
                <a:latin typeface="Calibri" panose="020F0502020204030204" pitchFamily="34" charset="0"/>
                <a:cs typeface="Calibri" panose="020F0502020204030204" pitchFamily="34" charset="0"/>
              </a:endParaRPr>
            </a:p>
          </p:txBody>
        </p:sp>
      </p:grpSp>
      <p:sp>
        <p:nvSpPr>
          <p:cNvPr id="14" name="textruta 13">
            <a:extLst>
              <a:ext uri="{FF2B5EF4-FFF2-40B4-BE49-F238E27FC236}">
                <a16:creationId xmlns:a16="http://schemas.microsoft.com/office/drawing/2014/main" id="{30973F4D-6A23-4131-B837-5EE08A365E0B}"/>
              </a:ext>
            </a:extLst>
          </p:cNvPr>
          <p:cNvSpPr txBox="1"/>
          <p:nvPr/>
        </p:nvSpPr>
        <p:spPr>
          <a:xfrm>
            <a:off x="309154" y="2230240"/>
            <a:ext cx="8301446" cy="1449628"/>
          </a:xfrm>
          <a:prstGeom prst="rect">
            <a:avLst/>
          </a:prstGeom>
          <a:noFill/>
        </p:spPr>
        <p:txBody>
          <a:bodyPr wrap="square" rtlCol="0">
            <a:spAutoFit/>
          </a:bodyPr>
          <a:lstStyle/>
          <a:p>
            <a:pPr marL="342900" indent="-342900" eaLnBrk="1" hangingPunct="1">
              <a:lnSpc>
                <a:spcPct val="90000"/>
              </a:lnSpc>
              <a:buSzPct val="120000"/>
              <a:buFont typeface="Arial" panose="020B0604020202020204" pitchFamily="34" charset="0"/>
              <a:buChar char="•"/>
            </a:pPr>
            <a:r>
              <a:rPr lang="en-GB" altLang="en-US" sz="2400" dirty="0">
                <a:latin typeface="Calibri" panose="020F0502020204030204" pitchFamily="34" charset="0"/>
                <a:cs typeface="Calibri" panose="020F0502020204030204" pitchFamily="34" charset="0"/>
              </a:rPr>
              <a:t>To make a model </a:t>
            </a:r>
            <a:r>
              <a:rPr lang="en-GB" altLang="en-US" sz="2600" dirty="0">
                <a:latin typeface="Calibri" panose="020F0502020204030204" pitchFamily="34" charset="0"/>
                <a:cs typeface="Calibri" panose="020F0502020204030204" pitchFamily="34" charset="0"/>
              </a:rPr>
              <a:t>study</a:t>
            </a:r>
            <a:r>
              <a:rPr lang="en-GB" altLang="en-US" sz="2400" dirty="0">
                <a:latin typeface="Calibri" panose="020F0502020204030204" pitchFamily="34" charset="0"/>
                <a:cs typeface="Calibri" panose="020F0502020204030204" pitchFamily="34" charset="0"/>
              </a:rPr>
              <a:t>, you must decide what parts of the universe to include and what to leave out. The </a:t>
            </a:r>
            <a:r>
              <a:rPr lang="en-GB" altLang="en-US" sz="2400" b="1" dirty="0">
                <a:latin typeface="Calibri" panose="020F0502020204030204" pitchFamily="34" charset="0"/>
                <a:cs typeface="Calibri" panose="020F0502020204030204" pitchFamily="34" charset="0"/>
              </a:rPr>
              <a:t>purpose</a:t>
            </a:r>
            <a:r>
              <a:rPr lang="en-GB" altLang="en-US" sz="2400" dirty="0">
                <a:latin typeface="Calibri" panose="020F0502020204030204" pitchFamily="34" charset="0"/>
                <a:cs typeface="Calibri" panose="020F0502020204030204" pitchFamily="34" charset="0"/>
              </a:rPr>
              <a:t> of the study guides you to </a:t>
            </a:r>
            <a:r>
              <a:rPr lang="en-GB" altLang="en-US" sz="2400" i="1" dirty="0">
                <a:solidFill>
                  <a:srgbClr val="FF0000"/>
                </a:solidFill>
                <a:latin typeface="Calibri" panose="020F0502020204030204" pitchFamily="34" charset="0"/>
                <a:cs typeface="Calibri" panose="020F0502020204030204" pitchFamily="34" charset="0"/>
              </a:rPr>
              <a:t>define the borders</a:t>
            </a:r>
            <a:r>
              <a:rPr lang="en-GB" altLang="en-US" sz="2400" dirty="0">
                <a:solidFill>
                  <a:srgbClr val="FF0000"/>
                </a:solidFill>
                <a:latin typeface="Calibri" panose="020F0502020204030204" pitchFamily="34" charset="0"/>
                <a:cs typeface="Calibri" panose="020F0502020204030204" pitchFamily="34" charset="0"/>
              </a:rPr>
              <a:t> of the System under study </a:t>
            </a:r>
            <a:r>
              <a:rPr lang="en-GB" altLang="en-US" sz="2400" dirty="0">
                <a:latin typeface="Calibri" panose="020F0502020204030204" pitchFamily="34" charset="0"/>
                <a:cs typeface="Calibri" panose="020F0502020204030204" pitchFamily="34" charset="0"/>
              </a:rPr>
              <a:t>in terms of: </a:t>
            </a:r>
            <a:r>
              <a:rPr lang="en-GB" altLang="en-US" sz="2400" i="1" dirty="0">
                <a:latin typeface="Calibri" panose="020F0502020204030204" pitchFamily="34" charset="0"/>
                <a:cs typeface="Calibri" panose="020F0502020204030204" pitchFamily="34" charset="0"/>
              </a:rPr>
              <a:t>space</a:t>
            </a:r>
            <a:r>
              <a:rPr lang="en-GB" altLang="en-US" sz="2400" dirty="0">
                <a:latin typeface="Calibri" panose="020F0502020204030204" pitchFamily="34" charset="0"/>
                <a:cs typeface="Calibri" panose="020F0502020204030204" pitchFamily="34" charset="0"/>
              </a:rPr>
              <a:t>, </a:t>
            </a:r>
            <a:r>
              <a:rPr lang="en-GB" altLang="en-US" sz="2400" i="1" dirty="0">
                <a:latin typeface="Calibri" panose="020F0502020204030204" pitchFamily="34" charset="0"/>
                <a:cs typeface="Calibri" panose="020F0502020204030204" pitchFamily="34" charset="0"/>
              </a:rPr>
              <a:t>time </a:t>
            </a:r>
            <a:r>
              <a:rPr lang="en-GB" altLang="en-US" sz="2400" dirty="0">
                <a:latin typeface="Calibri" panose="020F0502020204030204" pitchFamily="34" charset="0"/>
                <a:cs typeface="Calibri" panose="020F0502020204030204" pitchFamily="34" charset="0"/>
              </a:rPr>
              <a:t>and </a:t>
            </a:r>
            <a:r>
              <a:rPr lang="en-GB" altLang="en-US" sz="2400" i="1" dirty="0">
                <a:latin typeface="Calibri" panose="020F0502020204030204" pitchFamily="34" charset="0"/>
                <a:cs typeface="Calibri" panose="020F0502020204030204" pitchFamily="34" charset="0"/>
              </a:rPr>
              <a:t>detail level</a:t>
            </a:r>
            <a:r>
              <a:rPr lang="en-GB" alt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48531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5CCAAAD-9CD6-4B9F-85E5-71B6E6CA0A2F}"/>
              </a:ext>
            </a:extLst>
          </p:cNvPr>
          <p:cNvSpPr>
            <a:spLocks noGrp="1"/>
          </p:cNvSpPr>
          <p:nvPr>
            <p:ph type="title"/>
          </p:nvPr>
        </p:nvSpPr>
        <p:spPr>
          <a:xfrm>
            <a:off x="469363" y="0"/>
            <a:ext cx="7772400" cy="1124744"/>
          </a:xfrm>
        </p:spPr>
        <p:txBody>
          <a:bodyPr/>
          <a:lstStyle/>
          <a:p>
            <a:r>
              <a:rPr lang="en-GB" altLang="en-US" sz="4400" b="1" dirty="0"/>
              <a:t>Purpose, Goal and Objective</a:t>
            </a:r>
            <a:br>
              <a:rPr lang="en-GB" altLang="en-US" sz="4400" b="1" dirty="0"/>
            </a:br>
            <a:r>
              <a:rPr lang="en-GB" altLang="en-US" sz="3600" dirty="0"/>
              <a:t>are related (</a:t>
            </a:r>
            <a:r>
              <a:rPr lang="en-GB" altLang="en-US" sz="3600" i="1" dirty="0"/>
              <a:t>subjective</a:t>
            </a:r>
            <a:r>
              <a:rPr lang="en-GB" altLang="en-US" sz="3600" dirty="0"/>
              <a:t>) concepts</a:t>
            </a:r>
            <a:endParaRPr lang="en-GB" sz="3600" dirty="0"/>
          </a:p>
        </p:txBody>
      </p:sp>
      <p:sp>
        <p:nvSpPr>
          <p:cNvPr id="3" name="Platshållare för innehåll 2">
            <a:extLst>
              <a:ext uri="{FF2B5EF4-FFF2-40B4-BE49-F238E27FC236}">
                <a16:creationId xmlns:a16="http://schemas.microsoft.com/office/drawing/2014/main" id="{00F596DB-5E67-4540-B37B-A5252F9A7644}"/>
              </a:ext>
            </a:extLst>
          </p:cNvPr>
          <p:cNvSpPr>
            <a:spLocks noGrp="1"/>
          </p:cNvSpPr>
          <p:nvPr>
            <p:ph idx="1"/>
          </p:nvPr>
        </p:nvSpPr>
        <p:spPr>
          <a:xfrm>
            <a:off x="469362" y="1268760"/>
            <a:ext cx="8063077" cy="3209528"/>
          </a:xfrm>
        </p:spPr>
        <p:txBody>
          <a:bodyPr/>
          <a:lstStyle/>
          <a:p>
            <a:r>
              <a:rPr lang="en-GB" altLang="en-US" sz="3200" b="1" dirty="0">
                <a:solidFill>
                  <a:srgbClr val="FF0000"/>
                </a:solidFill>
              </a:rPr>
              <a:t>Purpose:</a:t>
            </a:r>
            <a:r>
              <a:rPr lang="en-GB" altLang="en-US" sz="3200" dirty="0"/>
              <a:t> The </a:t>
            </a:r>
            <a:r>
              <a:rPr lang="en-GB" altLang="en-US" sz="3200" b="1" i="1" dirty="0"/>
              <a:t>reason</a:t>
            </a:r>
            <a:r>
              <a:rPr lang="en-GB" altLang="en-US" sz="3200" dirty="0"/>
              <a:t> for doing something to achieve a desired result. </a:t>
            </a:r>
          </a:p>
          <a:p>
            <a:r>
              <a:rPr lang="en-GB" altLang="en-US" sz="3200" b="1" dirty="0">
                <a:solidFill>
                  <a:srgbClr val="FF0000"/>
                </a:solidFill>
              </a:rPr>
              <a:t>Goals:</a:t>
            </a:r>
            <a:r>
              <a:rPr lang="en-GB" altLang="en-US" sz="3200" dirty="0"/>
              <a:t> Goals are statements describing the desired result.</a:t>
            </a:r>
          </a:p>
          <a:p>
            <a:r>
              <a:rPr lang="en-GB" altLang="en-US" sz="3200" b="1" dirty="0">
                <a:solidFill>
                  <a:srgbClr val="FF0000"/>
                </a:solidFill>
              </a:rPr>
              <a:t>Objectives:</a:t>
            </a:r>
            <a:r>
              <a:rPr lang="en-GB" altLang="en-US" sz="3200" dirty="0"/>
              <a:t> Objectives are concrete specification (often in mathematical terms) of the means to achieve the goals.</a:t>
            </a:r>
            <a:endParaRPr lang="en-GB" dirty="0"/>
          </a:p>
        </p:txBody>
      </p:sp>
      <p:sp>
        <p:nvSpPr>
          <p:cNvPr id="4" name="Platshållare för bildnummer 3">
            <a:extLst>
              <a:ext uri="{FF2B5EF4-FFF2-40B4-BE49-F238E27FC236}">
                <a16:creationId xmlns:a16="http://schemas.microsoft.com/office/drawing/2014/main" id="{B3BF90A5-D0FA-4714-8E40-61312BD4CFA3}"/>
              </a:ext>
            </a:extLst>
          </p:cNvPr>
          <p:cNvSpPr>
            <a:spLocks noGrp="1"/>
          </p:cNvSpPr>
          <p:nvPr>
            <p:ph type="sldNum" sz="quarter" idx="12"/>
          </p:nvPr>
        </p:nvSpPr>
        <p:spPr>
          <a:xfrm>
            <a:off x="8678688" y="6356176"/>
            <a:ext cx="357808" cy="457200"/>
          </a:xfrm>
        </p:spPr>
        <p:txBody>
          <a:bodyPr/>
          <a:lstStyle/>
          <a:p>
            <a:pPr>
              <a:defRPr/>
            </a:pPr>
            <a:fld id="{E70BBCA2-1FC3-48F4-863E-701F24124A9D}" type="slidenum">
              <a:rPr lang="sv-SE" altLang="en-US" smtClean="0"/>
              <a:pPr>
                <a:defRPr/>
              </a:pPr>
              <a:t>6</a:t>
            </a:fld>
            <a:endParaRPr lang="sv-SE" altLang="en-US" dirty="0"/>
          </a:p>
        </p:txBody>
      </p:sp>
      <p:sp>
        <p:nvSpPr>
          <p:cNvPr id="5" name="textruta 4">
            <a:extLst>
              <a:ext uri="{FF2B5EF4-FFF2-40B4-BE49-F238E27FC236}">
                <a16:creationId xmlns:a16="http://schemas.microsoft.com/office/drawing/2014/main" id="{31F85F58-4D44-4AA5-816A-EE4475093957}"/>
              </a:ext>
            </a:extLst>
          </p:cNvPr>
          <p:cNvSpPr txBox="1"/>
          <p:nvPr/>
        </p:nvSpPr>
        <p:spPr>
          <a:xfrm>
            <a:off x="469362" y="5135940"/>
            <a:ext cx="8388932" cy="1569660"/>
          </a:xfrm>
          <a:prstGeom prst="rect">
            <a:avLst/>
          </a:prstGeom>
          <a:noFill/>
        </p:spPr>
        <p:txBody>
          <a:bodyPr wrap="square" rtlCol="0">
            <a:spAutoFit/>
          </a:bodyPr>
          <a:lstStyle/>
          <a:p>
            <a:r>
              <a:rPr lang="en-GB" dirty="0">
                <a:solidFill>
                  <a:srgbClr val="00B050"/>
                </a:solidFill>
                <a:latin typeface="Calibri" panose="020F0502020204030204" pitchFamily="34" charset="0"/>
                <a:cs typeface="Calibri" panose="020F0502020204030204" pitchFamily="34" charset="0"/>
              </a:rPr>
              <a:t>Instead of discussing all aspects, we will usually use the term </a:t>
            </a:r>
            <a:r>
              <a:rPr lang="en-GB" b="1" dirty="0">
                <a:solidFill>
                  <a:srgbClr val="00B050"/>
                </a:solidFill>
                <a:latin typeface="Calibri" panose="020F0502020204030204" pitchFamily="34" charset="0"/>
                <a:cs typeface="Calibri" panose="020F0502020204030204" pitchFamily="34" charset="0"/>
              </a:rPr>
              <a:t>Purpose</a:t>
            </a:r>
            <a:r>
              <a:rPr lang="en-GB" dirty="0">
                <a:solidFill>
                  <a:srgbClr val="00B050"/>
                </a:solidFill>
                <a:latin typeface="Calibri" panose="020F0502020204030204" pitchFamily="34" charset="0"/>
                <a:cs typeface="Calibri" panose="020F0502020204030204" pitchFamily="34" charset="0"/>
              </a:rPr>
              <a:t>, from which we can derive the goals and specify one or several objectives (perhaps also with constraints). More about </a:t>
            </a:r>
            <a:r>
              <a:rPr lang="en-GB" b="1" dirty="0">
                <a:solidFill>
                  <a:srgbClr val="00B050"/>
                </a:solidFill>
                <a:latin typeface="Calibri" panose="020F0502020204030204" pitchFamily="34" charset="0"/>
                <a:cs typeface="Calibri" panose="020F0502020204030204" pitchFamily="34" charset="0"/>
              </a:rPr>
              <a:t>Objectives</a:t>
            </a:r>
            <a:r>
              <a:rPr lang="en-GB" dirty="0">
                <a:solidFill>
                  <a:srgbClr val="00B050"/>
                </a:solidFill>
                <a:latin typeface="Calibri" panose="020F0502020204030204" pitchFamily="34" charset="0"/>
                <a:cs typeface="Calibri" panose="020F0502020204030204" pitchFamily="34" charset="0"/>
              </a:rPr>
              <a:t> in lecture L3.</a:t>
            </a:r>
          </a:p>
        </p:txBody>
      </p:sp>
    </p:spTree>
    <p:extLst>
      <p:ext uri="{BB962C8B-B14F-4D97-AF65-F5344CB8AC3E}">
        <p14:creationId xmlns:p14="http://schemas.microsoft.com/office/powerpoint/2010/main" val="427124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2EE2727-D4F3-44C7-A9B3-741BC9C0B5EF}"/>
              </a:ext>
            </a:extLst>
          </p:cNvPr>
          <p:cNvSpPr>
            <a:spLocks noGrp="1"/>
          </p:cNvSpPr>
          <p:nvPr>
            <p:ph type="title"/>
          </p:nvPr>
        </p:nvSpPr>
        <p:spPr>
          <a:xfrm>
            <a:off x="418011" y="152400"/>
            <a:ext cx="7331529" cy="1028700"/>
          </a:xfrm>
        </p:spPr>
        <p:txBody>
          <a:bodyPr/>
          <a:lstStyle/>
          <a:p>
            <a:pPr algn="l"/>
            <a:r>
              <a:rPr lang="en-GB" sz="3600" dirty="0">
                <a:latin typeface="Calibri" panose="020F0502020204030204" pitchFamily="34" charset="0"/>
                <a:cs typeface="Calibri" panose="020F0502020204030204" pitchFamily="34" charset="0"/>
              </a:rPr>
              <a:t>The </a:t>
            </a:r>
            <a:r>
              <a:rPr lang="en-GB" sz="3600" b="1" dirty="0">
                <a:latin typeface="Calibri" panose="020F0502020204030204" pitchFamily="34" charset="0"/>
                <a:cs typeface="Calibri" panose="020F0502020204030204" pitchFamily="34" charset="0"/>
              </a:rPr>
              <a:t>purpose</a:t>
            </a:r>
            <a:r>
              <a:rPr lang="en-GB" sz="3600" dirty="0">
                <a:latin typeface="Calibri" panose="020F0502020204030204" pitchFamily="34" charset="0"/>
                <a:cs typeface="Calibri" panose="020F0502020204030204" pitchFamily="34" charset="0"/>
              </a:rPr>
              <a:t> is your only compass through all steps in a simulation study.</a:t>
            </a:r>
          </a:p>
        </p:txBody>
      </p:sp>
      <p:sp>
        <p:nvSpPr>
          <p:cNvPr id="3" name="Platshållare för bildnummer 2">
            <a:extLst>
              <a:ext uri="{FF2B5EF4-FFF2-40B4-BE49-F238E27FC236}">
                <a16:creationId xmlns:a16="http://schemas.microsoft.com/office/drawing/2014/main" id="{3E5EE706-3F98-4FD3-87FC-FCBB45505BC1}"/>
              </a:ext>
            </a:extLst>
          </p:cNvPr>
          <p:cNvSpPr>
            <a:spLocks noGrp="1"/>
          </p:cNvSpPr>
          <p:nvPr>
            <p:ph type="sldNum" sz="quarter" idx="12"/>
          </p:nvPr>
        </p:nvSpPr>
        <p:spPr>
          <a:xfrm>
            <a:off x="8534400" y="6400800"/>
            <a:ext cx="381000" cy="457200"/>
          </a:xfrm>
        </p:spPr>
        <p:txBody>
          <a:bodyPr/>
          <a:lstStyle/>
          <a:p>
            <a:fld id="{57BBD20E-4C34-43C7-9AE0-2AF961E77DAB}" type="slidenum">
              <a:rPr lang="sv-SE" altLang="en-US" smtClean="0">
                <a:latin typeface="Calibri" panose="020F0502020204030204" pitchFamily="34" charset="0"/>
                <a:cs typeface="Calibri" panose="020F0502020204030204" pitchFamily="34" charset="0"/>
              </a:rPr>
              <a:pPr/>
              <a:t>7</a:t>
            </a:fld>
            <a:endParaRPr lang="sv-SE" altLang="en-US" dirty="0">
              <a:latin typeface="Calibri" panose="020F0502020204030204" pitchFamily="34" charset="0"/>
              <a:cs typeface="Calibri" panose="020F0502020204030204" pitchFamily="34" charset="0"/>
            </a:endParaRPr>
          </a:p>
        </p:txBody>
      </p:sp>
      <p:sp>
        <p:nvSpPr>
          <p:cNvPr id="4" name="textruta 3">
            <a:extLst>
              <a:ext uri="{FF2B5EF4-FFF2-40B4-BE49-F238E27FC236}">
                <a16:creationId xmlns:a16="http://schemas.microsoft.com/office/drawing/2014/main" id="{D195FDCD-1031-4BA6-82CA-6309C5B8BA33}"/>
              </a:ext>
            </a:extLst>
          </p:cNvPr>
          <p:cNvSpPr txBox="1"/>
          <p:nvPr/>
        </p:nvSpPr>
        <p:spPr>
          <a:xfrm>
            <a:off x="533400" y="5950803"/>
            <a:ext cx="7561217" cy="830997"/>
          </a:xfrm>
          <a:prstGeom prst="rect">
            <a:avLst/>
          </a:prstGeom>
          <a:noFill/>
        </p:spPr>
        <p:txBody>
          <a:bodyPr wrap="square" rtlCol="0">
            <a:spAutoFit/>
          </a:bodyPr>
          <a:lstStyle/>
          <a:p>
            <a:r>
              <a:rPr lang="en-GB" sz="2400" i="1" dirty="0">
                <a:solidFill>
                  <a:srgbClr val="00B050"/>
                </a:solidFill>
                <a:latin typeface="Calibri" panose="020F0502020204030204" pitchFamily="34" charset="0"/>
                <a:cs typeface="Calibri" panose="020F0502020204030204" pitchFamily="34" charset="0"/>
              </a:rPr>
              <a:t>We will return to this in more detail when we discuss how a modelling project should be performed (in lecture L8)!</a:t>
            </a:r>
            <a:endParaRPr lang="en-GB" i="1" dirty="0">
              <a:solidFill>
                <a:srgbClr val="00B050"/>
              </a:solidFill>
              <a:latin typeface="Calibri" panose="020F0502020204030204" pitchFamily="34" charset="0"/>
              <a:cs typeface="Calibri" panose="020F0502020204030204" pitchFamily="34" charset="0"/>
            </a:endParaRPr>
          </a:p>
        </p:txBody>
      </p:sp>
      <p:sp>
        <p:nvSpPr>
          <p:cNvPr id="5" name="textruta 4">
            <a:extLst>
              <a:ext uri="{FF2B5EF4-FFF2-40B4-BE49-F238E27FC236}">
                <a16:creationId xmlns:a16="http://schemas.microsoft.com/office/drawing/2014/main" id="{E260D70D-95E1-42E0-9FE7-C8587FCA7083}"/>
              </a:ext>
            </a:extLst>
          </p:cNvPr>
          <p:cNvSpPr txBox="1"/>
          <p:nvPr/>
        </p:nvSpPr>
        <p:spPr>
          <a:xfrm>
            <a:off x="228600" y="1358772"/>
            <a:ext cx="8830491" cy="4524315"/>
          </a:xfrm>
          <a:prstGeom prst="rect">
            <a:avLst/>
          </a:prstGeom>
          <a:noFill/>
          <a:ln>
            <a:noFill/>
          </a:ln>
        </p:spPr>
        <p:txBody>
          <a:bodyPr wrap="square" rtlCol="0">
            <a:spAutoFit/>
          </a:bodyPr>
          <a:lstStyle/>
          <a:p>
            <a:pPr marL="342900" indent="-342900">
              <a:buFont typeface="Wingdings" panose="05000000000000000000" pitchFamily="2" charset="2"/>
              <a:buChar char="ü"/>
            </a:pPr>
            <a:r>
              <a:rPr lang="en-GB" dirty="0">
                <a:latin typeface="Calibri" panose="020F0502020204030204" pitchFamily="34" charset="0"/>
                <a:cs typeface="Calibri" panose="020F0502020204030204" pitchFamily="34" charset="0"/>
              </a:rPr>
              <a:t>It helps to define your goal in operative terms.</a:t>
            </a:r>
          </a:p>
          <a:p>
            <a:pPr marL="342900" indent="-342900">
              <a:buFont typeface="Wingdings" panose="05000000000000000000" pitchFamily="2" charset="2"/>
              <a:buChar char="ü"/>
            </a:pPr>
            <a:r>
              <a:rPr lang="en-GB" dirty="0">
                <a:latin typeface="Calibri" panose="020F0502020204030204" pitchFamily="34" charset="0"/>
                <a:cs typeface="Calibri" panose="020F0502020204030204" pitchFamily="34" charset="0"/>
              </a:rPr>
              <a:t>It helps to define the borders between the system under study and its environment.</a:t>
            </a:r>
          </a:p>
          <a:p>
            <a:pPr marL="342900" indent="-342900">
              <a:buFont typeface="Wingdings" panose="05000000000000000000" pitchFamily="2" charset="2"/>
              <a:buChar char="ü"/>
            </a:pPr>
            <a:r>
              <a:rPr lang="en-GB" dirty="0">
                <a:latin typeface="Calibri" panose="020F0502020204030204" pitchFamily="34" charset="0"/>
                <a:cs typeface="Calibri" panose="020F0502020204030204" pitchFamily="34" charset="0"/>
              </a:rPr>
              <a:t>It helps to chose between various types of models.</a:t>
            </a:r>
          </a:p>
          <a:p>
            <a:pPr marL="342900" indent="-342900">
              <a:buFont typeface="Wingdings" panose="05000000000000000000" pitchFamily="2" charset="2"/>
              <a:buChar char="ü"/>
            </a:pPr>
            <a:r>
              <a:rPr lang="en-GB" dirty="0">
                <a:latin typeface="Calibri" panose="020F0502020204030204" pitchFamily="34" charset="0"/>
                <a:cs typeface="Calibri" panose="020F0502020204030204" pitchFamily="34" charset="0"/>
              </a:rPr>
              <a:t>It tells what to include in the model.</a:t>
            </a:r>
          </a:p>
          <a:p>
            <a:pPr marL="342900" indent="-342900">
              <a:buFont typeface="Wingdings" panose="05000000000000000000" pitchFamily="2" charset="2"/>
              <a:buChar char="ü"/>
            </a:pPr>
            <a:r>
              <a:rPr lang="en-GB" dirty="0">
                <a:latin typeface="Calibri" panose="020F0502020204030204" pitchFamily="34" charset="0"/>
                <a:cs typeface="Calibri" panose="020F0502020204030204" pitchFamily="34" charset="0"/>
              </a:rPr>
              <a:t>It tells what behaviour is important to fit against the behaviour of the systemus.</a:t>
            </a:r>
          </a:p>
          <a:p>
            <a:pPr marL="342900" indent="-342900">
              <a:buFont typeface="Wingdings" panose="05000000000000000000" pitchFamily="2" charset="2"/>
              <a:buChar char="ü"/>
            </a:pPr>
            <a:r>
              <a:rPr lang="en-GB" dirty="0">
                <a:latin typeface="Calibri" panose="020F0502020204030204" pitchFamily="34" charset="0"/>
                <a:cs typeface="Calibri" panose="020F0502020204030204" pitchFamily="34" charset="0"/>
              </a:rPr>
              <a:t>It tells what to validate.</a:t>
            </a:r>
          </a:p>
          <a:p>
            <a:pPr marL="342900" indent="-342900">
              <a:buFont typeface="Wingdings" panose="05000000000000000000" pitchFamily="2" charset="2"/>
              <a:buChar char="ü"/>
            </a:pPr>
            <a:r>
              <a:rPr lang="en-GB" dirty="0">
                <a:latin typeface="Calibri" panose="020F0502020204030204" pitchFamily="34" charset="0"/>
                <a:cs typeface="Calibri" panose="020F0502020204030204" pitchFamily="34" charset="0"/>
              </a:rPr>
              <a:t>It guides in the choice of experiments and analysis of results.</a:t>
            </a:r>
          </a:p>
          <a:p>
            <a:pPr marL="342900" indent="-342900">
              <a:buFont typeface="Wingdings" panose="05000000000000000000" pitchFamily="2" charset="2"/>
              <a:buChar char="ü"/>
            </a:pPr>
            <a:r>
              <a:rPr lang="en-GB" dirty="0">
                <a:latin typeface="Calibri" panose="020F0502020204030204" pitchFamily="34" charset="0"/>
                <a:cs typeface="Calibri" panose="020F0502020204030204" pitchFamily="34" charset="0"/>
              </a:rPr>
              <a:t>It helps to evaluate the results and conclusions of the model study.</a:t>
            </a:r>
          </a:p>
          <a:p>
            <a:pPr marL="342900" indent="-342900">
              <a:buFont typeface="Wingdings" panose="05000000000000000000" pitchFamily="2" charset="2"/>
              <a:buChar char="ü"/>
            </a:pPr>
            <a:r>
              <a:rPr lang="en-GB" dirty="0">
                <a:latin typeface="Calibri" panose="020F0502020204030204" pitchFamily="34" charset="0"/>
                <a:cs typeface="Calibri" panose="020F0502020204030204" pitchFamily="34" charset="0"/>
              </a:rPr>
              <a:t>It helps you in the presentation of the study, results and conclusions.</a:t>
            </a:r>
          </a:p>
        </p:txBody>
      </p:sp>
      <p:grpSp>
        <p:nvGrpSpPr>
          <p:cNvPr id="21" name="Grupp 20">
            <a:extLst>
              <a:ext uri="{FF2B5EF4-FFF2-40B4-BE49-F238E27FC236}">
                <a16:creationId xmlns:a16="http://schemas.microsoft.com/office/drawing/2014/main" id="{63909A38-E9EC-4AFE-A05F-A59C34011E59}"/>
              </a:ext>
            </a:extLst>
          </p:cNvPr>
          <p:cNvGrpSpPr/>
          <p:nvPr/>
        </p:nvGrpSpPr>
        <p:grpSpPr>
          <a:xfrm>
            <a:off x="7696200" y="228600"/>
            <a:ext cx="1008001" cy="576000"/>
            <a:chOff x="7936358" y="1143000"/>
            <a:chExt cx="1008001" cy="576000"/>
          </a:xfrm>
        </p:grpSpPr>
        <p:sp>
          <p:nvSpPr>
            <p:cNvPr id="15" name="Rektangel 14">
              <a:extLst>
                <a:ext uri="{FF2B5EF4-FFF2-40B4-BE49-F238E27FC236}">
                  <a16:creationId xmlns:a16="http://schemas.microsoft.com/office/drawing/2014/main" id="{CC686F1D-2080-43A8-9197-6F4B80C7FCED}"/>
                </a:ext>
              </a:extLst>
            </p:cNvPr>
            <p:cNvSpPr/>
            <p:nvPr/>
          </p:nvSpPr>
          <p:spPr bwMode="auto">
            <a:xfrm>
              <a:off x="7936358" y="1143000"/>
              <a:ext cx="1008001" cy="576000"/>
            </a:xfrm>
            <a:prstGeom prst="rect">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mn-lt"/>
                <a:cs typeface="Calibri" panose="020F0502020204030204" pitchFamily="34" charset="0"/>
              </a:endParaRPr>
            </a:p>
          </p:txBody>
        </p:sp>
        <p:grpSp>
          <p:nvGrpSpPr>
            <p:cNvPr id="20" name="Grupp 19">
              <a:extLst>
                <a:ext uri="{FF2B5EF4-FFF2-40B4-BE49-F238E27FC236}">
                  <a16:creationId xmlns:a16="http://schemas.microsoft.com/office/drawing/2014/main" id="{0D28A8C1-19E3-47C8-8E43-9A53DDA77C89}"/>
                </a:ext>
              </a:extLst>
            </p:cNvPr>
            <p:cNvGrpSpPr/>
            <p:nvPr/>
          </p:nvGrpSpPr>
          <p:grpSpPr>
            <a:xfrm>
              <a:off x="8379395" y="1193119"/>
              <a:ext cx="468000" cy="468000"/>
              <a:chOff x="8379395" y="1193119"/>
              <a:chExt cx="468000" cy="468000"/>
            </a:xfrm>
          </p:grpSpPr>
          <p:sp>
            <p:nvSpPr>
              <p:cNvPr id="14" name="Ellips 13">
                <a:extLst>
                  <a:ext uri="{FF2B5EF4-FFF2-40B4-BE49-F238E27FC236}">
                    <a16:creationId xmlns:a16="http://schemas.microsoft.com/office/drawing/2014/main" id="{929A4599-B083-4BB4-860B-DF0074E9AAEA}"/>
                  </a:ext>
                </a:extLst>
              </p:cNvPr>
              <p:cNvSpPr/>
              <p:nvPr/>
            </p:nvSpPr>
            <p:spPr bwMode="auto">
              <a:xfrm>
                <a:off x="8379395" y="1193119"/>
                <a:ext cx="468000" cy="468000"/>
              </a:xfrm>
              <a:prstGeom prst="ellipse">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mn-lt"/>
                  <a:cs typeface="Calibri" panose="020F0502020204030204" pitchFamily="34" charset="0"/>
                </a:endParaRPr>
              </a:p>
            </p:txBody>
          </p:sp>
          <p:grpSp>
            <p:nvGrpSpPr>
              <p:cNvPr id="19" name="Grupp 18">
                <a:extLst>
                  <a:ext uri="{FF2B5EF4-FFF2-40B4-BE49-F238E27FC236}">
                    <a16:creationId xmlns:a16="http://schemas.microsoft.com/office/drawing/2014/main" id="{83693BEF-6E99-42B9-9E59-601FCEE089A8}"/>
                  </a:ext>
                </a:extLst>
              </p:cNvPr>
              <p:cNvGrpSpPr/>
              <p:nvPr/>
            </p:nvGrpSpPr>
            <p:grpSpPr>
              <a:xfrm>
                <a:off x="8429898" y="1335173"/>
                <a:ext cx="359229" cy="147463"/>
                <a:chOff x="8168763" y="959073"/>
                <a:chExt cx="359229" cy="147463"/>
              </a:xfrm>
            </p:grpSpPr>
            <p:sp>
              <p:nvSpPr>
                <p:cNvPr id="17" name="Pil: femhörning 16">
                  <a:extLst>
                    <a:ext uri="{FF2B5EF4-FFF2-40B4-BE49-F238E27FC236}">
                      <a16:creationId xmlns:a16="http://schemas.microsoft.com/office/drawing/2014/main" id="{184B5612-D3D6-4C89-8EED-69A405C58890}"/>
                    </a:ext>
                  </a:extLst>
                </p:cNvPr>
                <p:cNvSpPr/>
                <p:nvPr/>
              </p:nvSpPr>
              <p:spPr bwMode="auto">
                <a:xfrm rot="19448001">
                  <a:off x="8329083" y="959073"/>
                  <a:ext cx="180000" cy="108000"/>
                </a:xfrm>
                <a:prstGeom prst="homePlate">
                  <a:avLst/>
                </a:prstGeom>
                <a:solidFill>
                  <a:srgbClr val="FF0000"/>
                </a:solidFill>
                <a:ln w="19050" cap="flat" cmpd="sng" algn="ctr">
                  <a:solidFill>
                    <a:schemeClr val="tx1">
                      <a:alpha val="98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mn-lt"/>
                    <a:cs typeface="Calibri" panose="020F0502020204030204" pitchFamily="34" charset="0"/>
                  </a:endParaRPr>
                </a:p>
              </p:txBody>
            </p:sp>
            <p:sp>
              <p:nvSpPr>
                <p:cNvPr id="18" name="Pil: femhörning 17">
                  <a:extLst>
                    <a:ext uri="{FF2B5EF4-FFF2-40B4-BE49-F238E27FC236}">
                      <a16:creationId xmlns:a16="http://schemas.microsoft.com/office/drawing/2014/main" id="{470112F8-1CEC-4BC0-917C-0E6DE889E8F7}"/>
                    </a:ext>
                  </a:extLst>
                </p:cNvPr>
                <p:cNvSpPr/>
                <p:nvPr/>
              </p:nvSpPr>
              <p:spPr bwMode="auto">
                <a:xfrm rot="19297587">
                  <a:off x="8168763" y="998536"/>
                  <a:ext cx="359229" cy="108000"/>
                </a:xfrm>
                <a:prstGeom prst="homePlat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mn-lt"/>
                    <a:cs typeface="Calibri" panose="020F0502020204030204" pitchFamily="34" charset="0"/>
                  </a:endParaRPr>
                </a:p>
              </p:txBody>
            </p:sp>
          </p:grpSp>
        </p:grpSp>
      </p:grpSp>
    </p:spTree>
    <p:extLst>
      <p:ext uri="{BB962C8B-B14F-4D97-AF65-F5344CB8AC3E}">
        <p14:creationId xmlns:p14="http://schemas.microsoft.com/office/powerpoint/2010/main" val="187581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latshållare för bildnummer 4">
            <a:extLst>
              <a:ext uri="{FF2B5EF4-FFF2-40B4-BE49-F238E27FC236}">
                <a16:creationId xmlns:a16="http://schemas.microsoft.com/office/drawing/2014/main" id="{1599EE80-30D0-4E7F-AE8C-BA4F06C97FE6}"/>
              </a:ext>
            </a:extLst>
          </p:cNvPr>
          <p:cNvSpPr>
            <a:spLocks noGrp="1"/>
          </p:cNvSpPr>
          <p:nvPr>
            <p:ph type="sldNum" sz="quarter" idx="12"/>
          </p:nvPr>
        </p:nvSpPr>
        <p:spPr>
          <a:xfrm>
            <a:off x="8686800" y="6324600"/>
            <a:ext cx="381000" cy="457200"/>
          </a:xfrm>
        </p:spPr>
        <p:txBody>
          <a:bodyPr/>
          <a:lstStyle/>
          <a:p>
            <a:fld id="{9F694177-F94F-43AF-B6A2-9787FC852C33}" type="slidenum">
              <a:rPr lang="sv-SE" altLang="en-US">
                <a:latin typeface="Calibri" panose="020F0502020204030204" pitchFamily="34" charset="0"/>
                <a:cs typeface="Calibri" panose="020F0502020204030204" pitchFamily="34" charset="0"/>
              </a:rPr>
              <a:pPr/>
              <a:t>8</a:t>
            </a:fld>
            <a:endParaRPr lang="sv-SE" altLang="en-US" dirty="0">
              <a:latin typeface="Calibri" panose="020F0502020204030204" pitchFamily="34" charset="0"/>
              <a:cs typeface="Calibri" panose="020F0502020204030204" pitchFamily="34" charset="0"/>
            </a:endParaRPr>
          </a:p>
        </p:txBody>
      </p:sp>
      <p:sp>
        <p:nvSpPr>
          <p:cNvPr id="8194" name="Rectangle 2">
            <a:extLst>
              <a:ext uri="{FF2B5EF4-FFF2-40B4-BE49-F238E27FC236}">
                <a16:creationId xmlns:a16="http://schemas.microsoft.com/office/drawing/2014/main" id="{DA162F70-A353-4A6F-B114-AAD3DE65CDAE}"/>
              </a:ext>
            </a:extLst>
          </p:cNvPr>
          <p:cNvSpPr>
            <a:spLocks noGrp="1" noChangeArrowheads="1"/>
          </p:cNvSpPr>
          <p:nvPr>
            <p:ph type="title"/>
          </p:nvPr>
        </p:nvSpPr>
        <p:spPr>
          <a:xfrm>
            <a:off x="76200" y="0"/>
            <a:ext cx="9067800" cy="686347"/>
          </a:xfrm>
        </p:spPr>
        <p:txBody>
          <a:bodyPr/>
          <a:lstStyle/>
          <a:p>
            <a:r>
              <a:rPr lang="en-GB" altLang="en-US" sz="4200" b="1" dirty="0">
                <a:latin typeface="Calibri" panose="020F0502020204030204" pitchFamily="34" charset="0"/>
                <a:cs typeface="Calibri" panose="020F0502020204030204" pitchFamily="34" charset="0"/>
              </a:rPr>
              <a:t>III. SYSTEM UNDER STUDY (= Systemus)</a:t>
            </a:r>
          </a:p>
        </p:txBody>
      </p:sp>
      <p:sp>
        <p:nvSpPr>
          <p:cNvPr id="8195" name="Text Box 3">
            <a:extLst>
              <a:ext uri="{FF2B5EF4-FFF2-40B4-BE49-F238E27FC236}">
                <a16:creationId xmlns:a16="http://schemas.microsoft.com/office/drawing/2014/main" id="{F2A62E09-FAAB-42E5-988D-A7611D69001B}"/>
              </a:ext>
            </a:extLst>
          </p:cNvPr>
          <p:cNvSpPr txBox="1">
            <a:spLocks noChangeArrowheads="1"/>
          </p:cNvSpPr>
          <p:nvPr/>
        </p:nvSpPr>
        <p:spPr bwMode="auto">
          <a:xfrm>
            <a:off x="252548" y="860999"/>
            <a:ext cx="84582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pPr eaLnBrk="1" hangingPunct="1">
              <a:spcBef>
                <a:spcPct val="50000"/>
              </a:spcBef>
            </a:pPr>
            <a:r>
              <a:rPr lang="en-GB" altLang="en-US" b="1" i="1" dirty="0">
                <a:latin typeface="Calibri" panose="020F0502020204030204" pitchFamily="34" charset="0"/>
                <a:cs typeface="Calibri" panose="020F0502020204030204" pitchFamily="34" charset="0"/>
              </a:rPr>
              <a:t>You</a:t>
            </a:r>
            <a:r>
              <a:rPr lang="en-GB" altLang="en-US" dirty="0">
                <a:latin typeface="Calibri" panose="020F0502020204030204" pitchFamily="34" charset="0"/>
                <a:cs typeface="Calibri" panose="020F0502020204030204" pitchFamily="34" charset="0"/>
              </a:rPr>
              <a:t> define the systemus - its borders, content, detail level, etc. depending on the purpose with your study.</a:t>
            </a:r>
          </a:p>
        </p:txBody>
      </p:sp>
      <p:sp>
        <p:nvSpPr>
          <p:cNvPr id="13" name="Text Box 3">
            <a:extLst>
              <a:ext uri="{FF2B5EF4-FFF2-40B4-BE49-F238E27FC236}">
                <a16:creationId xmlns:a16="http://schemas.microsoft.com/office/drawing/2014/main" id="{CAD90D0E-909D-42AC-B167-CDB06A785A0D}"/>
              </a:ext>
            </a:extLst>
          </p:cNvPr>
          <p:cNvSpPr txBox="1">
            <a:spLocks noChangeArrowheads="1"/>
          </p:cNvSpPr>
          <p:nvPr/>
        </p:nvSpPr>
        <p:spPr bwMode="auto">
          <a:xfrm>
            <a:off x="533400" y="4612367"/>
            <a:ext cx="8103801" cy="2064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p>
            <a:pPr eaLnBrk="1" hangingPunct="1">
              <a:spcBef>
                <a:spcPts val="0"/>
              </a:spcBef>
            </a:pPr>
            <a:r>
              <a:rPr lang="en-GB" altLang="en-US" dirty="0">
                <a:latin typeface="Calibri" panose="020F0502020204030204" pitchFamily="34" charset="0"/>
                <a:cs typeface="Calibri" panose="020F0502020204030204" pitchFamily="34" charset="0"/>
              </a:rPr>
              <a:t>The Systemus has borders in space and time, but also specifies what objects are of interest and what level of details is useful. </a:t>
            </a:r>
          </a:p>
          <a:p>
            <a:pPr eaLnBrk="1" hangingPunct="1">
              <a:spcBef>
                <a:spcPts val="0"/>
              </a:spcBef>
            </a:pPr>
            <a:endParaRPr lang="en-GB" altLang="en-US" sz="800" dirty="0">
              <a:latin typeface="Calibri" panose="020F0502020204030204" pitchFamily="34" charset="0"/>
              <a:cs typeface="Calibri" panose="020F0502020204030204" pitchFamily="34" charset="0"/>
            </a:endParaRPr>
          </a:p>
          <a:p>
            <a:pPr eaLnBrk="1" hangingPunct="1">
              <a:spcBef>
                <a:spcPts val="0"/>
              </a:spcBef>
            </a:pPr>
            <a:r>
              <a:rPr lang="en-GB" altLang="en-US" dirty="0">
                <a:latin typeface="Calibri" panose="020F0502020204030204" pitchFamily="34" charset="0"/>
                <a:cs typeface="Calibri" panose="020F0502020204030204" pitchFamily="34" charset="0"/>
              </a:rPr>
              <a:t>However, it is seldom possible to make the systemus completely unaffected by its environment. (But this influence can often be described as a parameter or time series.</a:t>
            </a:r>
          </a:p>
        </p:txBody>
      </p:sp>
      <p:sp>
        <p:nvSpPr>
          <p:cNvPr id="4" name="textruta 3">
            <a:extLst>
              <a:ext uri="{FF2B5EF4-FFF2-40B4-BE49-F238E27FC236}">
                <a16:creationId xmlns:a16="http://schemas.microsoft.com/office/drawing/2014/main" id="{C30726D7-D735-45E6-A146-22598E767FDB}"/>
              </a:ext>
            </a:extLst>
          </p:cNvPr>
          <p:cNvSpPr txBox="1"/>
          <p:nvPr/>
        </p:nvSpPr>
        <p:spPr>
          <a:xfrm>
            <a:off x="255201" y="1787936"/>
            <a:ext cx="8382000" cy="830997"/>
          </a:xfrm>
          <a:prstGeom prst="rect">
            <a:avLst/>
          </a:prstGeom>
          <a:noFill/>
        </p:spPr>
        <p:txBody>
          <a:bodyPr wrap="square" rtlCol="0">
            <a:spAutoFit/>
          </a:bodyPr>
          <a:lstStyle/>
          <a:p>
            <a:r>
              <a:rPr lang="en-GB" altLang="en-US" dirty="0">
                <a:latin typeface="Calibri" panose="020F0502020204030204" pitchFamily="34" charset="0"/>
                <a:cs typeface="Calibri" panose="020F0502020204030204" pitchFamily="34" charset="0"/>
              </a:rPr>
              <a:t>This definition of the system under study divides the universe into the systemus and its environment. </a:t>
            </a:r>
          </a:p>
        </p:txBody>
      </p:sp>
      <p:grpSp>
        <p:nvGrpSpPr>
          <p:cNvPr id="11" name="Grupp 10">
            <a:extLst>
              <a:ext uri="{FF2B5EF4-FFF2-40B4-BE49-F238E27FC236}">
                <a16:creationId xmlns:a16="http://schemas.microsoft.com/office/drawing/2014/main" id="{8334ADDD-C686-4110-BD33-E3312F3FCE47}"/>
              </a:ext>
            </a:extLst>
          </p:cNvPr>
          <p:cNvGrpSpPr/>
          <p:nvPr/>
        </p:nvGrpSpPr>
        <p:grpSpPr>
          <a:xfrm>
            <a:off x="3234008" y="2724780"/>
            <a:ext cx="2765117" cy="1887587"/>
            <a:chOff x="3234008" y="2802979"/>
            <a:chExt cx="2765117" cy="1887587"/>
          </a:xfrm>
        </p:grpSpPr>
        <p:sp>
          <p:nvSpPr>
            <p:cNvPr id="26" name="Rectangle 39">
              <a:extLst>
                <a:ext uri="{FF2B5EF4-FFF2-40B4-BE49-F238E27FC236}">
                  <a16:creationId xmlns:a16="http://schemas.microsoft.com/office/drawing/2014/main" id="{3AA51FBC-8095-4F09-BFC2-8E80A25BD6BB}"/>
                </a:ext>
              </a:extLst>
            </p:cNvPr>
            <p:cNvSpPr>
              <a:spLocks noChangeArrowheads="1"/>
            </p:cNvSpPr>
            <p:nvPr/>
          </p:nvSpPr>
          <p:spPr bwMode="auto">
            <a:xfrm>
              <a:off x="3241637" y="4228603"/>
              <a:ext cx="27574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GB" altLang="en-US" b="1" dirty="0">
                  <a:latin typeface="Calibri" panose="020F0502020204030204" pitchFamily="34" charset="0"/>
                  <a:cs typeface="Calibri" panose="020F0502020204030204" pitchFamily="34" charset="0"/>
                </a:rPr>
                <a:t>Environment</a:t>
              </a:r>
            </a:p>
          </p:txBody>
        </p:sp>
        <p:sp>
          <p:nvSpPr>
            <p:cNvPr id="20" name="Line 30">
              <a:extLst>
                <a:ext uri="{FF2B5EF4-FFF2-40B4-BE49-F238E27FC236}">
                  <a16:creationId xmlns:a16="http://schemas.microsoft.com/office/drawing/2014/main" id="{2EAC5087-B505-423F-BAAE-9C33C64147CD}"/>
                </a:ext>
              </a:extLst>
            </p:cNvPr>
            <p:cNvSpPr>
              <a:spLocks noChangeShapeType="1"/>
            </p:cNvSpPr>
            <p:nvPr/>
          </p:nvSpPr>
          <p:spPr bwMode="auto">
            <a:xfrm flipH="1">
              <a:off x="3753256" y="3603095"/>
              <a:ext cx="6657" cy="663010"/>
            </a:xfrm>
            <a:prstGeom prst="line">
              <a:avLst/>
            </a:prstGeom>
            <a:noFill/>
            <a:ln w="381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19" name="Rectangle 28">
              <a:extLst>
                <a:ext uri="{FF2B5EF4-FFF2-40B4-BE49-F238E27FC236}">
                  <a16:creationId xmlns:a16="http://schemas.microsoft.com/office/drawing/2014/main" id="{5D4CB707-5623-4313-943C-5D980C6EFB8E}"/>
                </a:ext>
              </a:extLst>
            </p:cNvPr>
            <p:cNvSpPr>
              <a:spLocks noChangeArrowheads="1"/>
            </p:cNvSpPr>
            <p:nvPr/>
          </p:nvSpPr>
          <p:spPr bwMode="auto">
            <a:xfrm>
              <a:off x="3234008" y="2802979"/>
              <a:ext cx="1787185" cy="830998"/>
            </a:xfrm>
            <a:prstGeom prst="rect">
              <a:avLst/>
            </a:prstGeom>
            <a:solidFill>
              <a:srgbClr val="00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18" name="Rectangle 32">
              <a:extLst>
                <a:ext uri="{FF2B5EF4-FFF2-40B4-BE49-F238E27FC236}">
                  <a16:creationId xmlns:a16="http://schemas.microsoft.com/office/drawing/2014/main" id="{C62BA582-8940-48D1-887B-942F43E9D25B}"/>
                </a:ext>
              </a:extLst>
            </p:cNvPr>
            <p:cNvSpPr>
              <a:spLocks noChangeArrowheads="1"/>
            </p:cNvSpPr>
            <p:nvPr/>
          </p:nvSpPr>
          <p:spPr bwMode="auto">
            <a:xfrm>
              <a:off x="3352800" y="2973799"/>
              <a:ext cx="1622821" cy="46230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GB" altLang="en-US" b="1" dirty="0">
                  <a:latin typeface="Calibri" panose="020F0502020204030204" pitchFamily="34" charset="0"/>
                  <a:cs typeface="Calibri" panose="020F0502020204030204" pitchFamily="34" charset="0"/>
                </a:rPr>
                <a:t>SYSTEMUS</a:t>
              </a:r>
            </a:p>
          </p:txBody>
        </p:sp>
        <p:sp>
          <p:nvSpPr>
            <p:cNvPr id="43" name="Line 30">
              <a:extLst>
                <a:ext uri="{FF2B5EF4-FFF2-40B4-BE49-F238E27FC236}">
                  <a16:creationId xmlns:a16="http://schemas.microsoft.com/office/drawing/2014/main" id="{602FE5B5-A56A-4003-A502-DD74F567089A}"/>
                </a:ext>
              </a:extLst>
            </p:cNvPr>
            <p:cNvSpPr>
              <a:spLocks noChangeShapeType="1"/>
            </p:cNvSpPr>
            <p:nvPr/>
          </p:nvSpPr>
          <p:spPr bwMode="auto">
            <a:xfrm flipV="1">
              <a:off x="4338170" y="3631327"/>
              <a:ext cx="6657" cy="663011"/>
            </a:xfrm>
            <a:prstGeom prst="line">
              <a:avLst/>
            </a:prstGeom>
            <a:noFill/>
            <a:ln w="952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1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tshållare för bildnummer 4">
            <a:extLst>
              <a:ext uri="{FF2B5EF4-FFF2-40B4-BE49-F238E27FC236}">
                <a16:creationId xmlns:a16="http://schemas.microsoft.com/office/drawing/2014/main" id="{C4CB9C8F-047A-4A9F-8836-DD69CA7B955A}"/>
              </a:ext>
            </a:extLst>
          </p:cNvPr>
          <p:cNvSpPr>
            <a:spLocks noGrp="1"/>
          </p:cNvSpPr>
          <p:nvPr>
            <p:ph type="sldNum" sz="quarter" idx="12"/>
          </p:nvPr>
        </p:nvSpPr>
        <p:spPr>
          <a:xfrm>
            <a:off x="8686800" y="6248400"/>
            <a:ext cx="304800" cy="457200"/>
          </a:xfrm>
        </p:spPr>
        <p:txBody>
          <a:bodyPr/>
          <a:lstStyle/>
          <a:p>
            <a:fld id="{520A0688-B8CB-47F5-A1FB-89B9209D6ED4}" type="slidenum">
              <a:rPr lang="sv-SE" altLang="en-US">
                <a:latin typeface="Calibri" panose="020F0502020204030204" pitchFamily="34" charset="0"/>
                <a:cs typeface="Calibri" panose="020F0502020204030204" pitchFamily="34" charset="0"/>
              </a:rPr>
              <a:pPr/>
              <a:t>9</a:t>
            </a:fld>
            <a:endParaRPr lang="sv-SE" altLang="en-US" dirty="0">
              <a:latin typeface="Calibri" panose="020F0502020204030204" pitchFamily="34" charset="0"/>
              <a:cs typeface="Calibri" panose="020F0502020204030204" pitchFamily="34" charset="0"/>
            </a:endParaRPr>
          </a:p>
        </p:txBody>
      </p:sp>
      <p:sp>
        <p:nvSpPr>
          <p:cNvPr id="21507" name="Rectangle 3">
            <a:extLst>
              <a:ext uri="{FF2B5EF4-FFF2-40B4-BE49-F238E27FC236}">
                <a16:creationId xmlns:a16="http://schemas.microsoft.com/office/drawing/2014/main" id="{040FE7F3-FA47-4A10-BBD3-6E194D4C8F44}"/>
              </a:ext>
            </a:extLst>
          </p:cNvPr>
          <p:cNvSpPr>
            <a:spLocks noChangeArrowheads="1"/>
          </p:cNvSpPr>
          <p:nvPr/>
        </p:nvSpPr>
        <p:spPr bwMode="auto">
          <a:xfrm>
            <a:off x="914400" y="297563"/>
            <a:ext cx="7315200" cy="67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eaLnBrk="1" hangingPunct="1"/>
            <a:r>
              <a:rPr lang="en-GB" altLang="en-US" sz="4000" b="1" dirty="0">
                <a:latin typeface="Calibri" panose="020F0502020204030204" pitchFamily="34" charset="0"/>
                <a:cs typeface="Calibri" panose="020F0502020204030204" pitchFamily="34" charset="0"/>
              </a:rPr>
              <a:t>Two ways of studying a systemus</a:t>
            </a:r>
          </a:p>
        </p:txBody>
      </p:sp>
      <p:sp>
        <p:nvSpPr>
          <p:cNvPr id="21508" name="Rectangle 4">
            <a:extLst>
              <a:ext uri="{FF2B5EF4-FFF2-40B4-BE49-F238E27FC236}">
                <a16:creationId xmlns:a16="http://schemas.microsoft.com/office/drawing/2014/main" id="{78450AF3-06F5-4EF9-B899-C1CED11144C2}"/>
              </a:ext>
            </a:extLst>
          </p:cNvPr>
          <p:cNvSpPr>
            <a:spLocks noChangeArrowheads="1"/>
          </p:cNvSpPr>
          <p:nvPr/>
        </p:nvSpPr>
        <p:spPr bwMode="auto">
          <a:xfrm>
            <a:off x="114300" y="1447800"/>
            <a:ext cx="4343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fontAlgn="base">
              <a:spcBef>
                <a:spcPct val="20000"/>
              </a:spcBef>
              <a:spcAft>
                <a:spcPct val="0"/>
              </a:spcAft>
              <a:buChar char="»"/>
              <a:defRPr>
                <a:solidFill>
                  <a:schemeClr val="tx1"/>
                </a:solidFill>
                <a:latin typeface="Times New Roman" panose="02020603050405020304" pitchFamily="18" charset="0"/>
              </a:defRPr>
            </a:lvl6pPr>
            <a:lvl7pPr marL="2971800" indent="-228600" fontAlgn="base">
              <a:spcBef>
                <a:spcPct val="20000"/>
              </a:spcBef>
              <a:spcAft>
                <a:spcPct val="0"/>
              </a:spcAft>
              <a:buChar char="»"/>
              <a:defRPr>
                <a:solidFill>
                  <a:schemeClr val="tx1"/>
                </a:solidFill>
                <a:latin typeface="Times New Roman" panose="02020603050405020304" pitchFamily="18" charset="0"/>
              </a:defRPr>
            </a:lvl7pPr>
            <a:lvl8pPr marL="3429000" indent="-228600" fontAlgn="base">
              <a:spcBef>
                <a:spcPct val="20000"/>
              </a:spcBef>
              <a:spcAft>
                <a:spcPct val="0"/>
              </a:spcAft>
              <a:buChar char="»"/>
              <a:defRPr>
                <a:solidFill>
                  <a:schemeClr val="tx1"/>
                </a:solidFill>
                <a:latin typeface="Times New Roman" panose="02020603050405020304" pitchFamily="18" charset="0"/>
              </a:defRPr>
            </a:lvl8pPr>
            <a:lvl9pPr marL="3886200" indent="-228600" fontAlgn="base">
              <a:spcBef>
                <a:spcPct val="20000"/>
              </a:spcBef>
              <a:spcAft>
                <a:spcPct val="0"/>
              </a:spcAft>
              <a:buChar char="»"/>
              <a:defRPr>
                <a:solidFill>
                  <a:schemeClr val="tx1"/>
                </a:solidFill>
                <a:latin typeface="Times New Roman" panose="02020603050405020304" pitchFamily="18" charset="0"/>
              </a:defRPr>
            </a:lvl9pPr>
          </a:lstStyle>
          <a:p>
            <a:pPr marL="0" indent="0" eaLnBrk="1" hangingPunct="1">
              <a:lnSpc>
                <a:spcPct val="90000"/>
              </a:lnSpc>
              <a:buNone/>
            </a:pPr>
            <a:r>
              <a:rPr lang="en-GB" altLang="en-US" b="1" dirty="0">
                <a:latin typeface="Calibri" panose="020F0502020204030204" pitchFamily="34" charset="0"/>
                <a:cs typeface="Calibri" panose="020F0502020204030204" pitchFamily="34" charset="0"/>
              </a:rPr>
              <a:t>Study the </a:t>
            </a:r>
            <a:r>
              <a:rPr lang="en-GB" altLang="en-US" b="1" u="sng" dirty="0">
                <a:solidFill>
                  <a:srgbClr val="0099FF"/>
                </a:solidFill>
                <a:latin typeface="Calibri" panose="020F0502020204030204" pitchFamily="34" charset="0"/>
                <a:cs typeface="Calibri" panose="020F0502020204030204" pitchFamily="34" charset="0"/>
              </a:rPr>
              <a:t>systemus</a:t>
            </a:r>
            <a:r>
              <a:rPr lang="en-GB" altLang="en-US" b="1" dirty="0">
                <a:latin typeface="Calibri" panose="020F0502020204030204" pitchFamily="34" charset="0"/>
                <a:cs typeface="Calibri" panose="020F0502020204030204" pitchFamily="34" charset="0"/>
              </a:rPr>
              <a:t>. </a:t>
            </a:r>
          </a:p>
          <a:p>
            <a:pPr marL="0" indent="0" eaLnBrk="1" hangingPunct="1">
              <a:lnSpc>
                <a:spcPct val="90000"/>
              </a:lnSpc>
              <a:buNone/>
            </a:pPr>
            <a:r>
              <a:rPr lang="en-GB" altLang="en-US" dirty="0">
                <a:latin typeface="Calibri" panose="020F0502020204030204" pitchFamily="34" charset="0"/>
                <a:cs typeface="Calibri" panose="020F0502020204030204" pitchFamily="34" charset="0"/>
              </a:rPr>
              <a:t>  But:</a:t>
            </a:r>
            <a:endParaRPr lang="en-GB" altLang="en-US" sz="2400" dirty="0">
              <a:latin typeface="Calibri" panose="020F0502020204030204" pitchFamily="34" charset="0"/>
              <a:cs typeface="Calibri" panose="020F0502020204030204" pitchFamily="34" charset="0"/>
            </a:endParaRPr>
          </a:p>
          <a:p>
            <a:pPr lvl="1" eaLnBrk="1" hangingPunct="1">
              <a:lnSpc>
                <a:spcPct val="90000"/>
              </a:lnSpc>
            </a:pPr>
            <a:r>
              <a:rPr lang="en-GB" altLang="en-US" dirty="0">
                <a:latin typeface="Calibri" panose="020F0502020204030204" pitchFamily="34" charset="0"/>
                <a:cs typeface="Calibri" panose="020F0502020204030204" pitchFamily="34" charset="0"/>
              </a:rPr>
              <a:t>Planning the experiments</a:t>
            </a:r>
          </a:p>
          <a:p>
            <a:pPr lvl="1" eaLnBrk="1" hangingPunct="1">
              <a:lnSpc>
                <a:spcPct val="90000"/>
              </a:lnSpc>
            </a:pPr>
            <a:r>
              <a:rPr lang="en-GB" altLang="en-US" dirty="0">
                <a:latin typeface="Calibri" panose="020F0502020204030204" pitchFamily="34" charset="0"/>
                <a:cs typeface="Calibri" panose="020F0502020204030204" pitchFamily="34" charset="0"/>
              </a:rPr>
              <a:t>Understanding the results</a:t>
            </a:r>
          </a:p>
          <a:p>
            <a:pPr lvl="1" eaLnBrk="1" hangingPunct="1">
              <a:lnSpc>
                <a:spcPct val="90000"/>
              </a:lnSpc>
            </a:pPr>
            <a:r>
              <a:rPr lang="en-GB" altLang="en-US" dirty="0">
                <a:latin typeface="Calibri" panose="020F0502020204030204" pitchFamily="34" charset="0"/>
                <a:cs typeface="Calibri" panose="020F0502020204030204" pitchFamily="34" charset="0"/>
              </a:rPr>
              <a:t>Analysing the outcomes</a:t>
            </a:r>
          </a:p>
          <a:p>
            <a:pPr lvl="1" eaLnBrk="1" hangingPunct="1">
              <a:lnSpc>
                <a:spcPct val="90000"/>
              </a:lnSpc>
            </a:pPr>
            <a:r>
              <a:rPr lang="en-GB" altLang="en-US" dirty="0">
                <a:latin typeface="Calibri" panose="020F0502020204030204" pitchFamily="34" charset="0"/>
                <a:cs typeface="Calibri" panose="020F0502020204030204" pitchFamily="34" charset="0"/>
              </a:rPr>
              <a:t>Conclusions</a:t>
            </a:r>
          </a:p>
          <a:p>
            <a:pPr lvl="1" eaLnBrk="1" hangingPunct="1">
              <a:lnSpc>
                <a:spcPct val="90000"/>
              </a:lnSpc>
            </a:pPr>
            <a:r>
              <a:rPr lang="en-GB" altLang="en-US" dirty="0">
                <a:latin typeface="Calibri" panose="020F0502020204030204" pitchFamily="34" charset="0"/>
                <a:cs typeface="Calibri" panose="020F0502020204030204" pitchFamily="34" charset="0"/>
              </a:rPr>
              <a:t>...</a:t>
            </a:r>
          </a:p>
          <a:p>
            <a:pPr lvl="1" eaLnBrk="1" hangingPunct="1">
              <a:lnSpc>
                <a:spcPct val="90000"/>
              </a:lnSpc>
              <a:buFontTx/>
              <a:buNone/>
            </a:pPr>
            <a:endParaRPr lang="en-GB" altLang="en-US" sz="2600" b="1" dirty="0">
              <a:latin typeface="Calibri" panose="020F0502020204030204" pitchFamily="34" charset="0"/>
              <a:cs typeface="Calibri" panose="020F0502020204030204" pitchFamily="34" charset="0"/>
            </a:endParaRPr>
          </a:p>
          <a:p>
            <a:pPr lvl="1" eaLnBrk="1" hangingPunct="1">
              <a:lnSpc>
                <a:spcPct val="90000"/>
              </a:lnSpc>
              <a:buFontTx/>
              <a:buNone/>
            </a:pPr>
            <a:r>
              <a:rPr lang="en-GB" altLang="en-US" sz="2600" b="1" dirty="0">
                <a:latin typeface="Calibri" panose="020F0502020204030204" pitchFamily="34" charset="0"/>
                <a:cs typeface="Calibri" panose="020F0502020204030204" pitchFamily="34" charset="0"/>
              </a:rPr>
              <a:t>require a </a:t>
            </a:r>
            <a:r>
              <a:rPr lang="en-GB" altLang="en-US" sz="2600" b="1" u="sng" dirty="0">
                <a:solidFill>
                  <a:srgbClr val="FF0000"/>
                </a:solidFill>
                <a:latin typeface="Calibri" panose="020F0502020204030204" pitchFamily="34" charset="0"/>
                <a:cs typeface="Calibri" panose="020F0502020204030204" pitchFamily="34" charset="0"/>
              </a:rPr>
              <a:t>model</a:t>
            </a:r>
            <a:r>
              <a:rPr lang="en-GB" altLang="en-US" sz="2600" b="1" dirty="0">
                <a:latin typeface="Calibri" panose="020F0502020204030204" pitchFamily="34" charset="0"/>
                <a:cs typeface="Calibri" panose="020F0502020204030204" pitchFamily="34" charset="0"/>
              </a:rPr>
              <a:t> !</a:t>
            </a:r>
          </a:p>
        </p:txBody>
      </p:sp>
      <p:sp>
        <p:nvSpPr>
          <p:cNvPr id="21509" name="Rectangle 5">
            <a:extLst>
              <a:ext uri="{FF2B5EF4-FFF2-40B4-BE49-F238E27FC236}">
                <a16:creationId xmlns:a16="http://schemas.microsoft.com/office/drawing/2014/main" id="{A226D9BF-463A-442D-BD68-1B83568EA74A}"/>
              </a:ext>
            </a:extLst>
          </p:cNvPr>
          <p:cNvSpPr>
            <a:spLocks noChangeArrowheads="1"/>
          </p:cNvSpPr>
          <p:nvPr/>
        </p:nvSpPr>
        <p:spPr bwMode="auto">
          <a:xfrm>
            <a:off x="4267200" y="1447800"/>
            <a:ext cx="4876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fontAlgn="base">
              <a:spcBef>
                <a:spcPct val="20000"/>
              </a:spcBef>
              <a:spcAft>
                <a:spcPct val="0"/>
              </a:spcAft>
              <a:buChar char="»"/>
              <a:defRPr>
                <a:solidFill>
                  <a:schemeClr val="tx1"/>
                </a:solidFill>
                <a:latin typeface="Times New Roman" panose="02020603050405020304" pitchFamily="18" charset="0"/>
              </a:defRPr>
            </a:lvl6pPr>
            <a:lvl7pPr marL="2971800" indent="-228600" fontAlgn="base">
              <a:spcBef>
                <a:spcPct val="20000"/>
              </a:spcBef>
              <a:spcAft>
                <a:spcPct val="0"/>
              </a:spcAft>
              <a:buChar char="»"/>
              <a:defRPr>
                <a:solidFill>
                  <a:schemeClr val="tx1"/>
                </a:solidFill>
                <a:latin typeface="Times New Roman" panose="02020603050405020304" pitchFamily="18" charset="0"/>
              </a:defRPr>
            </a:lvl7pPr>
            <a:lvl8pPr marL="3429000" indent="-228600" fontAlgn="base">
              <a:spcBef>
                <a:spcPct val="20000"/>
              </a:spcBef>
              <a:spcAft>
                <a:spcPct val="0"/>
              </a:spcAft>
              <a:buChar char="»"/>
              <a:defRPr>
                <a:solidFill>
                  <a:schemeClr val="tx1"/>
                </a:solidFill>
                <a:latin typeface="Times New Roman" panose="02020603050405020304" pitchFamily="18" charset="0"/>
              </a:defRPr>
            </a:lvl8pPr>
            <a:lvl9pPr marL="3886200" indent="-228600" fontAlgn="base">
              <a:spcBef>
                <a:spcPct val="20000"/>
              </a:spcBef>
              <a:spcAft>
                <a:spcPct val="0"/>
              </a:spcAft>
              <a:buChar char="»"/>
              <a:defRPr>
                <a:solidFill>
                  <a:schemeClr val="tx1"/>
                </a:solidFill>
                <a:latin typeface="Times New Roman" panose="02020603050405020304" pitchFamily="18" charset="0"/>
              </a:defRPr>
            </a:lvl9pPr>
          </a:lstStyle>
          <a:p>
            <a:pPr marL="0" indent="0" eaLnBrk="1" hangingPunct="1">
              <a:lnSpc>
                <a:spcPct val="90000"/>
              </a:lnSpc>
              <a:buNone/>
            </a:pPr>
            <a:r>
              <a:rPr lang="en-GB" altLang="en-US" b="1" dirty="0">
                <a:latin typeface="Calibri" panose="020F0502020204030204" pitchFamily="34" charset="0"/>
                <a:cs typeface="Calibri" panose="020F0502020204030204" pitchFamily="34" charset="0"/>
              </a:rPr>
              <a:t>Study a </a:t>
            </a:r>
            <a:r>
              <a:rPr lang="en-GB" altLang="en-US" b="1" u="sng" dirty="0">
                <a:solidFill>
                  <a:srgbClr val="FF0000"/>
                </a:solidFill>
                <a:latin typeface="Calibri" panose="020F0502020204030204" pitchFamily="34" charset="0"/>
                <a:cs typeface="Calibri" panose="020F0502020204030204" pitchFamily="34" charset="0"/>
              </a:rPr>
              <a:t>model</a:t>
            </a:r>
            <a:r>
              <a:rPr lang="en-GB" altLang="en-US" b="1" dirty="0">
                <a:latin typeface="Calibri" panose="020F0502020204030204" pitchFamily="34" charset="0"/>
                <a:cs typeface="Calibri" panose="020F0502020204030204" pitchFamily="34" charset="0"/>
              </a:rPr>
              <a:t> of the systemus.   </a:t>
            </a:r>
          </a:p>
          <a:p>
            <a:pPr marL="0" indent="0" eaLnBrk="1" hangingPunct="1">
              <a:lnSpc>
                <a:spcPct val="90000"/>
              </a:lnSpc>
              <a:buNone/>
            </a:pPr>
            <a:r>
              <a:rPr lang="en-GB" altLang="en-US" b="1"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But:</a:t>
            </a:r>
          </a:p>
          <a:p>
            <a:pPr lvl="1" eaLnBrk="1" hangingPunct="1">
              <a:lnSpc>
                <a:spcPct val="90000"/>
              </a:lnSpc>
            </a:pPr>
            <a:r>
              <a:rPr lang="en-GB" altLang="en-US" dirty="0">
                <a:latin typeface="Calibri" panose="020F0502020204030204" pitchFamily="34" charset="0"/>
                <a:cs typeface="Calibri" panose="020F0502020204030204" pitchFamily="34" charset="0"/>
              </a:rPr>
              <a:t>The problem to solve</a:t>
            </a:r>
          </a:p>
          <a:p>
            <a:pPr lvl="1" eaLnBrk="1" hangingPunct="1">
              <a:lnSpc>
                <a:spcPct val="90000"/>
              </a:lnSpc>
            </a:pPr>
            <a:r>
              <a:rPr lang="en-GB" altLang="en-US" dirty="0">
                <a:latin typeface="Calibri" panose="020F0502020204030204" pitchFamily="34" charset="0"/>
                <a:cs typeface="Calibri" panose="020F0502020204030204" pitchFamily="34" charset="0"/>
              </a:rPr>
              <a:t>The structure</a:t>
            </a:r>
          </a:p>
          <a:p>
            <a:pPr lvl="1" eaLnBrk="1" hangingPunct="1">
              <a:lnSpc>
                <a:spcPct val="90000"/>
              </a:lnSpc>
            </a:pPr>
            <a:r>
              <a:rPr lang="en-GB" altLang="en-US" dirty="0">
                <a:latin typeface="Calibri" panose="020F0502020204030204" pitchFamily="34" charset="0"/>
                <a:cs typeface="Calibri" panose="020F0502020204030204" pitchFamily="34" charset="0"/>
              </a:rPr>
              <a:t>The data</a:t>
            </a:r>
          </a:p>
          <a:p>
            <a:pPr lvl="1" eaLnBrk="1" hangingPunct="1">
              <a:lnSpc>
                <a:spcPct val="90000"/>
              </a:lnSpc>
            </a:pPr>
            <a:r>
              <a:rPr lang="en-GB" altLang="en-US" dirty="0">
                <a:latin typeface="Calibri" panose="020F0502020204030204" pitchFamily="34" charset="0"/>
                <a:cs typeface="Calibri" panose="020F0502020204030204" pitchFamily="34" charset="0"/>
              </a:rPr>
              <a:t>Model fitting</a:t>
            </a:r>
          </a:p>
          <a:p>
            <a:pPr lvl="1" eaLnBrk="1" hangingPunct="1">
              <a:lnSpc>
                <a:spcPct val="90000"/>
              </a:lnSpc>
            </a:pPr>
            <a:r>
              <a:rPr lang="en-GB" altLang="en-US" dirty="0">
                <a:latin typeface="Calibri" panose="020F0502020204030204" pitchFamily="34" charset="0"/>
                <a:cs typeface="Calibri" panose="020F0502020204030204" pitchFamily="34" charset="0"/>
              </a:rPr>
              <a:t>Validation</a:t>
            </a:r>
          </a:p>
          <a:p>
            <a:pPr lvl="1" eaLnBrk="1" hangingPunct="1">
              <a:lnSpc>
                <a:spcPct val="90000"/>
              </a:lnSpc>
            </a:pPr>
            <a:r>
              <a:rPr lang="en-GB" altLang="en-US" dirty="0">
                <a:latin typeface="Calibri" panose="020F0502020204030204" pitchFamily="34" charset="0"/>
                <a:cs typeface="Calibri" panose="020F0502020204030204" pitchFamily="34" charset="0"/>
              </a:rPr>
              <a:t>…</a:t>
            </a:r>
          </a:p>
          <a:p>
            <a:pPr lvl="1" eaLnBrk="1" hangingPunct="1">
              <a:lnSpc>
                <a:spcPct val="90000"/>
              </a:lnSpc>
              <a:buFontTx/>
              <a:buNone/>
            </a:pPr>
            <a:r>
              <a:rPr lang="en-GB" altLang="en-US" sz="2600" b="1" dirty="0">
                <a:latin typeface="Calibri" panose="020F0502020204030204" pitchFamily="34" charset="0"/>
                <a:cs typeface="Calibri" panose="020F0502020204030204" pitchFamily="34" charset="0"/>
              </a:rPr>
              <a:t>require (knowledge about) the </a:t>
            </a:r>
            <a:r>
              <a:rPr lang="en-GB" altLang="en-US" sz="2600" b="1" u="sng" dirty="0">
                <a:solidFill>
                  <a:srgbClr val="0099FF"/>
                </a:solidFill>
                <a:latin typeface="Calibri" panose="020F0502020204030204" pitchFamily="34" charset="0"/>
                <a:cs typeface="Calibri" panose="020F0502020204030204" pitchFamily="34" charset="0"/>
              </a:rPr>
              <a:t>systemus</a:t>
            </a:r>
            <a:r>
              <a:rPr lang="en-GB" altLang="en-US" sz="2600" b="1" dirty="0">
                <a:latin typeface="Calibri" panose="020F0502020204030204" pitchFamily="34" charset="0"/>
                <a:cs typeface="Calibri" panose="020F0502020204030204" pitchFamily="34" charset="0"/>
              </a:rPr>
              <a:t> !</a:t>
            </a:r>
          </a:p>
        </p:txBody>
      </p:sp>
      <p:sp>
        <p:nvSpPr>
          <p:cNvPr id="21510" name="Text Box 6">
            <a:extLst>
              <a:ext uri="{FF2B5EF4-FFF2-40B4-BE49-F238E27FC236}">
                <a16:creationId xmlns:a16="http://schemas.microsoft.com/office/drawing/2014/main" id="{243824E1-8400-4CF7-A663-EA951B3737B3}"/>
              </a:ext>
            </a:extLst>
          </p:cNvPr>
          <p:cNvSpPr txBox="1">
            <a:spLocks noChangeArrowheads="1"/>
          </p:cNvSpPr>
          <p:nvPr/>
        </p:nvSpPr>
        <p:spPr bwMode="auto">
          <a:xfrm>
            <a:off x="304800" y="5877580"/>
            <a:ext cx="8458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800" i="1" dirty="0">
                <a:latin typeface="Calibri" panose="020F0502020204030204" pitchFamily="34" charset="0"/>
                <a:cs typeface="Calibri" panose="020F0502020204030204" pitchFamily="34" charset="0"/>
              </a:rPr>
              <a:t>Either way - you need both the </a:t>
            </a:r>
            <a:r>
              <a:rPr lang="en-GB" altLang="en-US" sz="2800" b="1" i="1" dirty="0">
                <a:solidFill>
                  <a:srgbClr val="0099FF"/>
                </a:solidFill>
                <a:latin typeface="Calibri" panose="020F0502020204030204" pitchFamily="34" charset="0"/>
                <a:cs typeface="Calibri" panose="020F0502020204030204" pitchFamily="34" charset="0"/>
              </a:rPr>
              <a:t>systemus</a:t>
            </a:r>
            <a:r>
              <a:rPr lang="en-GB" altLang="en-US" sz="2800" i="1" dirty="0">
                <a:latin typeface="Calibri" panose="020F0502020204030204" pitchFamily="34" charset="0"/>
                <a:cs typeface="Calibri" panose="020F0502020204030204" pitchFamily="34" charset="0"/>
              </a:rPr>
              <a:t> and the </a:t>
            </a:r>
            <a:r>
              <a:rPr lang="en-GB" altLang="en-US" sz="2800" b="1" i="1" dirty="0">
                <a:solidFill>
                  <a:srgbClr val="FF0000"/>
                </a:solidFill>
                <a:latin typeface="Calibri" panose="020F0502020204030204" pitchFamily="34" charset="0"/>
                <a:cs typeface="Calibri" panose="020F0502020204030204" pitchFamily="34" charset="0"/>
              </a:rPr>
              <a:t>model</a:t>
            </a:r>
            <a:r>
              <a:rPr lang="en-GB" altLang="en-US" sz="2800" b="1" i="1" dirty="0">
                <a:latin typeface="Calibri" panose="020F0502020204030204" pitchFamily="34" charset="0"/>
                <a:cs typeface="Calibri" panose="020F0502020204030204" pitchFamily="34" charset="0"/>
              </a:rPr>
              <a:t>!</a:t>
            </a:r>
          </a:p>
        </p:txBody>
      </p:sp>
      <p:sp>
        <p:nvSpPr>
          <p:cNvPr id="21511" name="Line 7">
            <a:extLst>
              <a:ext uri="{FF2B5EF4-FFF2-40B4-BE49-F238E27FC236}">
                <a16:creationId xmlns:a16="http://schemas.microsoft.com/office/drawing/2014/main" id="{973C7ADA-F1E3-444F-A19B-ED8F66028F60}"/>
              </a:ext>
            </a:extLst>
          </p:cNvPr>
          <p:cNvSpPr>
            <a:spLocks noChangeShapeType="1"/>
          </p:cNvSpPr>
          <p:nvPr/>
        </p:nvSpPr>
        <p:spPr bwMode="auto">
          <a:xfrm>
            <a:off x="4267200" y="1600200"/>
            <a:ext cx="0" cy="3200400"/>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additive="base">
                                        <p:cTn id="7" dur="500" fill="hold"/>
                                        <p:tgtEl>
                                          <p:spTgt spid="21508"/>
                                        </p:tgtEl>
                                        <p:attrNameLst>
                                          <p:attrName>ppt_x</p:attrName>
                                        </p:attrNameLst>
                                      </p:cBhvr>
                                      <p:tavLst>
                                        <p:tav tm="0">
                                          <p:val>
                                            <p:strVal val="0-#ppt_w/2"/>
                                          </p:val>
                                        </p:tav>
                                        <p:tav tm="100000">
                                          <p:val>
                                            <p:strVal val="#ppt_x"/>
                                          </p:val>
                                        </p:tav>
                                      </p:tavLst>
                                    </p:anim>
                                    <p:anim calcmode="lin" valueType="num">
                                      <p:cBhvr additive="base">
                                        <p:cTn id="8"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509"/>
                                        </p:tgtEl>
                                        <p:attrNameLst>
                                          <p:attrName>style.visibility</p:attrName>
                                        </p:attrNameLst>
                                      </p:cBhvr>
                                      <p:to>
                                        <p:strVal val="visible"/>
                                      </p:to>
                                    </p:set>
                                    <p:anim calcmode="lin" valueType="num">
                                      <p:cBhvr additive="base">
                                        <p:cTn id="13" dur="500" fill="hold"/>
                                        <p:tgtEl>
                                          <p:spTgt spid="21509"/>
                                        </p:tgtEl>
                                        <p:attrNameLst>
                                          <p:attrName>ppt_x</p:attrName>
                                        </p:attrNameLst>
                                      </p:cBhvr>
                                      <p:tavLst>
                                        <p:tav tm="0">
                                          <p:val>
                                            <p:strVal val="1+#ppt_w/2"/>
                                          </p:val>
                                        </p:tav>
                                        <p:tav tm="100000">
                                          <p:val>
                                            <p:strVal val="#ppt_x"/>
                                          </p:val>
                                        </p:tav>
                                      </p:tavLst>
                                    </p:anim>
                                    <p:anim calcmode="lin" valueType="num">
                                      <p:cBhvr additive="base">
                                        <p:cTn id="14" dur="500" fill="hold"/>
                                        <p:tgtEl>
                                          <p:spTgt spid="2150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10"/>
                                        </p:tgtEl>
                                        <p:attrNameLst>
                                          <p:attrName>style.visibility</p:attrName>
                                        </p:attrNameLst>
                                      </p:cBhvr>
                                      <p:to>
                                        <p:strVal val="visible"/>
                                      </p:to>
                                    </p:set>
                                    <p:anim calcmode="lin" valueType="num">
                                      <p:cBhvr additive="base">
                                        <p:cTn id="19" dur="500" fill="hold"/>
                                        <p:tgtEl>
                                          <p:spTgt spid="21510"/>
                                        </p:tgtEl>
                                        <p:attrNameLst>
                                          <p:attrName>ppt_x</p:attrName>
                                        </p:attrNameLst>
                                      </p:cBhvr>
                                      <p:tavLst>
                                        <p:tav tm="0">
                                          <p:val>
                                            <p:strVal val="#ppt_x"/>
                                          </p:val>
                                        </p:tav>
                                        <p:tav tm="100000">
                                          <p:val>
                                            <p:strVal val="#ppt_x"/>
                                          </p:val>
                                        </p:tav>
                                      </p:tavLst>
                                    </p:anim>
                                    <p:anim calcmode="lin" valueType="num">
                                      <p:cBhvr additive="base">
                                        <p:cTn id="20" dur="500" fill="hold"/>
                                        <p:tgtEl>
                                          <p:spTgt spid="215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utoUpdateAnimBg="0"/>
      <p:bldP spid="21509" grpId="0" autoUpdateAnimBg="0"/>
      <p:bldP spid="21510" grpId="0" autoUpdateAnimBg="0"/>
    </p:bldLst>
  </p:timing>
</p:sld>
</file>

<file path=ppt/theme/theme1.xml><?xml version="1.0" encoding="utf-8"?>
<a:theme xmlns:a="http://schemas.openxmlformats.org/drawingml/2006/main" name="Standardformgivning">
  <a:themeElements>
    <a:clrScheme name="Standardformgiv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formgivning">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formgivn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formgiv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formgivn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formgivn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formgiv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formgiv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formgiv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35254</TotalTime>
  <Words>2864</Words>
  <Application>Microsoft Office PowerPoint</Application>
  <PresentationFormat>Bildspel på skärmen (4:3)</PresentationFormat>
  <Paragraphs>389</Paragraphs>
  <Slides>34</Slides>
  <Notes>2</Notes>
  <HiddenSlides>0</HiddenSlides>
  <MMClips>0</MMClips>
  <ScaleCrop>false</ScaleCrop>
  <HeadingPairs>
    <vt:vector size="8" baseType="variant">
      <vt:variant>
        <vt:lpstr>Använt teckensnitt</vt:lpstr>
      </vt:variant>
      <vt:variant>
        <vt:i4>5</vt:i4>
      </vt:variant>
      <vt:variant>
        <vt:lpstr>Tema</vt:lpstr>
      </vt:variant>
      <vt:variant>
        <vt:i4>1</vt:i4>
      </vt:variant>
      <vt:variant>
        <vt:lpstr>Serverprogram för OLE-inbäddning</vt:lpstr>
      </vt:variant>
      <vt:variant>
        <vt:i4>1</vt:i4>
      </vt:variant>
      <vt:variant>
        <vt:lpstr>Bildrubriker</vt:lpstr>
      </vt:variant>
      <vt:variant>
        <vt:i4>34</vt:i4>
      </vt:variant>
    </vt:vector>
  </HeadingPairs>
  <TitlesOfParts>
    <vt:vector size="41" baseType="lpstr">
      <vt:lpstr>Arial</vt:lpstr>
      <vt:lpstr>Calibri</vt:lpstr>
      <vt:lpstr>Symbol</vt:lpstr>
      <vt:lpstr>Times New Roman</vt:lpstr>
      <vt:lpstr>Wingdings</vt:lpstr>
      <vt:lpstr>Standardformgivning</vt:lpstr>
      <vt:lpstr>Bitmappsbild</vt:lpstr>
      <vt:lpstr>L1.  BASIC CONCEPTS</vt:lpstr>
      <vt:lpstr>System, Purpose, Systemus, Model &amp; Simulation</vt:lpstr>
      <vt:lpstr>PowerPoint-presentation</vt:lpstr>
      <vt:lpstr>PowerPoint-presentation</vt:lpstr>
      <vt:lpstr>II.  PURPOSE</vt:lpstr>
      <vt:lpstr>Purpose, Goal and Objective are related (subjective) concepts</vt:lpstr>
      <vt:lpstr>The purpose is your only compass through all steps in a simulation study.</vt:lpstr>
      <vt:lpstr>III. SYSTEM UNDER STUDY (= Systemus)</vt:lpstr>
      <vt:lpstr>PowerPoint-presentation</vt:lpstr>
      <vt:lpstr>IV.  MODEL </vt:lpstr>
      <vt:lpstr>PowerPoint-presentation</vt:lpstr>
      <vt:lpstr>A system under study has many aspects that can be described by different models</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Micro and Macro models of a harbour</vt:lpstr>
      <vt:lpstr>PowerPoint-presentation</vt:lpstr>
      <vt:lpstr>PowerPoint-presentation</vt:lpstr>
      <vt:lpstr>Experiments can be done on many types of models</vt:lpstr>
      <vt:lpstr>PowerPoint-presentation</vt:lpstr>
      <vt:lpstr>PowerPoint-presentation</vt:lpstr>
      <vt:lpstr>PowerPoint-presentation</vt:lpstr>
      <vt:lpstr>PowerPoint-presentation</vt:lpstr>
      <vt:lpstr>PowerPoint-presentation</vt:lpstr>
      <vt:lpstr>PowerPoint-presentation</vt:lpstr>
      <vt:lpstr>Macro modelling and simulation with StochSD</vt:lpstr>
      <vt:lpstr>Demonstration: Dose administration</vt:lpstr>
      <vt:lpstr>References</vt:lpstr>
      <vt:lpstr>End L1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F1</dc:title>
  <dc:creator>Leif Gustafsson</dc:creator>
  <cp:lastModifiedBy>leif.gunnar.gustafsson leif.gunnar.gustafsson</cp:lastModifiedBy>
  <cp:revision>741</cp:revision>
  <cp:lastPrinted>2021-12-17T14:35:50Z</cp:lastPrinted>
  <dcterms:created xsi:type="dcterms:W3CDTF">2013-03-25T07:19:51Z</dcterms:created>
  <dcterms:modified xsi:type="dcterms:W3CDTF">2024-01-12T16:41:48Z</dcterms:modified>
</cp:coreProperties>
</file>