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this is &lt;title&gt;, presented by &lt;names&gt;.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6f92f9f1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6f92f9f1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is based on the idea of identifying cloud types from minimally-processed satellite data.  This is an important problem with many real-world applications.  We apply three different methodologies to 16-channel multispectral data from the GOES-16 satellite: a simple k-means "complete" clustering; k-means plus an autoencoder, and deep embedded clustering.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6f92f9f1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6f92f9f1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first experiment was a classic K-means clustering algorithm.  This was done on a subset of the data, using three channels selected to provide broad coverage of the spectrum.  The analysis was done in Apache Spark using MLlib, and run in parallel on 13 machines.  The number of clusters was varied from 2 to 10, and evaluated using within-set sum of squared errors (or WSSSE).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6f92f9f14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6f92f9f1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6f92f9f1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6f92f9f1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6f92f9f1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6f92f9f1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6f92f9f14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6f92f9f14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6f92f9f1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6f92f9f1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6f92f9f1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6f92f9f1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8837361" y="4568874"/>
            <a:ext cx="306600" cy="322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8225516" y="4568874"/>
            <a:ext cx="306600" cy="3228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32120" y="4568874"/>
            <a:ext cx="306600" cy="322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0800000">
            <a:off x="8837349" y="4568774"/>
            <a:ext cx="306600" cy="32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4"/>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4"/>
          <p:cNvSpPr txBox="1"/>
          <p:nvPr/>
        </p:nvSpPr>
        <p:spPr>
          <a:xfrm>
            <a:off x="0" y="4848995"/>
            <a:ext cx="24204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Colorado State University  |  CS 535</a:t>
            </a:r>
            <a:endParaRPr sz="1000">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40231"/>
            <a:ext cx="8222100" cy="267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Clustering Cloud Types </a:t>
            </a:r>
            <a:endParaRPr/>
          </a:p>
          <a:p>
            <a:pPr marL="0" lvl="0" indent="0" algn="l" rtl="0">
              <a:spcBef>
                <a:spcPts val="0"/>
              </a:spcBef>
              <a:spcAft>
                <a:spcPts val="0"/>
              </a:spcAft>
              <a:buNone/>
            </a:pPr>
            <a:r>
              <a:rPr lang="en"/>
              <a:t>from the Geostationary Operational Environmental Satellite (GOES-16)</a:t>
            </a:r>
            <a:endParaRPr/>
          </a:p>
        </p:txBody>
      </p:sp>
      <p:sp>
        <p:nvSpPr>
          <p:cNvPr id="86" name="Google Shape;86;p13"/>
          <p:cNvSpPr txBox="1">
            <a:spLocks noGrp="1"/>
          </p:cNvSpPr>
          <p:nvPr>
            <p:ph type="subTitle" idx="1"/>
          </p:nvPr>
        </p:nvSpPr>
        <p:spPr>
          <a:xfrm>
            <a:off x="644138" y="3290337"/>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Nazia Farhat, Katherine Haynes, Jason Stock, Joe Strout</a:t>
            </a:r>
            <a:endParaRPr/>
          </a:p>
        </p:txBody>
      </p:sp>
      <p:sp>
        <p:nvSpPr>
          <p:cNvPr id="87" name="Google Shape;87;p13"/>
          <p:cNvSpPr txBox="1">
            <a:spLocks noGrp="1"/>
          </p:cNvSpPr>
          <p:nvPr>
            <p:ph type="subTitle" idx="1"/>
          </p:nvPr>
        </p:nvSpPr>
        <p:spPr>
          <a:xfrm>
            <a:off x="644150" y="4126534"/>
            <a:ext cx="82221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CS 535 Project Presentation</a:t>
            </a:r>
            <a:endParaRPr sz="1800"/>
          </a:p>
          <a:p>
            <a:pPr marL="0" lvl="0" indent="0" algn="l" rtl="0">
              <a:spcBef>
                <a:spcPts val="0"/>
              </a:spcBef>
              <a:spcAft>
                <a:spcPts val="0"/>
              </a:spcAft>
              <a:buNone/>
            </a:pPr>
            <a:r>
              <a:rPr lang="en" sz="1800"/>
              <a:t>May 6, 2020</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181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pic>
        <p:nvPicPr>
          <p:cNvPr id="93" name="Google Shape;93;p14"/>
          <p:cNvPicPr preferRelativeResize="0"/>
          <p:nvPr/>
        </p:nvPicPr>
        <p:blipFill>
          <a:blip r:embed="rId3">
            <a:alphaModFix/>
          </a:blip>
          <a:stretch>
            <a:fillRect/>
          </a:stretch>
        </p:blipFill>
        <p:spPr>
          <a:xfrm>
            <a:off x="5968750" y="1452900"/>
            <a:ext cx="2863549" cy="2801363"/>
          </a:xfrm>
          <a:prstGeom prst="rect">
            <a:avLst/>
          </a:prstGeom>
          <a:noFill/>
          <a:ln>
            <a:noFill/>
          </a:ln>
        </p:spPr>
      </p:pic>
      <p:sp>
        <p:nvSpPr>
          <p:cNvPr id="94" name="Google Shape;94;p14"/>
          <p:cNvSpPr txBox="1"/>
          <p:nvPr/>
        </p:nvSpPr>
        <p:spPr>
          <a:xfrm>
            <a:off x="899300" y="1302250"/>
            <a:ext cx="4404000" cy="461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Enhance understanding of climate system</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Aid climate change evaluation</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Further weather process understanding</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Improve weather forecasts</a:t>
            </a:r>
            <a:endParaRPr>
              <a:latin typeface="Roboto"/>
              <a:ea typeface="Roboto"/>
              <a:cs typeface="Roboto"/>
              <a:sym typeface="Roboto"/>
            </a:endParaRPr>
          </a:p>
        </p:txBody>
      </p:sp>
      <p:sp>
        <p:nvSpPr>
          <p:cNvPr id="95" name="Google Shape;95;p14"/>
          <p:cNvSpPr txBox="1"/>
          <p:nvPr/>
        </p:nvSpPr>
        <p:spPr>
          <a:xfrm>
            <a:off x="311700" y="2571738"/>
            <a:ext cx="4853400" cy="4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Goal: </a:t>
            </a:r>
            <a:r>
              <a:rPr lang="en" sz="1800">
                <a:latin typeface="Roboto"/>
                <a:ea typeface="Roboto"/>
                <a:cs typeface="Roboto"/>
                <a:sym typeface="Roboto"/>
              </a:rPr>
              <a:t>Determine how well cloud types natively emerge from minimally-processed GOES-16 channels</a:t>
            </a:r>
            <a:endParaRPr sz="1800">
              <a:latin typeface="Roboto"/>
              <a:ea typeface="Roboto"/>
              <a:cs typeface="Roboto"/>
              <a:sym typeface="Roboto"/>
            </a:endParaRPr>
          </a:p>
        </p:txBody>
      </p:sp>
      <p:sp>
        <p:nvSpPr>
          <p:cNvPr id="96" name="Google Shape;96;p14"/>
          <p:cNvSpPr txBox="1"/>
          <p:nvPr/>
        </p:nvSpPr>
        <p:spPr>
          <a:xfrm>
            <a:off x="240250" y="890350"/>
            <a:ext cx="6858000" cy="4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Accurately identifying and predicting cloud types is important</a:t>
            </a:r>
            <a:endParaRPr sz="1800">
              <a:latin typeface="Roboto"/>
              <a:ea typeface="Roboto"/>
              <a:cs typeface="Roboto"/>
              <a:sym typeface="Roboto"/>
            </a:endParaRPr>
          </a:p>
        </p:txBody>
      </p:sp>
      <p:sp>
        <p:nvSpPr>
          <p:cNvPr id="97" name="Google Shape;97;p14"/>
          <p:cNvSpPr txBox="1"/>
          <p:nvPr/>
        </p:nvSpPr>
        <p:spPr>
          <a:xfrm>
            <a:off x="899300" y="3457143"/>
            <a:ext cx="3954300" cy="461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i="1">
                <a:latin typeface="Roboto"/>
                <a:ea typeface="Roboto"/>
                <a:cs typeface="Roboto"/>
                <a:sym typeface="Roboto"/>
              </a:rPr>
              <a:t>k</a:t>
            </a:r>
            <a:r>
              <a:rPr lang="en">
                <a:latin typeface="Roboto"/>
                <a:ea typeface="Roboto"/>
                <a:cs typeface="Roboto"/>
                <a:sym typeface="Roboto"/>
              </a:rPr>
              <a:t>-means Complete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i="1">
                <a:latin typeface="Roboto"/>
                <a:ea typeface="Roboto"/>
                <a:cs typeface="Roboto"/>
                <a:sym typeface="Roboto"/>
              </a:rPr>
              <a:t>k</a:t>
            </a:r>
            <a:r>
              <a:rPr lang="en">
                <a:latin typeface="Roboto"/>
                <a:ea typeface="Roboto"/>
                <a:cs typeface="Roboto"/>
                <a:sym typeface="Roboto"/>
              </a:rPr>
              <a:t>-means + Autoencoder</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Deep Embedded Clustering</a:t>
            </a:r>
            <a:endParaRPr>
              <a:latin typeface="Roboto"/>
              <a:ea typeface="Roboto"/>
              <a:cs typeface="Roboto"/>
              <a:sym typeface="Roboto"/>
            </a:endParaRPr>
          </a:p>
        </p:txBody>
      </p:sp>
      <p:sp>
        <p:nvSpPr>
          <p:cNvPr id="98" name="Google Shape;98;p14"/>
          <p:cNvSpPr/>
          <p:nvPr/>
        </p:nvSpPr>
        <p:spPr>
          <a:xfrm>
            <a:off x="6858000" y="2971800"/>
            <a:ext cx="205925" cy="233425"/>
          </a:xfrm>
          <a:prstGeom prst="flowChartProcess">
            <a:avLst/>
          </a:prstGeom>
          <a:noFill/>
          <a:ln w="3810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 </a:t>
            </a:r>
            <a:r>
              <a:rPr lang="en" i="1"/>
              <a:t>k</a:t>
            </a:r>
            <a:r>
              <a:rPr lang="en"/>
              <a:t>-means Complete                    [1/3]</a:t>
            </a:r>
            <a:endParaRPr/>
          </a:p>
        </p:txBody>
      </p:sp>
      <p:sp>
        <p:nvSpPr>
          <p:cNvPr id="105" name="Google Shape;105;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Roboto"/>
              <a:buChar char="●"/>
            </a:pPr>
            <a:r>
              <a:rPr lang="en" sz="1600">
                <a:solidFill>
                  <a:srgbClr val="000000"/>
                </a:solidFill>
              </a:rPr>
              <a:t>Baseline study: simple </a:t>
            </a:r>
            <a:r>
              <a:rPr lang="en" sz="1600" i="1">
                <a:solidFill>
                  <a:srgbClr val="000000"/>
                </a:solidFill>
              </a:rPr>
              <a:t>k-</a:t>
            </a:r>
            <a:r>
              <a:rPr lang="en" sz="1600">
                <a:solidFill>
                  <a:srgbClr val="000000"/>
                </a:solidFill>
              </a:rPr>
              <a:t>means clustering algorithm on a subset of the data</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data from 219,904 images, 3 channels (#2, 8, 13) each</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Apache Spark + MLlib</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13 compute nodes × 4 workers/node = 52 worker threads</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clusters (</a:t>
            </a:r>
            <a:r>
              <a:rPr lang="en" sz="1600" i="1">
                <a:solidFill>
                  <a:srgbClr val="000000"/>
                </a:solidFill>
              </a:rPr>
              <a:t>k</a:t>
            </a:r>
            <a:r>
              <a:rPr lang="en" sz="1600">
                <a:solidFill>
                  <a:srgbClr val="000000"/>
                </a:solidFill>
              </a:rPr>
              <a:t>) varied from 2 to 10</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evaluated by within-set sum of squared errors (WSSSE)</a:t>
            </a:r>
            <a:endParaRPr sz="1600">
              <a:solidFill>
                <a:srgbClr val="000000"/>
              </a:solidFill>
            </a:endParaRPr>
          </a:p>
        </p:txBody>
      </p:sp>
      <p:sp>
        <p:nvSpPr>
          <p:cNvPr id="106" name="Google Shape;106;p15"/>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 </a:t>
            </a:r>
            <a:r>
              <a:rPr lang="en" i="1"/>
              <a:t>k</a:t>
            </a:r>
            <a:r>
              <a:rPr lang="en"/>
              <a:t>-means + Autoencoder           [2/3]</a:t>
            </a:r>
            <a:endParaRPr/>
          </a:p>
        </p:txBody>
      </p:sp>
      <p:sp>
        <p:nvSpPr>
          <p:cNvPr id="112" name="Google Shape;112;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Roboto"/>
              <a:buChar char="●"/>
            </a:pPr>
            <a:r>
              <a:rPr lang="en" sz="1600">
                <a:solidFill>
                  <a:srgbClr val="000000"/>
                </a:solidFill>
              </a:rPr>
              <a:t>A Simple Autoencoder (SAE) learns a compressed representation of data by learning a latent vector to approximate the identity function from the GOES-16 input</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Roboto"/>
              <a:buChar char="●"/>
            </a:pPr>
            <a:r>
              <a:rPr lang="en" sz="1600">
                <a:solidFill>
                  <a:srgbClr val="000000"/>
                </a:solidFill>
              </a:rPr>
              <a:t>Improvements made with use of a Convolutional Autoencoder (CAE)</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Generate samples from the latent vector to cluster using </a:t>
            </a:r>
            <a:r>
              <a:rPr lang="en" sz="1600" i="1">
                <a:solidFill>
                  <a:srgbClr val="000000"/>
                </a:solidFill>
              </a:rPr>
              <a:t>k</a:t>
            </a:r>
            <a:r>
              <a:rPr lang="en" sz="1600">
                <a:solidFill>
                  <a:srgbClr val="000000"/>
                </a:solidFill>
              </a:rPr>
              <a:t>-means</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Arial"/>
              <a:buChar char="●"/>
            </a:pPr>
            <a:r>
              <a:rPr lang="en" sz="1600">
                <a:solidFill>
                  <a:srgbClr val="000000"/>
                </a:solidFill>
              </a:rPr>
              <a:t>Three primary steps:</a:t>
            </a:r>
            <a:endParaRPr sz="1600">
              <a:solidFill>
                <a:srgbClr val="000000"/>
              </a:solidFill>
            </a:endParaRPr>
          </a:p>
          <a:p>
            <a:pPr marL="914400" lvl="1" indent="-317500" algn="l" rtl="0">
              <a:lnSpc>
                <a:spcPct val="150000"/>
              </a:lnSpc>
              <a:spcBef>
                <a:spcPts val="0"/>
              </a:spcBef>
              <a:spcAft>
                <a:spcPts val="0"/>
              </a:spcAft>
              <a:buClr>
                <a:srgbClr val="000000"/>
              </a:buClr>
              <a:buSzPts val="1400"/>
              <a:buFont typeface="Arial"/>
              <a:buAutoNum type="arabicPeriod"/>
            </a:pPr>
            <a:r>
              <a:rPr lang="en">
                <a:solidFill>
                  <a:srgbClr val="000000"/>
                </a:solidFill>
              </a:rPr>
              <a:t>Develop a neural network that </a:t>
            </a:r>
            <a:r>
              <a:rPr lang="en" b="1">
                <a:solidFill>
                  <a:schemeClr val="accent3"/>
                </a:solidFill>
              </a:rPr>
              <a:t>accurately represents the data</a:t>
            </a:r>
            <a:r>
              <a:rPr lang="en">
                <a:solidFill>
                  <a:srgbClr val="000000"/>
                </a:solidFill>
              </a:rPr>
              <a:t> </a:t>
            </a:r>
            <a:endParaRPr b="1">
              <a:solidFill>
                <a:schemeClr val="accent3"/>
              </a:solidFill>
            </a:endParaRPr>
          </a:p>
          <a:p>
            <a:pPr marL="914400" lvl="1" indent="-317500" algn="l" rtl="0">
              <a:lnSpc>
                <a:spcPct val="150000"/>
              </a:lnSpc>
              <a:spcBef>
                <a:spcPts val="0"/>
              </a:spcBef>
              <a:spcAft>
                <a:spcPts val="0"/>
              </a:spcAft>
              <a:buClr>
                <a:srgbClr val="000000"/>
              </a:buClr>
              <a:buSzPts val="1400"/>
              <a:buFont typeface="Arial"/>
              <a:buAutoNum type="arabicPeriod"/>
            </a:pPr>
            <a:r>
              <a:rPr lang="en" b="1">
                <a:solidFill>
                  <a:schemeClr val="accent3"/>
                </a:solidFill>
              </a:rPr>
              <a:t>Cluster the latent vectors output</a:t>
            </a:r>
            <a:r>
              <a:rPr lang="en">
                <a:solidFill>
                  <a:srgbClr val="000000"/>
                </a:solidFill>
              </a:rPr>
              <a:t> to identify underlying characteristics</a:t>
            </a:r>
            <a:endParaRPr>
              <a:solidFill>
                <a:srgbClr val="000000"/>
              </a:solidFill>
            </a:endParaRPr>
          </a:p>
          <a:p>
            <a:pPr marL="914400" lvl="1" indent="-317500" algn="l" rtl="0">
              <a:lnSpc>
                <a:spcPct val="150000"/>
              </a:lnSpc>
              <a:spcBef>
                <a:spcPts val="0"/>
              </a:spcBef>
              <a:spcAft>
                <a:spcPts val="0"/>
              </a:spcAft>
              <a:buClr>
                <a:srgbClr val="000000"/>
              </a:buClr>
              <a:buSzPts val="1400"/>
              <a:buFont typeface="Arial"/>
              <a:buAutoNum type="arabicPeriod"/>
            </a:pPr>
            <a:r>
              <a:rPr lang="en">
                <a:solidFill>
                  <a:srgbClr val="000000"/>
                </a:solidFill>
              </a:rPr>
              <a:t>Evaluate cluster performance with </a:t>
            </a:r>
            <a:r>
              <a:rPr lang="en" b="1">
                <a:solidFill>
                  <a:schemeClr val="accent3"/>
                </a:solidFill>
              </a:rPr>
              <a:t>changes in channel combinations</a:t>
            </a:r>
            <a:endParaRPr b="1">
              <a:solidFill>
                <a:schemeClr val="accent3"/>
              </a:solidFill>
            </a:endParaRPr>
          </a:p>
        </p:txBody>
      </p:sp>
      <p:sp>
        <p:nvSpPr>
          <p:cNvPr id="113" name="Google Shape;113;p16"/>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 Deep Embedded Clustering     [3/3]</a:t>
            </a:r>
            <a:endParaRPr/>
          </a:p>
        </p:txBody>
      </p:sp>
      <p:sp>
        <p:nvSpPr>
          <p:cNvPr id="119" name="Google Shape;11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000000"/>
              </a:buClr>
              <a:buSzPts val="1600"/>
              <a:buFont typeface="Roboto"/>
              <a:buChar char="●"/>
            </a:pPr>
            <a:r>
              <a:rPr lang="en" sz="1600">
                <a:solidFill>
                  <a:srgbClr val="000000"/>
                </a:solidFill>
              </a:rPr>
              <a:t>Convolutional Autoencoder pre-trained to generate</a:t>
            </a:r>
            <a:r>
              <a:rPr lang="en" sz="1600">
                <a:solidFill>
                  <a:schemeClr val="accent3"/>
                </a:solidFill>
              </a:rPr>
              <a:t> </a:t>
            </a:r>
            <a:r>
              <a:rPr lang="en" sz="1600" b="1">
                <a:solidFill>
                  <a:schemeClr val="accent3"/>
                </a:solidFill>
              </a:rPr>
              <a:t>representative latent features</a:t>
            </a:r>
            <a:r>
              <a:rPr lang="en" sz="1600">
                <a:solidFill>
                  <a:schemeClr val="accent3"/>
                </a:solidFill>
              </a:rPr>
              <a:t> </a:t>
            </a:r>
            <a:r>
              <a:rPr lang="en" sz="1600">
                <a:solidFill>
                  <a:srgbClr val="000000"/>
                </a:solidFill>
              </a:rPr>
              <a:t>of the clusters explored</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Roboto"/>
              <a:buChar char="●"/>
            </a:pPr>
            <a:r>
              <a:rPr lang="en" sz="1600" b="1">
                <a:solidFill>
                  <a:schemeClr val="accent3"/>
                </a:solidFill>
              </a:rPr>
              <a:t>Soft cluster assignment </a:t>
            </a:r>
            <a:r>
              <a:rPr lang="en" sz="1600">
                <a:solidFill>
                  <a:srgbClr val="000000"/>
                </a:solidFill>
              </a:rPr>
              <a:t>of input data by a custom layer initialized with k-Means cluster centers of pre-trained encoder output</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Roboto"/>
              <a:buChar char="●"/>
            </a:pPr>
            <a:r>
              <a:rPr lang="en" sz="1600">
                <a:solidFill>
                  <a:srgbClr val="000000"/>
                </a:solidFill>
              </a:rPr>
              <a:t>A </a:t>
            </a:r>
            <a:r>
              <a:rPr lang="en" sz="1600" b="1">
                <a:solidFill>
                  <a:schemeClr val="accent3"/>
                </a:solidFill>
              </a:rPr>
              <a:t>Transforming network</a:t>
            </a:r>
            <a:r>
              <a:rPr lang="en" sz="1600">
                <a:solidFill>
                  <a:schemeClr val="accent3"/>
                </a:solidFill>
              </a:rPr>
              <a:t> </a:t>
            </a:r>
            <a:r>
              <a:rPr lang="en" sz="1600">
                <a:solidFill>
                  <a:srgbClr val="000000"/>
                </a:solidFill>
              </a:rPr>
              <a:t>formed by stacking custom layer on pre-trained encoder </a:t>
            </a:r>
            <a:endParaRPr sz="1600">
              <a:solidFill>
                <a:srgbClr val="000000"/>
              </a:solidFill>
            </a:endParaRPr>
          </a:p>
          <a:p>
            <a:pPr marL="457200" lvl="0" indent="-330200" algn="l" rtl="0">
              <a:lnSpc>
                <a:spcPct val="150000"/>
              </a:lnSpc>
              <a:spcBef>
                <a:spcPts val="0"/>
              </a:spcBef>
              <a:spcAft>
                <a:spcPts val="0"/>
              </a:spcAft>
              <a:buClr>
                <a:srgbClr val="000000"/>
              </a:buClr>
              <a:buSzPts val="1600"/>
              <a:buFont typeface="Roboto"/>
              <a:buChar char="●"/>
            </a:pPr>
            <a:r>
              <a:rPr lang="en" sz="1600">
                <a:solidFill>
                  <a:srgbClr val="000000"/>
                </a:solidFill>
              </a:rPr>
              <a:t>Improved clustering by simultaneous minimization of </a:t>
            </a:r>
            <a:r>
              <a:rPr lang="en" sz="1600" b="1">
                <a:solidFill>
                  <a:schemeClr val="accent3"/>
                </a:solidFill>
              </a:rPr>
              <a:t>Autoencoder reconstruction loss</a:t>
            </a:r>
            <a:r>
              <a:rPr lang="en" sz="1600">
                <a:solidFill>
                  <a:srgbClr val="000000"/>
                </a:solidFill>
              </a:rPr>
              <a:t> and </a:t>
            </a:r>
            <a:r>
              <a:rPr lang="en" sz="1600" b="1">
                <a:solidFill>
                  <a:schemeClr val="accent3"/>
                </a:solidFill>
              </a:rPr>
              <a:t>Transforming network clustering loss</a:t>
            </a:r>
            <a:endParaRPr sz="1600" b="1">
              <a:solidFill>
                <a:schemeClr val="accent3"/>
              </a:solidFill>
            </a:endParaRPr>
          </a:p>
          <a:p>
            <a:pPr marL="457200" lvl="0" indent="-330200" algn="l" rtl="0">
              <a:lnSpc>
                <a:spcPct val="150000"/>
              </a:lnSpc>
              <a:spcBef>
                <a:spcPts val="0"/>
              </a:spcBef>
              <a:spcAft>
                <a:spcPts val="0"/>
              </a:spcAft>
              <a:buClr>
                <a:srgbClr val="000000"/>
              </a:buClr>
              <a:buSzPts val="1600"/>
              <a:buFont typeface="Roboto"/>
              <a:buChar char="●"/>
            </a:pPr>
            <a:r>
              <a:rPr lang="en" sz="1600" b="1">
                <a:solidFill>
                  <a:schemeClr val="accent3"/>
                </a:solidFill>
              </a:rPr>
              <a:t>Self-learning clustering approach</a:t>
            </a:r>
            <a:r>
              <a:rPr lang="en" sz="1600">
                <a:solidFill>
                  <a:srgbClr val="000000"/>
                </a:solidFill>
              </a:rPr>
              <a:t> to determine contributing channels and evaluate different clustering generated from those channels</a:t>
            </a:r>
            <a:endParaRPr sz="1600">
              <a:solidFill>
                <a:srgbClr val="000000"/>
              </a:solidFill>
            </a:endParaRPr>
          </a:p>
        </p:txBody>
      </p:sp>
      <p:sp>
        <p:nvSpPr>
          <p:cNvPr id="120" name="Google Shape;120;p17"/>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Network Architecture                     [1/3]</a:t>
            </a:r>
            <a:endParaRPr/>
          </a:p>
        </p:txBody>
      </p:sp>
      <p:sp>
        <p:nvSpPr>
          <p:cNvPr id="126" name="Google Shape;126;p18"/>
          <p:cNvSpPr txBox="1">
            <a:spLocks noGrp="1"/>
          </p:cNvSpPr>
          <p:nvPr>
            <p:ph type="body" idx="1"/>
          </p:nvPr>
        </p:nvSpPr>
        <p:spPr>
          <a:xfrm>
            <a:off x="311700" y="1229875"/>
            <a:ext cx="5355600" cy="3339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Char char="●"/>
            </a:pPr>
            <a:r>
              <a:rPr lang="en" sz="1400">
                <a:solidFill>
                  <a:srgbClr val="000000"/>
                </a:solidFill>
              </a:rPr>
              <a:t>Vary network architectures to </a:t>
            </a:r>
            <a:r>
              <a:rPr lang="en" sz="1400" b="1">
                <a:solidFill>
                  <a:schemeClr val="accent3"/>
                </a:solidFill>
              </a:rPr>
              <a:t>find the best performing</a:t>
            </a:r>
            <a:endParaRPr sz="1400" b="1">
              <a:solidFill>
                <a:schemeClr val="accent3"/>
              </a:solidFill>
            </a:endParaRPr>
          </a:p>
          <a:p>
            <a:pPr marL="457200" lvl="0" indent="-317500" algn="l" rtl="0">
              <a:lnSpc>
                <a:spcPct val="150000"/>
              </a:lnSpc>
              <a:spcBef>
                <a:spcPts val="0"/>
              </a:spcBef>
              <a:spcAft>
                <a:spcPts val="0"/>
              </a:spcAft>
              <a:buClr>
                <a:srgbClr val="000000"/>
              </a:buClr>
              <a:buSzPts val="1400"/>
              <a:buChar char="●"/>
            </a:pPr>
            <a:r>
              <a:rPr lang="en" sz="1400">
                <a:solidFill>
                  <a:srgbClr val="000000"/>
                </a:solidFill>
              </a:rPr>
              <a:t>Loss: RMSE, Optimizer: Adam (default β), lr: 0.001, </a:t>
            </a:r>
            <a:br>
              <a:rPr lang="en" sz="1400">
                <a:solidFill>
                  <a:srgbClr val="000000"/>
                </a:solidFill>
              </a:rPr>
            </a:br>
            <a:r>
              <a:rPr lang="en" sz="1400">
                <a:solidFill>
                  <a:srgbClr val="000000"/>
                </a:solidFill>
              </a:rPr>
              <a:t>epochs: 10, batch size: 512, latent dim: 3</a:t>
            </a:r>
            <a:endParaRPr sz="1400">
              <a:solidFill>
                <a:srgbClr val="000000"/>
              </a:solidFill>
            </a:endParaRPr>
          </a:p>
          <a:p>
            <a:pPr marL="457200" lvl="0" indent="-317500" algn="l" rtl="0">
              <a:lnSpc>
                <a:spcPct val="150000"/>
              </a:lnSpc>
              <a:spcBef>
                <a:spcPts val="0"/>
              </a:spcBef>
              <a:spcAft>
                <a:spcPts val="0"/>
              </a:spcAft>
              <a:buClr>
                <a:srgbClr val="000000"/>
              </a:buClr>
              <a:buSzPts val="1400"/>
              <a:buChar char="●"/>
            </a:pPr>
            <a:r>
              <a:rPr lang="en" sz="1400">
                <a:solidFill>
                  <a:srgbClr val="000000"/>
                </a:solidFill>
              </a:rPr>
              <a:t>The CAE shows </a:t>
            </a:r>
            <a:r>
              <a:rPr lang="en" sz="1400" b="1">
                <a:solidFill>
                  <a:schemeClr val="accent3"/>
                </a:solidFill>
              </a:rPr>
              <a:t>more stable results</a:t>
            </a:r>
            <a:endParaRPr sz="1400" b="1">
              <a:solidFill>
                <a:schemeClr val="accent3"/>
              </a:solidFill>
            </a:endParaRPr>
          </a:p>
          <a:p>
            <a:pPr marL="914400" lvl="1" indent="-304800" algn="l" rtl="0">
              <a:lnSpc>
                <a:spcPct val="150000"/>
              </a:lnSpc>
              <a:spcBef>
                <a:spcPts val="0"/>
              </a:spcBef>
              <a:spcAft>
                <a:spcPts val="0"/>
              </a:spcAft>
              <a:buClr>
                <a:srgbClr val="000000"/>
              </a:buClr>
              <a:buSzPts val="1200"/>
              <a:buChar char="○"/>
            </a:pPr>
            <a:r>
              <a:rPr lang="en" sz="1200">
                <a:solidFill>
                  <a:srgbClr val="000000"/>
                </a:solidFill>
              </a:rPr>
              <a:t> SAE 𝑚</a:t>
            </a:r>
            <a:r>
              <a:rPr lang="en" sz="1200" baseline="-25000">
                <a:solidFill>
                  <a:srgbClr val="000000"/>
                </a:solidFill>
              </a:rPr>
              <a:t>2</a:t>
            </a:r>
            <a:r>
              <a:rPr lang="en" sz="1200">
                <a:solidFill>
                  <a:srgbClr val="000000"/>
                </a:solidFill>
              </a:rPr>
              <a:t> with 700,595 trainable parameters</a:t>
            </a:r>
            <a:endParaRPr sz="1200">
              <a:solidFill>
                <a:srgbClr val="000000"/>
              </a:solidFill>
            </a:endParaRPr>
          </a:p>
          <a:p>
            <a:pPr marL="914400" lvl="1" indent="-304800" algn="l" rtl="0">
              <a:lnSpc>
                <a:spcPct val="150000"/>
              </a:lnSpc>
              <a:spcBef>
                <a:spcPts val="0"/>
              </a:spcBef>
              <a:spcAft>
                <a:spcPts val="0"/>
              </a:spcAft>
              <a:buClr>
                <a:srgbClr val="000000"/>
              </a:buClr>
              <a:buSzPts val="1200"/>
              <a:buChar char="○"/>
            </a:pPr>
            <a:r>
              <a:rPr lang="en" sz="1200">
                <a:solidFill>
                  <a:srgbClr val="000000"/>
                </a:solidFill>
              </a:rPr>
              <a:t> CAE 𝑚</a:t>
            </a:r>
            <a:r>
              <a:rPr lang="en" sz="1200" baseline="-25000">
                <a:solidFill>
                  <a:srgbClr val="000000"/>
                </a:solidFill>
              </a:rPr>
              <a:t>3</a:t>
            </a:r>
            <a:r>
              <a:rPr lang="en" sz="1200">
                <a:solidFill>
                  <a:srgbClr val="000000"/>
                </a:solidFill>
              </a:rPr>
              <a:t> with 8,662 trainable parameters</a:t>
            </a:r>
            <a:endParaRPr sz="1200">
              <a:solidFill>
                <a:srgbClr val="000000"/>
              </a:solidFill>
            </a:endParaRPr>
          </a:p>
        </p:txBody>
      </p:sp>
      <p:sp>
        <p:nvSpPr>
          <p:cNvPr id="127" name="Google Shape;127;p18"/>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28" name="Google Shape;128;p18"/>
          <p:cNvPicPr preferRelativeResize="0"/>
          <p:nvPr/>
        </p:nvPicPr>
        <p:blipFill>
          <a:blip r:embed="rId3">
            <a:alphaModFix/>
          </a:blip>
          <a:stretch>
            <a:fillRect/>
          </a:stretch>
        </p:blipFill>
        <p:spPr>
          <a:xfrm>
            <a:off x="5240400" y="1229875"/>
            <a:ext cx="3591900" cy="1795950"/>
          </a:xfrm>
          <a:prstGeom prst="rect">
            <a:avLst/>
          </a:prstGeom>
          <a:noFill/>
          <a:ln>
            <a:noFill/>
          </a:ln>
        </p:spPr>
      </p:pic>
      <p:pic>
        <p:nvPicPr>
          <p:cNvPr id="129" name="Google Shape;129;p18"/>
          <p:cNvPicPr preferRelativeResize="0"/>
          <p:nvPr/>
        </p:nvPicPr>
        <p:blipFill>
          <a:blip r:embed="rId4">
            <a:alphaModFix/>
          </a:blip>
          <a:stretch>
            <a:fillRect/>
          </a:stretch>
        </p:blipFill>
        <p:spPr>
          <a:xfrm>
            <a:off x="5363450" y="2964460"/>
            <a:ext cx="3468850" cy="1494326"/>
          </a:xfrm>
          <a:prstGeom prst="rect">
            <a:avLst/>
          </a:prstGeom>
          <a:noFill/>
          <a:ln>
            <a:noFill/>
          </a:ln>
        </p:spPr>
      </p:pic>
      <p:grpSp>
        <p:nvGrpSpPr>
          <p:cNvPr id="130" name="Google Shape;130;p18"/>
          <p:cNvGrpSpPr/>
          <p:nvPr/>
        </p:nvGrpSpPr>
        <p:grpSpPr>
          <a:xfrm>
            <a:off x="311694" y="3229283"/>
            <a:ext cx="4028911" cy="1712625"/>
            <a:chOff x="311701" y="3175250"/>
            <a:chExt cx="4028911" cy="1712625"/>
          </a:xfrm>
        </p:grpSpPr>
        <p:pic>
          <p:nvPicPr>
            <p:cNvPr id="131" name="Google Shape;131;p18"/>
            <p:cNvPicPr preferRelativeResize="0"/>
            <p:nvPr/>
          </p:nvPicPr>
          <p:blipFill>
            <a:blip r:embed="rId5">
              <a:alphaModFix/>
            </a:blip>
            <a:stretch>
              <a:fillRect/>
            </a:stretch>
          </p:blipFill>
          <p:spPr>
            <a:xfrm>
              <a:off x="311701" y="3175250"/>
              <a:ext cx="2010948" cy="1393626"/>
            </a:xfrm>
            <a:prstGeom prst="rect">
              <a:avLst/>
            </a:prstGeom>
            <a:noFill/>
            <a:ln>
              <a:noFill/>
            </a:ln>
          </p:spPr>
        </p:pic>
        <p:pic>
          <p:nvPicPr>
            <p:cNvPr id="132" name="Google Shape;132;p18"/>
            <p:cNvPicPr preferRelativeResize="0"/>
            <p:nvPr/>
          </p:nvPicPr>
          <p:blipFill>
            <a:blip r:embed="rId6">
              <a:alphaModFix/>
            </a:blip>
            <a:stretch>
              <a:fillRect/>
            </a:stretch>
          </p:blipFill>
          <p:spPr>
            <a:xfrm>
              <a:off x="2322649" y="3175251"/>
              <a:ext cx="2010925" cy="1393626"/>
            </a:xfrm>
            <a:prstGeom prst="rect">
              <a:avLst/>
            </a:prstGeom>
            <a:noFill/>
            <a:ln>
              <a:noFill/>
            </a:ln>
          </p:spPr>
        </p:pic>
        <p:sp>
          <p:nvSpPr>
            <p:cNvPr id="133" name="Google Shape;133;p18"/>
            <p:cNvSpPr txBox="1"/>
            <p:nvPr/>
          </p:nvSpPr>
          <p:spPr>
            <a:xfrm>
              <a:off x="596425" y="4494275"/>
              <a:ext cx="1502726"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Roboto"/>
                  <a:ea typeface="Roboto"/>
                  <a:cs typeface="Roboto"/>
                  <a:sym typeface="Roboto"/>
                </a:rPr>
                <a:t>a) Simple Autoencoder</a:t>
              </a:r>
              <a:endParaRPr sz="1000" dirty="0">
                <a:latin typeface="Roboto"/>
                <a:ea typeface="Roboto"/>
                <a:cs typeface="Roboto"/>
                <a:sym typeface="Roboto"/>
              </a:endParaRPr>
            </a:p>
          </p:txBody>
        </p:sp>
        <p:sp>
          <p:nvSpPr>
            <p:cNvPr id="134" name="Google Shape;134;p18"/>
            <p:cNvSpPr txBox="1"/>
            <p:nvPr/>
          </p:nvSpPr>
          <p:spPr>
            <a:xfrm>
              <a:off x="2468012" y="4494275"/>
              <a:ext cx="1872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b) Convolutional Autoencoder</a:t>
              </a:r>
              <a:endParaRPr sz="10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Computational Performance        [2/3]</a:t>
            </a:r>
            <a:endParaRPr/>
          </a:p>
        </p:txBody>
      </p:sp>
      <p:sp>
        <p:nvSpPr>
          <p:cNvPr id="140" name="Google Shape;140;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Roboto"/>
              <a:buChar char="●"/>
            </a:pPr>
            <a:r>
              <a:rPr lang="en" sz="1400">
                <a:solidFill>
                  <a:srgbClr val="000000"/>
                </a:solidFill>
              </a:rPr>
              <a:t>How do changes in the number of batches impact network IO and performance?</a:t>
            </a:r>
            <a:endParaRPr sz="1400">
              <a:solidFill>
                <a:srgbClr val="000000"/>
              </a:solidFill>
            </a:endParaRPr>
          </a:p>
          <a:p>
            <a:pPr marL="457200" lvl="0" indent="-317500" algn="l" rtl="0">
              <a:lnSpc>
                <a:spcPct val="150000"/>
              </a:lnSpc>
              <a:spcBef>
                <a:spcPts val="0"/>
              </a:spcBef>
              <a:spcAft>
                <a:spcPts val="0"/>
              </a:spcAft>
              <a:buClr>
                <a:srgbClr val="000000"/>
              </a:buClr>
              <a:buSzPts val="1400"/>
              <a:buFont typeface="Roboto"/>
              <a:buChar char="●"/>
            </a:pPr>
            <a:r>
              <a:rPr lang="en" sz="1400">
                <a:solidFill>
                  <a:srgbClr val="000000"/>
                </a:solidFill>
              </a:rPr>
              <a:t>Cluster of HP-Z420-XeonE5-2650v2 workstations; 8x2.5Ghz processor with 32 GB memory</a:t>
            </a:r>
            <a:endParaRPr sz="1400">
              <a:solidFill>
                <a:srgbClr val="000000"/>
              </a:solidFil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rPr>
              <a:t>All models run on the CPU using the distributed PyTorch Gloo backend architecture</a:t>
            </a:r>
            <a:endParaRPr sz="1400">
              <a:solidFill>
                <a:srgbClr val="000000"/>
              </a:solidFill>
            </a:endParaRPr>
          </a:p>
          <a:p>
            <a:pPr marL="457200" lvl="0" indent="-317500" algn="l" rtl="0">
              <a:lnSpc>
                <a:spcPct val="150000"/>
              </a:lnSpc>
              <a:spcBef>
                <a:spcPts val="0"/>
              </a:spcBef>
              <a:spcAft>
                <a:spcPts val="0"/>
              </a:spcAft>
              <a:buClr>
                <a:srgbClr val="000000"/>
              </a:buClr>
              <a:buSzPts val="1400"/>
              <a:buFont typeface="Arial"/>
              <a:buChar char="●"/>
            </a:pPr>
            <a:r>
              <a:rPr lang="en" sz="1400">
                <a:solidFill>
                  <a:srgbClr val="000000"/>
                </a:solidFill>
              </a:rPr>
              <a:t>Scaling from one node to six yield a </a:t>
            </a:r>
            <a:r>
              <a:rPr lang="en" sz="1400" b="1">
                <a:solidFill>
                  <a:schemeClr val="accent3"/>
                </a:solidFill>
              </a:rPr>
              <a:t>2</a:t>
            </a:r>
            <a:r>
              <a:rPr lang="en" sz="1300" b="1">
                <a:solidFill>
                  <a:schemeClr val="accent3"/>
                </a:solidFill>
              </a:rPr>
              <a:t>✕</a:t>
            </a:r>
            <a:r>
              <a:rPr lang="en" sz="1400" b="1">
                <a:solidFill>
                  <a:schemeClr val="accent3"/>
                </a:solidFill>
              </a:rPr>
              <a:t> improvement</a:t>
            </a:r>
            <a:r>
              <a:rPr lang="en" sz="1400">
                <a:solidFill>
                  <a:srgbClr val="000000"/>
                </a:solidFill>
              </a:rPr>
              <a:t> in training times</a:t>
            </a:r>
            <a:endParaRPr sz="1400">
              <a:solidFill>
                <a:srgbClr val="000000"/>
              </a:solidFill>
            </a:endParaRPr>
          </a:p>
        </p:txBody>
      </p:sp>
      <p:sp>
        <p:nvSpPr>
          <p:cNvPr id="141" name="Google Shape;141;p19"/>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42" name="Google Shape;142;p19"/>
          <p:cNvPicPr preferRelativeResize="0"/>
          <p:nvPr/>
        </p:nvPicPr>
        <p:blipFill>
          <a:blip r:embed="rId3">
            <a:alphaModFix/>
          </a:blip>
          <a:stretch>
            <a:fillRect/>
          </a:stretch>
        </p:blipFill>
        <p:spPr>
          <a:xfrm>
            <a:off x="2439858" y="2625950"/>
            <a:ext cx="4264299" cy="213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0"/>
          <p:cNvPicPr preferRelativeResize="0"/>
          <p:nvPr/>
        </p:nvPicPr>
        <p:blipFill rotWithShape="1">
          <a:blip r:embed="rId3">
            <a:alphaModFix/>
          </a:blip>
          <a:srcRect l="54642" t="11166"/>
          <a:stretch/>
        </p:blipFill>
        <p:spPr>
          <a:xfrm>
            <a:off x="4841075" y="921725"/>
            <a:ext cx="1894799" cy="1681400"/>
          </a:xfrm>
          <a:prstGeom prst="rect">
            <a:avLst/>
          </a:prstGeom>
          <a:noFill/>
          <a:ln>
            <a:noFill/>
          </a:ln>
        </p:spPr>
      </p:pic>
      <p:sp>
        <p:nvSpPr>
          <p:cNvPr id="148" name="Google Shape;148;p20"/>
          <p:cNvSpPr txBox="1">
            <a:spLocks noGrp="1"/>
          </p:cNvSpPr>
          <p:nvPr>
            <p:ph type="title"/>
          </p:nvPr>
        </p:nvSpPr>
        <p:spPr>
          <a:xfrm>
            <a:off x="311700" y="29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Clustering of Latent Vectors         [3/3]</a:t>
            </a:r>
            <a:endParaRPr/>
          </a:p>
        </p:txBody>
      </p:sp>
      <p:pic>
        <p:nvPicPr>
          <p:cNvPr id="149" name="Google Shape;149;p20"/>
          <p:cNvPicPr preferRelativeResize="0"/>
          <p:nvPr/>
        </p:nvPicPr>
        <p:blipFill rotWithShape="1">
          <a:blip r:embed="rId4">
            <a:alphaModFix/>
          </a:blip>
          <a:srcRect t="75542"/>
          <a:stretch/>
        </p:blipFill>
        <p:spPr>
          <a:xfrm>
            <a:off x="111050" y="601351"/>
            <a:ext cx="4515150" cy="1257975"/>
          </a:xfrm>
          <a:prstGeom prst="rect">
            <a:avLst/>
          </a:prstGeom>
          <a:noFill/>
          <a:ln>
            <a:noFill/>
          </a:ln>
        </p:spPr>
      </p:pic>
      <p:pic>
        <p:nvPicPr>
          <p:cNvPr id="150" name="Google Shape;150;p20"/>
          <p:cNvPicPr preferRelativeResize="0"/>
          <p:nvPr/>
        </p:nvPicPr>
        <p:blipFill>
          <a:blip r:embed="rId5">
            <a:alphaModFix/>
          </a:blip>
          <a:stretch>
            <a:fillRect/>
          </a:stretch>
        </p:blipFill>
        <p:spPr>
          <a:xfrm>
            <a:off x="538750" y="2840650"/>
            <a:ext cx="4515150" cy="1986669"/>
          </a:xfrm>
          <a:prstGeom prst="rect">
            <a:avLst/>
          </a:prstGeom>
          <a:noFill/>
          <a:ln>
            <a:noFill/>
          </a:ln>
        </p:spPr>
      </p:pic>
      <p:sp>
        <p:nvSpPr>
          <p:cNvPr id="151" name="Google Shape;151;p20"/>
          <p:cNvSpPr txBox="1"/>
          <p:nvPr/>
        </p:nvSpPr>
        <p:spPr>
          <a:xfrm>
            <a:off x="233300" y="1747675"/>
            <a:ext cx="4392900" cy="4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Best Performers:</a:t>
            </a:r>
            <a:r>
              <a:rPr lang="en">
                <a:latin typeface="Roboto"/>
                <a:ea typeface="Roboto"/>
                <a:cs typeface="Roboto"/>
                <a:sym typeface="Roboto"/>
              </a:rPr>
              <a:t>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CAE EX1 with 2 clusters (Channels 3, 13)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CAE EX6 with 3 clusters (Channels 2, 8, 13)</a:t>
            </a:r>
            <a:endParaRPr>
              <a:latin typeface="Roboto"/>
              <a:ea typeface="Roboto"/>
              <a:cs typeface="Roboto"/>
              <a:sym typeface="Roboto"/>
            </a:endParaRPr>
          </a:p>
        </p:txBody>
      </p:sp>
      <p:sp>
        <p:nvSpPr>
          <p:cNvPr id="152" name="Google Shape;152;p20"/>
          <p:cNvSpPr txBox="1"/>
          <p:nvPr/>
        </p:nvSpPr>
        <p:spPr>
          <a:xfrm>
            <a:off x="4874100" y="2357275"/>
            <a:ext cx="4193700" cy="4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Broad, well-spanned</a:t>
            </a:r>
            <a:endParaRPr>
              <a:latin typeface="Roboto"/>
              <a:ea typeface="Roboto"/>
              <a:cs typeface="Roboto"/>
              <a:sym typeface="Roboto"/>
            </a:endParaRPr>
          </a:p>
        </p:txBody>
      </p:sp>
      <p:sp>
        <p:nvSpPr>
          <p:cNvPr id="153" name="Google Shape;153;p20"/>
          <p:cNvSpPr txBox="1"/>
          <p:nvPr/>
        </p:nvSpPr>
        <p:spPr>
          <a:xfrm>
            <a:off x="5053900" y="3034825"/>
            <a:ext cx="4077000" cy="1441800"/>
          </a:xfrm>
          <a:prstGeom prst="rect">
            <a:avLst/>
          </a:prstGeom>
          <a:solidFill>
            <a:srgbClr val="FFFFFF"/>
          </a:solid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2 Clusters separates clear from cloudy</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3 Clusters separates clear, cloudy, and ice</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6 Clusters (1-1 type match) </a:t>
            </a:r>
            <a:endParaRPr>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a:latin typeface="Roboto"/>
                <a:ea typeface="Roboto"/>
                <a:cs typeface="Roboto"/>
                <a:sym typeface="Roboto"/>
              </a:rPr>
              <a:t>Clear</a:t>
            </a:r>
            <a:endParaRPr>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a:latin typeface="Roboto"/>
                <a:ea typeface="Roboto"/>
                <a:cs typeface="Roboto"/>
                <a:sym typeface="Roboto"/>
              </a:rPr>
              <a:t>2, 3, 4 Low level</a:t>
            </a:r>
            <a:endParaRPr>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a:latin typeface="Roboto"/>
                <a:ea typeface="Roboto"/>
                <a:cs typeface="Roboto"/>
                <a:sym typeface="Roboto"/>
              </a:rPr>
              <a:t>7-8 Similar definitions</a:t>
            </a:r>
            <a:endParaRPr>
              <a:latin typeface="Roboto"/>
              <a:ea typeface="Roboto"/>
              <a:cs typeface="Roboto"/>
              <a:sym typeface="Roboto"/>
            </a:endParaRPr>
          </a:p>
        </p:txBody>
      </p:sp>
      <p:sp>
        <p:nvSpPr>
          <p:cNvPr id="154" name="Google Shape;154;p20"/>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cxnSp>
        <p:nvCxnSpPr>
          <p:cNvPr id="155" name="Google Shape;155;p20"/>
          <p:cNvCxnSpPr/>
          <p:nvPr/>
        </p:nvCxnSpPr>
        <p:spPr>
          <a:xfrm rot="10800000" flipH="1">
            <a:off x="-77350" y="2820550"/>
            <a:ext cx="9237600" cy="111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20"/>
          <p:cNvCxnSpPr/>
          <p:nvPr/>
        </p:nvCxnSpPr>
        <p:spPr>
          <a:xfrm>
            <a:off x="4738575" y="676775"/>
            <a:ext cx="19500" cy="20496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txBox="1"/>
          <p:nvPr/>
        </p:nvSpPr>
        <p:spPr>
          <a:xfrm>
            <a:off x="245750" y="2450725"/>
            <a:ext cx="4392900" cy="4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Worst:</a:t>
            </a:r>
            <a:r>
              <a:rPr lang="en">
                <a:latin typeface="Roboto"/>
                <a:ea typeface="Roboto"/>
                <a:cs typeface="Roboto"/>
                <a:sym typeface="Roboto"/>
              </a:rPr>
              <a:t> CAE EX4 (Channels 8, 9, 10)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58" name="Google Shape;158;p20"/>
          <p:cNvPicPr preferRelativeResize="0"/>
          <p:nvPr/>
        </p:nvPicPr>
        <p:blipFill rotWithShape="1">
          <a:blip r:embed="rId6">
            <a:alphaModFix/>
          </a:blip>
          <a:srcRect l="53240" t="11166"/>
          <a:stretch/>
        </p:blipFill>
        <p:spPr>
          <a:xfrm>
            <a:off x="6986275" y="965151"/>
            <a:ext cx="1892801" cy="1681400"/>
          </a:xfrm>
          <a:prstGeom prst="rect">
            <a:avLst/>
          </a:prstGeom>
          <a:noFill/>
          <a:ln>
            <a:noFill/>
          </a:ln>
        </p:spPr>
      </p:pic>
      <p:sp>
        <p:nvSpPr>
          <p:cNvPr id="159" name="Google Shape;159;p20"/>
          <p:cNvSpPr txBox="1"/>
          <p:nvPr/>
        </p:nvSpPr>
        <p:spPr>
          <a:xfrm>
            <a:off x="7117800" y="601350"/>
            <a:ext cx="4193700" cy="4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CAE EX4 </a:t>
            </a:r>
            <a:r>
              <a:rPr lang="en" sz="1200">
                <a:latin typeface="Roboto"/>
                <a:ea typeface="Roboto"/>
                <a:cs typeface="Roboto"/>
                <a:sym typeface="Roboto"/>
              </a:rPr>
              <a:t>(2 Clusters)</a:t>
            </a:r>
            <a:endParaRPr sz="1200">
              <a:latin typeface="Roboto"/>
              <a:ea typeface="Roboto"/>
              <a:cs typeface="Roboto"/>
              <a:sym typeface="Roboto"/>
            </a:endParaRPr>
          </a:p>
        </p:txBody>
      </p:sp>
      <p:sp>
        <p:nvSpPr>
          <p:cNvPr id="160" name="Google Shape;160;p20"/>
          <p:cNvSpPr txBox="1"/>
          <p:nvPr/>
        </p:nvSpPr>
        <p:spPr>
          <a:xfrm>
            <a:off x="4778600" y="559050"/>
            <a:ext cx="18243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CAE EX6 </a:t>
            </a:r>
            <a:r>
              <a:rPr lang="en" sz="1200">
                <a:latin typeface="Roboto"/>
                <a:ea typeface="Roboto"/>
                <a:cs typeface="Roboto"/>
                <a:sym typeface="Roboto"/>
              </a:rPr>
              <a:t>(3 Clusters)</a:t>
            </a:r>
            <a:endParaRPr sz="1200">
              <a:latin typeface="Roboto"/>
              <a:ea typeface="Roboto"/>
              <a:cs typeface="Roboto"/>
              <a:sym typeface="Roboto"/>
            </a:endParaRPr>
          </a:p>
        </p:txBody>
      </p:sp>
      <p:sp>
        <p:nvSpPr>
          <p:cNvPr id="161" name="Google Shape;161;p20"/>
          <p:cNvSpPr txBox="1"/>
          <p:nvPr/>
        </p:nvSpPr>
        <p:spPr>
          <a:xfrm>
            <a:off x="7195775" y="2374525"/>
            <a:ext cx="2615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Linear, minimal range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311700" y="268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67" name="Google Shape;167;p21"/>
          <p:cNvSpPr txBox="1"/>
          <p:nvPr/>
        </p:nvSpPr>
        <p:spPr>
          <a:xfrm>
            <a:off x="263775" y="981725"/>
            <a:ext cx="8568600" cy="2780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Successfully implemented 3 big data clustering algorithms</a:t>
            </a:r>
            <a:endParaRPr sz="180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Found that 3 clusters match cloud types best</a:t>
            </a:r>
            <a:endParaRPr sz="1800">
              <a:latin typeface="Roboto"/>
              <a:ea typeface="Roboto"/>
              <a:cs typeface="Roboto"/>
              <a:sym typeface="Roboto"/>
            </a:endParaRPr>
          </a:p>
          <a:p>
            <a:pPr marL="914400" lvl="1"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Separate clear and cloudy conditions, with possibility for ice</a:t>
            </a:r>
            <a:endParaRPr sz="1800">
              <a:latin typeface="Roboto"/>
              <a:ea typeface="Roboto"/>
              <a:cs typeface="Roboto"/>
              <a:sym typeface="Roboto"/>
            </a:endParaRPr>
          </a:p>
          <a:p>
            <a:pPr marL="457200" lvl="0" indent="-342900" algn="l" rtl="0">
              <a:lnSpc>
                <a:spcPct val="135000"/>
              </a:lnSpc>
              <a:spcBef>
                <a:spcPts val="0"/>
              </a:spcBef>
              <a:spcAft>
                <a:spcPts val="0"/>
              </a:spcAft>
              <a:buSzPts val="1800"/>
              <a:buFont typeface="Roboto"/>
              <a:buChar char="●"/>
            </a:pPr>
            <a:r>
              <a:rPr lang="en" sz="1800">
                <a:latin typeface="Roboto"/>
                <a:ea typeface="Roboto"/>
                <a:cs typeface="Roboto"/>
                <a:sym typeface="Roboto"/>
              </a:rPr>
              <a:t>k-means clustering on autoencoder-produced latent vectors shows promising skill at detecting cloud type from native GOES-16 data</a:t>
            </a:r>
            <a:endParaRPr sz="1800">
              <a:latin typeface="Roboto"/>
              <a:ea typeface="Roboto"/>
              <a:cs typeface="Roboto"/>
              <a:sym typeface="Roboto"/>
            </a:endParaRPr>
          </a:p>
          <a:p>
            <a:pPr marL="914400" lvl="1" indent="-342900" algn="l" rtl="0">
              <a:lnSpc>
                <a:spcPct val="135000"/>
              </a:lnSpc>
              <a:spcBef>
                <a:spcPts val="0"/>
              </a:spcBef>
              <a:spcAft>
                <a:spcPts val="0"/>
              </a:spcAft>
              <a:buSzPts val="1800"/>
              <a:buFont typeface="Roboto"/>
              <a:buChar char="○"/>
            </a:pPr>
            <a:r>
              <a:rPr lang="en" sz="1800">
                <a:latin typeface="Roboto"/>
                <a:ea typeface="Roboto"/>
                <a:cs typeface="Roboto"/>
                <a:sym typeface="Roboto"/>
              </a:rPr>
              <a:t>CAE more stable and consistent than SAE</a:t>
            </a:r>
            <a:endParaRPr sz="1800">
              <a:latin typeface="Roboto"/>
              <a:ea typeface="Roboto"/>
              <a:cs typeface="Roboto"/>
              <a:sym typeface="Roboto"/>
            </a:endParaRPr>
          </a:p>
          <a:p>
            <a:pPr marL="914400" lvl="1"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Infrared and visible channels together performed best</a:t>
            </a:r>
            <a:endParaRPr sz="1800">
              <a:latin typeface="Roboto"/>
              <a:ea typeface="Roboto"/>
              <a:cs typeface="Roboto"/>
              <a:sym typeface="Roboto"/>
            </a:endParaRPr>
          </a:p>
          <a:p>
            <a:pPr marL="457200" lvl="0" indent="-342900" algn="l" rtl="0">
              <a:lnSpc>
                <a:spcPct val="135000"/>
              </a:lnSpc>
              <a:spcBef>
                <a:spcPts val="0"/>
              </a:spcBef>
              <a:spcAft>
                <a:spcPts val="0"/>
              </a:spcAft>
              <a:buSzPts val="1800"/>
              <a:buFont typeface="Roboto"/>
              <a:buChar char="●"/>
            </a:pPr>
            <a:r>
              <a:rPr lang="en" sz="1800">
                <a:latin typeface="Roboto"/>
                <a:ea typeface="Roboto"/>
                <a:cs typeface="Roboto"/>
                <a:sym typeface="Roboto"/>
              </a:rPr>
              <a:t>Deep embedded clustering shows potential</a:t>
            </a:r>
            <a:endParaRPr sz="1800">
              <a:latin typeface="Roboto"/>
              <a:ea typeface="Roboto"/>
              <a:cs typeface="Roboto"/>
              <a:sym typeface="Roboto"/>
            </a:endParaRPr>
          </a:p>
          <a:p>
            <a:pPr marL="914400" lvl="1" indent="-342900" algn="l" rtl="0">
              <a:lnSpc>
                <a:spcPct val="135000"/>
              </a:lnSpc>
              <a:spcBef>
                <a:spcPts val="0"/>
              </a:spcBef>
              <a:spcAft>
                <a:spcPts val="0"/>
              </a:spcAft>
              <a:buSzPts val="1800"/>
              <a:buFont typeface="Roboto"/>
              <a:buChar char="○"/>
            </a:pPr>
            <a:r>
              <a:rPr lang="en" sz="1800">
                <a:latin typeface="Roboto"/>
                <a:ea typeface="Roboto"/>
                <a:cs typeface="Roboto"/>
                <a:sym typeface="Roboto"/>
              </a:rPr>
              <a:t>Able to detect sensitivity to the same channels as the autoencoder</a:t>
            </a:r>
            <a:endParaRPr sz="1600">
              <a:latin typeface="Roboto"/>
              <a:ea typeface="Roboto"/>
              <a:cs typeface="Roboto"/>
              <a:sym typeface="Roboto"/>
            </a:endParaRPr>
          </a:p>
        </p:txBody>
      </p:sp>
      <p:sp>
        <p:nvSpPr>
          <p:cNvPr id="168" name="Google Shape;168;p21"/>
          <p:cNvSpPr txBox="1">
            <a:spLocks noGrp="1"/>
          </p:cNvSpPr>
          <p:nvPr>
            <p:ph type="sldNum" idx="12"/>
          </p:nvPr>
        </p:nvSpPr>
        <p:spPr>
          <a:xfrm>
            <a:off x="8498221" y="4818725"/>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769</Words>
  <Application>Microsoft Macintosh PowerPoint</Application>
  <PresentationFormat>On-screen Show (16:9)</PresentationFormat>
  <Paragraphs>84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Geometric</vt:lpstr>
      <vt:lpstr>Clustering Cloud Types  from the Geostationary Operational Environmental Satellite (GOES-16)</vt:lpstr>
      <vt:lpstr>Problem Statement</vt:lpstr>
      <vt:lpstr>Methodology: k-means Complete                    [1/3]</vt:lpstr>
      <vt:lpstr>Methodology: k-means + Autoencoder           [2/3]</vt:lpstr>
      <vt:lpstr>Methodology: Deep Embedded Clustering     [3/3]</vt:lpstr>
      <vt:lpstr>Evaluation: Network Architecture                     [1/3]</vt:lpstr>
      <vt:lpstr>Evaluation: Computational Performance        [2/3]</vt:lpstr>
      <vt:lpstr>Evaluation: Clustering of Latent Vectors         [3/3]</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Cloud Types  from the Geostationary Operational Environmental Satellite (GOES-16)</dc:title>
  <cp:lastModifiedBy>Stock,Jason (EID)</cp:lastModifiedBy>
  <cp:revision>1</cp:revision>
  <dcterms:modified xsi:type="dcterms:W3CDTF">2020-05-06T21:12:04Z</dcterms:modified>
</cp:coreProperties>
</file>