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59" r:id="rId13"/>
    <p:sldId id="273" r:id="rId14"/>
    <p:sldId id="274" r:id="rId15"/>
    <p:sldId id="275" r:id="rId16"/>
    <p:sldId id="277" r:id="rId17"/>
    <p:sldId id="276" r:id="rId18"/>
    <p:sldId id="260" r:id="rId19"/>
    <p:sldId id="261" r:id="rId20"/>
    <p:sldId id="278" r:id="rId21"/>
    <p:sldId id="279" r:id="rId22"/>
    <p:sldId id="280" r:id="rId23"/>
    <p:sldId id="283" r:id="rId24"/>
    <p:sldId id="284" r:id="rId25"/>
    <p:sldId id="281" r:id="rId26"/>
    <p:sldId id="286" r:id="rId27"/>
    <p:sldId id="287" r:id="rId28"/>
    <p:sldId id="288" r:id="rId29"/>
    <p:sldId id="289" r:id="rId30"/>
    <p:sldId id="282" r:id="rId31"/>
    <p:sldId id="262" r:id="rId32"/>
    <p:sldId id="263" r:id="rId33"/>
    <p:sldId id="285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3D6C73A-7EA0-49A7-8673-D5D269E69D29}">
          <p14:sldIdLst>
            <p14:sldId id="256"/>
            <p14:sldId id="258"/>
            <p14:sldId id="257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59"/>
            <p14:sldId id="273"/>
            <p14:sldId id="274"/>
            <p14:sldId id="275"/>
            <p14:sldId id="277"/>
            <p14:sldId id="276"/>
            <p14:sldId id="260"/>
            <p14:sldId id="261"/>
            <p14:sldId id="278"/>
            <p14:sldId id="279"/>
            <p14:sldId id="280"/>
            <p14:sldId id="283"/>
            <p14:sldId id="284"/>
            <p14:sldId id="281"/>
            <p14:sldId id="286"/>
            <p14:sldId id="287"/>
            <p14:sldId id="288"/>
            <p14:sldId id="289"/>
            <p14:sldId id="282"/>
            <p14:sldId id="262"/>
            <p14:sldId id="263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0" autoAdjust="0"/>
    <p:restoredTop sz="94660"/>
  </p:normalViewPr>
  <p:slideViewPr>
    <p:cSldViewPr>
      <p:cViewPr varScale="1">
        <p:scale>
          <a:sx n="51" d="100"/>
          <a:sy n="51" d="100"/>
        </p:scale>
        <p:origin x="-108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Invisible</a:t>
            </a:r>
            <a:r>
              <a:rPr lang="pt-BR" dirty="0" smtClean="0"/>
              <a:t> </a:t>
            </a:r>
            <a:r>
              <a:rPr lang="pt-BR" dirty="0" err="1" smtClean="0"/>
              <a:t>Battlefields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Jogo móvel colaborativo online com SDDL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97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Mecânica das Batalhas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se cadastrar em uma Batalha, o servidor cadastra que, para essa batalha, o Jogador X atacou o </a:t>
            </a:r>
            <a:r>
              <a:rPr lang="pt-BR" dirty="0" err="1" smtClean="0"/>
              <a:t>Clan</a:t>
            </a:r>
            <a:r>
              <a:rPr lang="pt-BR" dirty="0" smtClean="0"/>
              <a:t> N com um determinado atributo (Força, Agilidade ou Inteligência).</a:t>
            </a:r>
          </a:p>
          <a:p>
            <a:endParaRPr lang="pt-BR" dirty="0"/>
          </a:p>
          <a:p>
            <a:r>
              <a:rPr lang="pt-BR" dirty="0" smtClean="0"/>
              <a:t>Os atributos são sorteados na criação do personagem. O jogador sempre ataca com o maior atributo.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88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Mecânica das Batalhas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hora da batalha, o servidor faz o calculo de cada uma dessas requisições e determina o número de vitórias de cada </a:t>
            </a:r>
            <a:r>
              <a:rPr lang="pt-BR" dirty="0" err="1" smtClean="0"/>
              <a:t>Clan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Todos os jogadores vencedores ganham pontos de experiência. Jogadores do </a:t>
            </a:r>
            <a:r>
              <a:rPr lang="pt-BR" dirty="0" err="1" smtClean="0"/>
              <a:t>Clan</a:t>
            </a:r>
            <a:r>
              <a:rPr lang="pt-BR" dirty="0" smtClean="0"/>
              <a:t> vencedor ganham um bônus.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89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Percebemos que o serviço de Cadastro de Nós criado para o T1 seria útil após especializa-lo para o jogo</a:t>
            </a:r>
          </a:p>
          <a:p>
            <a:endParaRPr lang="pt-BR" dirty="0"/>
          </a:p>
          <a:p>
            <a:r>
              <a:rPr lang="pt-BR" dirty="0" smtClean="0"/>
              <a:t>Serviço de Jogo server-</a:t>
            </a:r>
            <a:r>
              <a:rPr lang="pt-BR" dirty="0" err="1" smtClean="0"/>
              <a:t>side</a:t>
            </a:r>
            <a:r>
              <a:rPr lang="pt-BR" dirty="0" smtClean="0"/>
              <a:t> era necessário para cálculo das batalhas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9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Ideia inicial: usar </a:t>
            </a:r>
            <a:r>
              <a:rPr lang="pt-BR" dirty="0" err="1" smtClean="0"/>
              <a:t>Vagrant</a:t>
            </a:r>
            <a:r>
              <a:rPr lang="pt-BR" dirty="0"/>
              <a:t> </a:t>
            </a:r>
            <a:r>
              <a:rPr lang="pt-BR" dirty="0" smtClean="0"/>
              <a:t>para facilitar a criação do Servidor Core em uma VM e conexão dos clientes.</a:t>
            </a:r>
          </a:p>
        </p:txBody>
      </p:sp>
    </p:spTree>
    <p:extLst>
      <p:ext uri="{BB962C8B-B14F-4D97-AF65-F5344CB8AC3E}">
        <p14:creationId xmlns:p14="http://schemas.microsoft.com/office/powerpoint/2010/main" val="98081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re_000\Documents\GitHub\InvisibleBattlefields\Documents\UBI_T2_Arquitetura_vagra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9" y="48638"/>
            <a:ext cx="8142897" cy="676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0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foi possível. Optamos por usar a estrutura clássica em rede local:</a:t>
            </a:r>
          </a:p>
        </p:txBody>
      </p:sp>
    </p:spTree>
    <p:extLst>
      <p:ext uri="{BB962C8B-B14F-4D97-AF65-F5344CB8AC3E}">
        <p14:creationId xmlns:p14="http://schemas.microsoft.com/office/powerpoint/2010/main" val="419540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dre_000\Documents\GitHub\InvisibleBattlefields\Documents\UBI_T2_Arquitetura_final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3" y="-76577"/>
            <a:ext cx="8293621" cy="6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4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dre_000\Documents\GitHub\InvisibleBattlefields\Documents\UBI_T2_Arquitetura_fina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5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90264"/>
            <a:ext cx="8229600" cy="1143000"/>
          </a:xfrm>
        </p:spPr>
        <p:txBody>
          <a:bodyPr/>
          <a:lstStyle/>
          <a:p>
            <a:r>
              <a:rPr lang="pt-BR" dirty="0" smtClean="0"/>
              <a:t>Modelagem</a:t>
            </a:r>
            <a:endParaRPr lang="pt-BR" dirty="0"/>
          </a:p>
        </p:txBody>
      </p:sp>
      <p:pic>
        <p:nvPicPr>
          <p:cNvPr id="5122" name="Picture 2" descr="C:\Users\andre_000\Documents\GitHub\InvisibleBattlefields\Documents\DB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329655"/>
            <a:ext cx="6343651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4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Optamos por usar uma estrutura de comunicação </a:t>
            </a:r>
            <a:r>
              <a:rPr lang="pt-BR" dirty="0" err="1" smtClean="0"/>
              <a:t>Request</a:t>
            </a:r>
            <a:r>
              <a:rPr lang="pt-BR" dirty="0"/>
              <a:t> </a:t>
            </a:r>
            <a:r>
              <a:rPr lang="pt-BR" dirty="0" smtClean="0"/>
              <a:t>&lt;-&gt; Response semelhante a do T1</a:t>
            </a:r>
          </a:p>
          <a:p>
            <a:endParaRPr lang="pt-BR" dirty="0"/>
          </a:p>
          <a:p>
            <a:r>
              <a:rPr lang="pt-BR" dirty="0" smtClean="0"/>
              <a:t>Agora, o servidor nunca envia dados para o cliente sem o cliente antes pedir algo. Assim, o servidor nunca precisa guardar o UUID do cliente, pois basta responder ao que ele recebe.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44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InvBat</a:t>
            </a:r>
            <a:r>
              <a:rPr lang="pt-BR" dirty="0" smtClean="0"/>
              <a:t> é um jogo colaborativo onde jogadores participam de batalhas de clãs pela cidade</a:t>
            </a:r>
          </a:p>
          <a:p>
            <a:endParaRPr lang="pt-BR" dirty="0"/>
          </a:p>
          <a:p>
            <a:r>
              <a:rPr lang="pt-BR" dirty="0" smtClean="0"/>
              <a:t>Uma batalha ocorre em uma determinada região fixa em determinados horários pré-determinados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32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nomenclatura sempre segue “nome do que é pedido” + </a:t>
            </a:r>
            <a:r>
              <a:rPr lang="pt-BR" dirty="0" err="1" smtClean="0"/>
              <a:t>Request</a:t>
            </a:r>
            <a:r>
              <a:rPr lang="pt-BR" dirty="0" smtClean="0"/>
              <a:t>/Response</a:t>
            </a:r>
          </a:p>
          <a:p>
            <a:endParaRPr lang="pt-BR" dirty="0"/>
          </a:p>
        </p:txBody>
      </p:sp>
      <p:pic>
        <p:nvPicPr>
          <p:cNvPr id="6148" name="Picture 4" descr="C:\Users\andre_000\Documents\GitHub\InvisibleBattlefields\Documents\arq_co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8515419" cy="120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4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CLIENTE</a:t>
            </a:r>
          </a:p>
          <a:p>
            <a:r>
              <a:rPr lang="pt-BR" dirty="0" smtClean="0"/>
              <a:t>Envia:</a:t>
            </a:r>
          </a:p>
          <a:p>
            <a:pPr lvl="1"/>
            <a:r>
              <a:rPr lang="pt-BR" dirty="0" err="1" smtClean="0"/>
              <a:t>RegistrationRequest</a:t>
            </a:r>
            <a:endParaRPr lang="pt-BR" dirty="0" smtClean="0"/>
          </a:p>
          <a:p>
            <a:pPr lvl="1"/>
            <a:r>
              <a:rPr lang="pt-BR" dirty="0" err="1" smtClean="0"/>
              <a:t>LoginRequest</a:t>
            </a:r>
            <a:endParaRPr lang="pt-BR" dirty="0" smtClean="0"/>
          </a:p>
          <a:p>
            <a:pPr lvl="1"/>
            <a:r>
              <a:rPr lang="pt-BR" dirty="0" err="1" smtClean="0"/>
              <a:t>LocationRequest</a:t>
            </a:r>
            <a:endParaRPr lang="pt-BR" dirty="0" smtClean="0"/>
          </a:p>
          <a:p>
            <a:pPr lvl="1"/>
            <a:r>
              <a:rPr lang="pt-BR" dirty="0" err="1" smtClean="0"/>
              <a:t>FightResponse</a:t>
            </a:r>
            <a:endParaRPr lang="pt-BR" dirty="0" smtClean="0"/>
          </a:p>
          <a:p>
            <a:pPr lvl="1"/>
            <a:r>
              <a:rPr lang="pt-BR" dirty="0" err="1" smtClean="0"/>
              <a:t>FightResultRequest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481265" y="1556792"/>
            <a:ext cx="441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 smtClean="0"/>
              <a:t>CORE</a:t>
            </a:r>
          </a:p>
          <a:p>
            <a:r>
              <a:rPr lang="pt-BR" dirty="0" smtClean="0"/>
              <a:t>Retorna</a:t>
            </a:r>
          </a:p>
          <a:p>
            <a:pPr lvl="1"/>
            <a:r>
              <a:rPr lang="pt-BR" dirty="0" err="1" smtClean="0"/>
              <a:t>LoginResponse</a:t>
            </a:r>
            <a:endParaRPr lang="pt-BR" dirty="0" smtClean="0"/>
          </a:p>
          <a:p>
            <a:pPr lvl="1"/>
            <a:r>
              <a:rPr lang="pt-BR" dirty="0" err="1" smtClean="0"/>
              <a:t>LoginResponse</a:t>
            </a:r>
            <a:endParaRPr lang="pt-BR" dirty="0" smtClean="0"/>
          </a:p>
          <a:p>
            <a:pPr lvl="1"/>
            <a:r>
              <a:rPr lang="pt-BR" dirty="0" smtClean="0"/>
              <a:t>Nada/</a:t>
            </a:r>
            <a:r>
              <a:rPr lang="pt-BR" dirty="0" err="1" smtClean="0"/>
              <a:t>FightRequest</a:t>
            </a:r>
            <a:endParaRPr lang="pt-BR" dirty="0" smtClean="0"/>
          </a:p>
          <a:p>
            <a:pPr lvl="1"/>
            <a:r>
              <a:rPr lang="pt-BR" dirty="0" smtClean="0"/>
              <a:t>Nada</a:t>
            </a:r>
          </a:p>
          <a:p>
            <a:pPr lvl="1"/>
            <a:r>
              <a:rPr lang="pt-BR" dirty="0" err="1" smtClean="0"/>
              <a:t>FightResultResponse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962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</a:t>
            </a:r>
            <a:r>
              <a:rPr lang="pt-BR" dirty="0" err="1" smtClean="0"/>
              <a:t>Matching</a:t>
            </a:r>
            <a:r>
              <a:rPr lang="pt-BR" dirty="0" smtClean="0"/>
              <a:t> de Clientes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endParaRPr lang="pt-BR" dirty="0"/>
          </a:p>
          <a:p>
            <a:r>
              <a:rPr lang="pt-BR" dirty="0" smtClean="0"/>
              <a:t>Duas opções:</a:t>
            </a:r>
          </a:p>
          <a:p>
            <a:pPr lvl="1"/>
            <a:r>
              <a:rPr lang="pt-BR" dirty="0" err="1" smtClean="0"/>
              <a:t>Matching</a:t>
            </a:r>
            <a:r>
              <a:rPr lang="pt-BR" dirty="0" smtClean="0"/>
              <a:t> </a:t>
            </a:r>
            <a:r>
              <a:rPr lang="pt-BR" dirty="0" err="1" smtClean="0"/>
              <a:t>Client-Side</a:t>
            </a:r>
            <a:endParaRPr lang="pt-BR" dirty="0" smtClean="0"/>
          </a:p>
          <a:p>
            <a:pPr lvl="1"/>
            <a:r>
              <a:rPr lang="pt-BR" dirty="0" err="1" smtClean="0"/>
              <a:t>Matching</a:t>
            </a:r>
            <a:r>
              <a:rPr lang="pt-BR" dirty="0" smtClean="0"/>
              <a:t> Server-</a:t>
            </a:r>
            <a:r>
              <a:rPr lang="pt-BR" dirty="0" err="1" smtClean="0"/>
              <a:t>Side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0479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</a:t>
            </a:r>
            <a:r>
              <a:rPr lang="pt-BR" dirty="0" err="1" smtClean="0"/>
              <a:t>Matching</a:t>
            </a:r>
            <a:r>
              <a:rPr lang="pt-BR" dirty="0" smtClean="0"/>
              <a:t> de Clientes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pt-BR" dirty="0" err="1" smtClean="0"/>
              <a:t>Client-Side</a:t>
            </a:r>
            <a:endParaRPr lang="pt-BR" dirty="0" smtClean="0"/>
          </a:p>
          <a:p>
            <a:pPr lvl="1"/>
            <a:r>
              <a:rPr lang="pt-BR" dirty="0" smtClean="0"/>
              <a:t>Cliente manda localização para o servidor a cada 30 minutos</a:t>
            </a:r>
          </a:p>
          <a:p>
            <a:pPr lvl="1"/>
            <a:r>
              <a:rPr lang="pt-BR" dirty="0" smtClean="0"/>
              <a:t>Servidor devolve as regiões de batalha em um raio de 100 km (arbitrário)</a:t>
            </a:r>
          </a:p>
          <a:p>
            <a:pPr lvl="1"/>
            <a:r>
              <a:rPr lang="pt-BR" dirty="0" smtClean="0"/>
              <a:t>Cliente faz o </a:t>
            </a:r>
            <a:r>
              <a:rPr lang="pt-BR" dirty="0" err="1" smtClean="0"/>
              <a:t>matching</a:t>
            </a:r>
            <a:r>
              <a:rPr lang="pt-BR" dirty="0" smtClean="0"/>
              <a:t> dentre as regiões recebidas (a cada alguns segundos) e faz o envio de </a:t>
            </a:r>
            <a:r>
              <a:rPr lang="pt-BR" dirty="0" err="1" smtClean="0"/>
              <a:t>FightResponses</a:t>
            </a:r>
            <a:r>
              <a:rPr lang="pt-BR" dirty="0" smtClean="0"/>
              <a:t> para o Server caso ocorra </a:t>
            </a:r>
            <a:r>
              <a:rPr lang="pt-BR" dirty="0" err="1" smtClean="0"/>
              <a:t>matching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5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</a:t>
            </a:r>
            <a:r>
              <a:rPr lang="pt-BR" dirty="0" err="1" smtClean="0"/>
              <a:t>Matching</a:t>
            </a:r>
            <a:r>
              <a:rPr lang="pt-BR" dirty="0" smtClean="0"/>
              <a:t> de Clientes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pt-BR" dirty="0" smtClean="0"/>
              <a:t>Server-</a:t>
            </a:r>
            <a:r>
              <a:rPr lang="pt-BR" dirty="0" err="1" smtClean="0"/>
              <a:t>Side</a:t>
            </a:r>
            <a:endParaRPr lang="pt-BR" dirty="0" smtClean="0"/>
          </a:p>
          <a:p>
            <a:pPr lvl="1"/>
            <a:r>
              <a:rPr lang="pt-BR" dirty="0" smtClean="0"/>
              <a:t>Cliente manda localização para o servidor a cada alguns segundos</a:t>
            </a:r>
          </a:p>
          <a:p>
            <a:pPr lvl="1"/>
            <a:r>
              <a:rPr lang="pt-BR" dirty="0" smtClean="0"/>
              <a:t>Servidor faz o </a:t>
            </a:r>
            <a:r>
              <a:rPr lang="pt-BR" dirty="0" err="1" smtClean="0"/>
              <a:t>matching</a:t>
            </a:r>
            <a:r>
              <a:rPr lang="pt-BR" dirty="0" smtClean="0"/>
              <a:t> da localização recebida (de cada cliente) com as regiões de batalhas disponíveis</a:t>
            </a:r>
          </a:p>
          <a:p>
            <a:pPr lvl="1"/>
            <a:r>
              <a:rPr lang="pt-BR" dirty="0" smtClean="0"/>
              <a:t>Servidor retorna para o cliente um </a:t>
            </a:r>
            <a:r>
              <a:rPr lang="pt-BR" dirty="0" err="1" smtClean="0"/>
              <a:t>FightRequest</a:t>
            </a:r>
            <a:r>
              <a:rPr lang="pt-BR" dirty="0" smtClean="0"/>
              <a:t> se ocorre um </a:t>
            </a:r>
            <a:r>
              <a:rPr lang="pt-BR" dirty="0" err="1" smtClean="0"/>
              <a:t>matching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4635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7172" name="Picture 4" descr="C:\Users\andre_000\Documents\GitHub\InvisibleBattlefields\Documents\imagens\fotos do cliente\1_screen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3007602" cy="53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ndre_000\Documents\GitHub\InvisibleBattlefields\Documents\imagens\fotos do cliente\2_screen_regist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40768"/>
            <a:ext cx="3007602" cy="53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54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8194" name="Picture 2" descr="C:\Users\andre_000\Documents\GitHub\InvisibleBattlefields\Documents\imagens\fotos do cliente\3.1_main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48" y="1340768"/>
            <a:ext cx="3019696" cy="53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ndre_000\Documents\GitHub\InvisibleBattlefields\Documents\imagens\fotos do cliente\3.2_main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40768"/>
            <a:ext cx="3024336" cy="537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69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9218" name="Picture 2" descr="C:\Users\andre_000\Documents\GitHub\InvisibleBattlefields\Documents\imagens\fotos do cliente\4_battle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76" y="1340768"/>
            <a:ext cx="2969568" cy="52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ndre_000\Documents\GitHub\InvisibleBattlefields\Documents\imagens\fotos do cliente\3.3_mainme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16" y="1340768"/>
            <a:ext cx="2969568" cy="52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35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10242" name="Picture 2" descr="C:\Users\andre_000\Documents\GitHub\InvisibleBattlefields\Documents\imagens\fotos do cliente\3.4_main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0" y="1296144"/>
            <a:ext cx="3022434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ndre_000\Documents\GitHub\InvisibleBattlefields\Documents\imagens\fotos do cliente\3.5_main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19" y="1318120"/>
            <a:ext cx="3010073" cy="53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30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11266" name="Picture 2" descr="C:\Users\andre_000\Documents\GitHub\InvisibleBattlefields\Documents\imagens\fotos do cliente\3.6_main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01" y="1196752"/>
            <a:ext cx="3032575" cy="53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3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 jogador escolhe de que clã quer participar, atacando os outros durante as batalhas</a:t>
            </a:r>
          </a:p>
          <a:p>
            <a:endParaRPr lang="pt-BR" dirty="0"/>
          </a:p>
          <a:p>
            <a:r>
              <a:rPr lang="pt-BR" dirty="0" smtClean="0"/>
              <a:t>Os personagens tem atributos e sobem de nível, tornando-se mais fortes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942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Server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588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e melhorias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Vagrant</a:t>
            </a:r>
            <a:r>
              <a:rPr lang="pt-BR" dirty="0" smtClean="0"/>
              <a:t> para possibilitar uso em WAN e testes concisos com o Core Server</a:t>
            </a:r>
          </a:p>
          <a:p>
            <a:endParaRPr lang="pt-BR" u="sng" dirty="0"/>
          </a:p>
          <a:p>
            <a:r>
              <a:rPr lang="pt-BR" dirty="0" smtClean="0"/>
              <a:t>Tornar o jogo interessante com a proposta original</a:t>
            </a:r>
          </a:p>
          <a:p>
            <a:endParaRPr lang="pt-BR" dirty="0"/>
          </a:p>
          <a:p>
            <a:r>
              <a:rPr lang="pt-BR" dirty="0" smtClean="0"/>
              <a:t>Mudar a estratégia de </a:t>
            </a:r>
            <a:r>
              <a:rPr lang="pt-BR" dirty="0" err="1" smtClean="0"/>
              <a:t>matching</a:t>
            </a:r>
            <a:r>
              <a:rPr lang="pt-BR" dirty="0" smtClean="0"/>
              <a:t> para </a:t>
            </a:r>
            <a:r>
              <a:rPr lang="pt-BR" dirty="0" err="1" smtClean="0"/>
              <a:t>client</a:t>
            </a:r>
            <a:r>
              <a:rPr lang="pt-BR" dirty="0" err="1"/>
              <a:t>-</a:t>
            </a:r>
            <a:r>
              <a:rPr lang="pt-BR" dirty="0" err="1" smtClean="0"/>
              <a:t>side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88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Perguntas?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71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Perguntas?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b="1" i="1" u="sng" dirty="0" smtClean="0"/>
              <a:t>Obrigado!</a:t>
            </a:r>
          </a:p>
          <a:p>
            <a:pPr marL="0" indent="0" algn="r">
              <a:buNone/>
            </a:pPr>
            <a:endParaRPr lang="pt-BR" b="1" i="1" u="sng" dirty="0"/>
          </a:p>
          <a:p>
            <a:pPr marL="0" indent="0" algn="just">
              <a:buNone/>
            </a:pPr>
            <a:endParaRPr lang="pt-BR" sz="1900" dirty="0" smtClean="0"/>
          </a:p>
          <a:p>
            <a:pPr marL="0" indent="0" algn="just">
              <a:buNone/>
            </a:pPr>
            <a:endParaRPr lang="pt-BR" sz="1900" dirty="0"/>
          </a:p>
          <a:p>
            <a:pPr marL="0" indent="0" algn="just">
              <a:buNone/>
            </a:pPr>
            <a:r>
              <a:rPr lang="pt-BR" sz="1900" dirty="0" smtClean="0"/>
              <a:t>André </a:t>
            </a:r>
            <a:r>
              <a:rPr lang="pt-BR" sz="1900" dirty="0"/>
              <a:t>Mac </a:t>
            </a:r>
            <a:r>
              <a:rPr lang="pt-BR" sz="1900" dirty="0" err="1"/>
              <a:t>Dowell</a:t>
            </a:r>
            <a:r>
              <a:rPr lang="pt-BR" sz="1900" dirty="0"/>
              <a:t> &lt;adowell@inf.puc-rio.br&gt;</a:t>
            </a:r>
          </a:p>
          <a:p>
            <a:pPr marL="0" indent="0" algn="just">
              <a:buNone/>
            </a:pPr>
            <a:r>
              <a:rPr lang="pt-BR" sz="1900" dirty="0"/>
              <a:t>Ivan Xavier Araújo de Lima &lt;ilima@inf.puc-rio.br&gt;</a:t>
            </a:r>
          </a:p>
          <a:p>
            <a:pPr marL="0" indent="0" algn="just">
              <a:buNone/>
            </a:pPr>
            <a:r>
              <a:rPr lang="pt-BR" sz="1900" dirty="0"/>
              <a:t>Rogério Carvalho Schneider &lt;rschneider@inf.puc-rio.br&gt;</a:t>
            </a:r>
          </a:p>
          <a:p>
            <a:pPr marL="0" indent="0" algn="just">
              <a:buNone/>
            </a:pPr>
            <a:r>
              <a:rPr lang="pt-BR" sz="1900" dirty="0" err="1"/>
              <a:t>Markus</a:t>
            </a:r>
            <a:r>
              <a:rPr lang="pt-BR" sz="1900" dirty="0"/>
              <a:t> </a:t>
            </a:r>
            <a:r>
              <a:rPr lang="pt-BR" sz="1900" dirty="0" err="1"/>
              <a:t>Endler</a:t>
            </a:r>
            <a:r>
              <a:rPr lang="pt-BR" sz="1900" dirty="0"/>
              <a:t> &lt;endler@inf.puc-rio.br&gt;</a:t>
            </a:r>
          </a:p>
          <a:p>
            <a:pPr marL="0" indent="0" algn="just">
              <a:buNone/>
            </a:pPr>
            <a:endParaRPr lang="pt-BR" b="1" i="1" u="sng" dirty="0"/>
          </a:p>
        </p:txBody>
      </p:sp>
    </p:spTree>
    <p:extLst>
      <p:ext uri="{BB962C8B-B14F-4D97-AF65-F5344CB8AC3E}">
        <p14:creationId xmlns:p14="http://schemas.microsoft.com/office/powerpoint/2010/main" val="110308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Historia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três clãs lutando pelo domínio das regiões do seu país</a:t>
            </a:r>
          </a:p>
          <a:p>
            <a:pPr lvl="1"/>
            <a:r>
              <a:rPr lang="pt-BR" dirty="0" smtClean="0"/>
              <a:t>The Union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Mercenaries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Berserkers</a:t>
            </a:r>
            <a:endParaRPr lang="pt-BR" dirty="0" smtClean="0"/>
          </a:p>
        </p:txBody>
      </p:sp>
      <p:pic>
        <p:nvPicPr>
          <p:cNvPr id="1026" name="Picture 2" descr="C:\Users\andre_000\Documents\GitHub\InvisibleBattlefields\InvisibleBattlefieldsClient\res\drawable-hdpi\mercenari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21" y="3573016"/>
            <a:ext cx="715714" cy="7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_000\Documents\GitHub\InvisibleBattlefields\InvisibleBattlefieldsClient\res\drawable-hdpi\un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05" y="2636912"/>
            <a:ext cx="645691" cy="6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_000\Documents\GitHub\InvisibleBattlefields\InvisibleBattlefieldsClient\res\drawable-hdpi\berse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92" y="4653136"/>
            <a:ext cx="770285" cy="7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0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 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Forma livre 3"/>
          <p:cNvSpPr/>
          <p:nvPr/>
        </p:nvSpPr>
        <p:spPr>
          <a:xfrm>
            <a:off x="1403648" y="1628800"/>
            <a:ext cx="2448604" cy="3060385"/>
          </a:xfrm>
          <a:custGeom>
            <a:avLst/>
            <a:gdLst>
              <a:gd name="connsiteX0" fmla="*/ 285267 w 2448604"/>
              <a:gd name="connsiteY0" fmla="*/ 1259493 h 3060385"/>
              <a:gd name="connsiteX1" fmla="*/ 415895 w 2448604"/>
              <a:gd name="connsiteY1" fmla="*/ 494383 h 3060385"/>
              <a:gd name="connsiteX2" fmla="*/ 453218 w 2448604"/>
              <a:gd name="connsiteY2" fmla="*/ 251787 h 3060385"/>
              <a:gd name="connsiteX3" fmla="*/ 863765 w 2448604"/>
              <a:gd name="connsiteY3" fmla="*/ 27852 h 3060385"/>
              <a:gd name="connsiteX4" fmla="*/ 2132728 w 2448604"/>
              <a:gd name="connsiteY4" fmla="*/ 177142 h 3060385"/>
              <a:gd name="connsiteX5" fmla="*/ 2412646 w 2448604"/>
              <a:gd name="connsiteY5" fmla="*/ 1576734 h 3060385"/>
              <a:gd name="connsiteX6" fmla="*/ 1516907 w 2448604"/>
              <a:gd name="connsiteY6" fmla="*/ 1222171 h 3060385"/>
              <a:gd name="connsiteX7" fmla="*/ 919748 w 2448604"/>
              <a:gd name="connsiteY7" fmla="*/ 1707363 h 3060385"/>
              <a:gd name="connsiteX8" fmla="*/ 1125022 w 2448604"/>
              <a:gd name="connsiteY8" fmla="*/ 3032310 h 3060385"/>
              <a:gd name="connsiteX9" fmla="*/ 24009 w 2448604"/>
              <a:gd name="connsiteY9" fmla="*/ 2528456 h 3060385"/>
              <a:gd name="connsiteX10" fmla="*/ 359912 w 2448604"/>
              <a:gd name="connsiteY10" fmla="*/ 1558073 h 3060385"/>
              <a:gd name="connsiteX11" fmla="*/ 285267 w 2448604"/>
              <a:gd name="connsiteY11" fmla="*/ 1259493 h 306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8604" h="3060385">
                <a:moveTo>
                  <a:pt x="285267" y="1259493"/>
                </a:moveTo>
                <a:cubicBezTo>
                  <a:pt x="294597" y="1082211"/>
                  <a:pt x="387903" y="662334"/>
                  <a:pt x="415895" y="494383"/>
                </a:cubicBezTo>
                <a:cubicBezTo>
                  <a:pt x="443887" y="326432"/>
                  <a:pt x="378573" y="329542"/>
                  <a:pt x="453218" y="251787"/>
                </a:cubicBezTo>
                <a:cubicBezTo>
                  <a:pt x="527863" y="174032"/>
                  <a:pt x="583847" y="40293"/>
                  <a:pt x="863765" y="27852"/>
                </a:cubicBezTo>
                <a:cubicBezTo>
                  <a:pt x="1143683" y="15411"/>
                  <a:pt x="1874581" y="-81005"/>
                  <a:pt x="2132728" y="177142"/>
                </a:cubicBezTo>
                <a:cubicBezTo>
                  <a:pt x="2390875" y="435289"/>
                  <a:pt x="2515283" y="1402563"/>
                  <a:pt x="2412646" y="1576734"/>
                </a:cubicBezTo>
                <a:cubicBezTo>
                  <a:pt x="2310009" y="1750906"/>
                  <a:pt x="1765723" y="1200400"/>
                  <a:pt x="1516907" y="1222171"/>
                </a:cubicBezTo>
                <a:cubicBezTo>
                  <a:pt x="1268091" y="1243942"/>
                  <a:pt x="985062" y="1405673"/>
                  <a:pt x="919748" y="1707363"/>
                </a:cubicBezTo>
                <a:cubicBezTo>
                  <a:pt x="854434" y="2009053"/>
                  <a:pt x="1274312" y="2895461"/>
                  <a:pt x="1125022" y="3032310"/>
                </a:cubicBezTo>
                <a:cubicBezTo>
                  <a:pt x="975732" y="3169159"/>
                  <a:pt x="151527" y="2774162"/>
                  <a:pt x="24009" y="2528456"/>
                </a:cubicBezTo>
                <a:cubicBezTo>
                  <a:pt x="-103509" y="2282750"/>
                  <a:pt x="316369" y="1769567"/>
                  <a:pt x="359912" y="1558073"/>
                </a:cubicBezTo>
                <a:cubicBezTo>
                  <a:pt x="403455" y="1346579"/>
                  <a:pt x="275937" y="1436775"/>
                  <a:pt x="285267" y="125949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			Região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osto feliz 6"/>
          <p:cNvSpPr/>
          <p:nvPr/>
        </p:nvSpPr>
        <p:spPr>
          <a:xfrm>
            <a:off x="4276463" y="1711356"/>
            <a:ext cx="457200" cy="4215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51520" y="5799990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Hora atual: </a:t>
            </a:r>
            <a:r>
              <a:rPr lang="pt-BR" b="1" dirty="0" smtClean="0"/>
              <a:t>12h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4280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Mecânica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Forma livre 3"/>
          <p:cNvSpPr/>
          <p:nvPr/>
        </p:nvSpPr>
        <p:spPr>
          <a:xfrm>
            <a:off x="1403648" y="1628800"/>
            <a:ext cx="2448604" cy="3060385"/>
          </a:xfrm>
          <a:custGeom>
            <a:avLst/>
            <a:gdLst>
              <a:gd name="connsiteX0" fmla="*/ 285267 w 2448604"/>
              <a:gd name="connsiteY0" fmla="*/ 1259493 h 3060385"/>
              <a:gd name="connsiteX1" fmla="*/ 415895 w 2448604"/>
              <a:gd name="connsiteY1" fmla="*/ 494383 h 3060385"/>
              <a:gd name="connsiteX2" fmla="*/ 453218 w 2448604"/>
              <a:gd name="connsiteY2" fmla="*/ 251787 h 3060385"/>
              <a:gd name="connsiteX3" fmla="*/ 863765 w 2448604"/>
              <a:gd name="connsiteY3" fmla="*/ 27852 h 3060385"/>
              <a:gd name="connsiteX4" fmla="*/ 2132728 w 2448604"/>
              <a:gd name="connsiteY4" fmla="*/ 177142 h 3060385"/>
              <a:gd name="connsiteX5" fmla="*/ 2412646 w 2448604"/>
              <a:gd name="connsiteY5" fmla="*/ 1576734 h 3060385"/>
              <a:gd name="connsiteX6" fmla="*/ 1516907 w 2448604"/>
              <a:gd name="connsiteY6" fmla="*/ 1222171 h 3060385"/>
              <a:gd name="connsiteX7" fmla="*/ 919748 w 2448604"/>
              <a:gd name="connsiteY7" fmla="*/ 1707363 h 3060385"/>
              <a:gd name="connsiteX8" fmla="*/ 1125022 w 2448604"/>
              <a:gd name="connsiteY8" fmla="*/ 3032310 h 3060385"/>
              <a:gd name="connsiteX9" fmla="*/ 24009 w 2448604"/>
              <a:gd name="connsiteY9" fmla="*/ 2528456 h 3060385"/>
              <a:gd name="connsiteX10" fmla="*/ 359912 w 2448604"/>
              <a:gd name="connsiteY10" fmla="*/ 1558073 h 3060385"/>
              <a:gd name="connsiteX11" fmla="*/ 285267 w 2448604"/>
              <a:gd name="connsiteY11" fmla="*/ 1259493 h 306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8604" h="3060385">
                <a:moveTo>
                  <a:pt x="285267" y="1259493"/>
                </a:moveTo>
                <a:cubicBezTo>
                  <a:pt x="294597" y="1082211"/>
                  <a:pt x="387903" y="662334"/>
                  <a:pt x="415895" y="494383"/>
                </a:cubicBezTo>
                <a:cubicBezTo>
                  <a:pt x="443887" y="326432"/>
                  <a:pt x="378573" y="329542"/>
                  <a:pt x="453218" y="251787"/>
                </a:cubicBezTo>
                <a:cubicBezTo>
                  <a:pt x="527863" y="174032"/>
                  <a:pt x="583847" y="40293"/>
                  <a:pt x="863765" y="27852"/>
                </a:cubicBezTo>
                <a:cubicBezTo>
                  <a:pt x="1143683" y="15411"/>
                  <a:pt x="1874581" y="-81005"/>
                  <a:pt x="2132728" y="177142"/>
                </a:cubicBezTo>
                <a:cubicBezTo>
                  <a:pt x="2390875" y="435289"/>
                  <a:pt x="2515283" y="1402563"/>
                  <a:pt x="2412646" y="1576734"/>
                </a:cubicBezTo>
                <a:cubicBezTo>
                  <a:pt x="2310009" y="1750906"/>
                  <a:pt x="1765723" y="1200400"/>
                  <a:pt x="1516907" y="1222171"/>
                </a:cubicBezTo>
                <a:cubicBezTo>
                  <a:pt x="1268091" y="1243942"/>
                  <a:pt x="985062" y="1405673"/>
                  <a:pt x="919748" y="1707363"/>
                </a:cubicBezTo>
                <a:cubicBezTo>
                  <a:pt x="854434" y="2009053"/>
                  <a:pt x="1274312" y="2895461"/>
                  <a:pt x="1125022" y="3032310"/>
                </a:cubicBezTo>
                <a:cubicBezTo>
                  <a:pt x="975732" y="3169159"/>
                  <a:pt x="151527" y="2774162"/>
                  <a:pt x="24009" y="2528456"/>
                </a:cubicBezTo>
                <a:cubicBezTo>
                  <a:pt x="-103509" y="2282750"/>
                  <a:pt x="316369" y="1769567"/>
                  <a:pt x="359912" y="1558073"/>
                </a:cubicBezTo>
                <a:cubicBezTo>
                  <a:pt x="403455" y="1346579"/>
                  <a:pt x="275937" y="1436775"/>
                  <a:pt x="285267" y="125949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			Região 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1043608" y="2132856"/>
            <a:ext cx="3168352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sto feliz 6"/>
          <p:cNvSpPr/>
          <p:nvPr/>
        </p:nvSpPr>
        <p:spPr>
          <a:xfrm>
            <a:off x="586408" y="4421088"/>
            <a:ext cx="457200" cy="4215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1520" y="5799990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Hora atual: </a:t>
            </a:r>
            <a:r>
              <a:rPr lang="pt-BR" b="1" dirty="0" smtClean="0"/>
              <a:t>12:01h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52120" y="1412776"/>
            <a:ext cx="2304256" cy="43872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16213" y="1711356"/>
            <a:ext cx="1776069" cy="1621829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916213" y="2132856"/>
            <a:ext cx="177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Batalha pendente em “Região 1” às 15h!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32973" y="1763524"/>
            <a:ext cx="13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Notificação!</a:t>
            </a:r>
            <a:endParaRPr lang="pt-BR" b="1" u="sng" dirty="0"/>
          </a:p>
        </p:txBody>
      </p:sp>
      <p:sp>
        <p:nvSpPr>
          <p:cNvPr id="12" name="Elipse 11"/>
          <p:cNvSpPr/>
          <p:nvPr/>
        </p:nvSpPr>
        <p:spPr>
          <a:xfrm>
            <a:off x="6588224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3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 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osto feliz 6"/>
          <p:cNvSpPr/>
          <p:nvPr/>
        </p:nvSpPr>
        <p:spPr>
          <a:xfrm>
            <a:off x="3347864" y="5378490"/>
            <a:ext cx="457200" cy="4215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1520" y="5799990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Hora atual: </a:t>
            </a:r>
            <a:r>
              <a:rPr lang="pt-BR" b="1" dirty="0" smtClean="0"/>
              <a:t>15:01h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52120" y="1412776"/>
            <a:ext cx="2304256" cy="43872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16213" y="1711356"/>
            <a:ext cx="1776069" cy="1621829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916213" y="2132856"/>
            <a:ext cx="177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Batalha da “Região 1” das 15h expirou!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32973" y="1763524"/>
            <a:ext cx="13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Notificação!</a:t>
            </a:r>
            <a:endParaRPr lang="pt-BR" b="1" u="sng" dirty="0"/>
          </a:p>
        </p:txBody>
      </p:sp>
      <p:sp>
        <p:nvSpPr>
          <p:cNvPr id="12" name="Elipse 11"/>
          <p:cNvSpPr/>
          <p:nvPr/>
        </p:nvSpPr>
        <p:spPr>
          <a:xfrm>
            <a:off x="6588224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7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 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osto feliz 6"/>
          <p:cNvSpPr/>
          <p:nvPr/>
        </p:nvSpPr>
        <p:spPr>
          <a:xfrm>
            <a:off x="4909118" y="1763524"/>
            <a:ext cx="457200" cy="4215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1520" y="5799990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Hora atual: </a:t>
            </a:r>
            <a:r>
              <a:rPr lang="pt-BR" b="1" dirty="0" smtClean="0"/>
              <a:t>14:13h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52120" y="1412776"/>
            <a:ext cx="2304256" cy="43872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16213" y="1711356"/>
            <a:ext cx="1776069" cy="315780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916213" y="2132856"/>
            <a:ext cx="177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Escolha um clã para atacar: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300192" y="1763524"/>
            <a:ext cx="99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Região 1</a:t>
            </a:r>
            <a:endParaRPr lang="pt-BR" b="1" u="sng" dirty="0"/>
          </a:p>
        </p:txBody>
      </p:sp>
      <p:sp>
        <p:nvSpPr>
          <p:cNvPr id="12" name="Elipse 11"/>
          <p:cNvSpPr/>
          <p:nvPr/>
        </p:nvSpPr>
        <p:spPr>
          <a:xfrm>
            <a:off x="6588224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060229" y="3212976"/>
            <a:ext cx="672011" cy="64279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852317" y="3212976"/>
            <a:ext cx="672011" cy="64279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882806" y="334970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Clã 2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060229" y="334970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Clã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76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 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osto feliz 6"/>
          <p:cNvSpPr/>
          <p:nvPr/>
        </p:nvSpPr>
        <p:spPr>
          <a:xfrm>
            <a:off x="4909118" y="1763524"/>
            <a:ext cx="457200" cy="4215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1520" y="5799990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Hora atual: </a:t>
            </a:r>
            <a:r>
              <a:rPr lang="pt-BR" b="1" dirty="0" smtClean="0"/>
              <a:t>15:05h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652120" y="1412776"/>
            <a:ext cx="2304256" cy="438721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16213" y="1711356"/>
            <a:ext cx="1776069" cy="3157804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168978" y="1763524"/>
            <a:ext cx="13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Notificação!</a:t>
            </a:r>
            <a:endParaRPr lang="pt-BR" b="1" u="sng" dirty="0"/>
          </a:p>
        </p:txBody>
      </p:sp>
      <p:sp>
        <p:nvSpPr>
          <p:cNvPr id="12" name="Elipse 11"/>
          <p:cNvSpPr/>
          <p:nvPr/>
        </p:nvSpPr>
        <p:spPr>
          <a:xfrm>
            <a:off x="6588224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16213" y="2132856"/>
            <a:ext cx="177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 da batalha na “Região 1” das 15h: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940152" y="3606383"/>
            <a:ext cx="177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Vitória!</a:t>
            </a:r>
            <a:r>
              <a:rPr lang="pt-BR" u="sng" dirty="0" smtClean="0"/>
              <a:t> Ganhou 8 pontos de exp.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064620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629</Words>
  <Application>Microsoft Office PowerPoint</Application>
  <PresentationFormat>Apresentação na tela (4:3)</PresentationFormat>
  <Paragraphs>136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Invisible Battlefields</vt:lpstr>
      <vt:lpstr>Introdução</vt:lpstr>
      <vt:lpstr>Introdução</vt:lpstr>
      <vt:lpstr>Historia do Jogo</vt:lpstr>
      <vt:lpstr>Mecânica do Jogo</vt:lpstr>
      <vt:lpstr>Mecânica do Jogo</vt:lpstr>
      <vt:lpstr>Mecânica do Jogo</vt:lpstr>
      <vt:lpstr>Mecânica do Jogo</vt:lpstr>
      <vt:lpstr>Mecânica do Jogo</vt:lpstr>
      <vt:lpstr>Mecânica das Batalhas</vt:lpstr>
      <vt:lpstr>Mecânica das Batalhas</vt:lpstr>
      <vt:lpstr>Serviços e Arquitetura</vt:lpstr>
      <vt:lpstr>Serviços e Arquitetura</vt:lpstr>
      <vt:lpstr>Apresentação do PowerPoint</vt:lpstr>
      <vt:lpstr>Serviços e Arquitetura</vt:lpstr>
      <vt:lpstr>Apresentação do PowerPoint</vt:lpstr>
      <vt:lpstr>Apresentação do PowerPoint</vt:lpstr>
      <vt:lpstr>Modelagem</vt:lpstr>
      <vt:lpstr>Estrutura de Comunicação</vt:lpstr>
      <vt:lpstr>Estrutura de Comunicação</vt:lpstr>
      <vt:lpstr>Estrutura de Comunicação</vt:lpstr>
      <vt:lpstr>Estratégia de Matching de Clientes</vt:lpstr>
      <vt:lpstr>Estratégia de Matching de Clientes</vt:lpstr>
      <vt:lpstr>Estratégia de Matching de Clientes</vt:lpstr>
      <vt:lpstr>Cliente Android</vt:lpstr>
      <vt:lpstr>Cliente Android</vt:lpstr>
      <vt:lpstr>Cliente Android</vt:lpstr>
      <vt:lpstr>Cliente Android</vt:lpstr>
      <vt:lpstr>Cliente Android</vt:lpstr>
      <vt:lpstr>Core Server</vt:lpstr>
      <vt:lpstr>Problemas e melhorias Futuras</vt:lpstr>
      <vt:lpstr>Perguntas?</vt:lpstr>
      <vt:lpstr>Perguntas?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Mac Dowell</dc:creator>
  <cp:lastModifiedBy>Andre Mac Dowell</cp:lastModifiedBy>
  <cp:revision>15</cp:revision>
  <dcterms:created xsi:type="dcterms:W3CDTF">2014-01-20T16:56:36Z</dcterms:created>
  <dcterms:modified xsi:type="dcterms:W3CDTF">2014-01-21T03:56:55Z</dcterms:modified>
</cp:coreProperties>
</file>