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76" r:id="rId4"/>
    <p:sldId id="258" r:id="rId5"/>
    <p:sldId id="259" r:id="rId6"/>
    <p:sldId id="269" r:id="rId7"/>
    <p:sldId id="270" r:id="rId8"/>
    <p:sldId id="268" r:id="rId9"/>
    <p:sldId id="260" r:id="rId10"/>
    <p:sldId id="261" r:id="rId11"/>
    <p:sldId id="271" r:id="rId12"/>
    <p:sldId id="262" r:id="rId13"/>
    <p:sldId id="272" r:id="rId14"/>
    <p:sldId id="263" r:id="rId15"/>
    <p:sldId id="264" r:id="rId16"/>
    <p:sldId id="273" r:id="rId17"/>
    <p:sldId id="274" r:id="rId18"/>
    <p:sldId id="27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872" y="-4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6811A-8FE1-48D5-B002-CB112B9A646F}" type="datetimeFigureOut">
              <a:rPr lang="en-US" smtClean="0"/>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CA8753-D007-4519-A10E-9B41D5E7C84B}" type="slidenum">
              <a:rPr lang="en-US" smtClean="0"/>
              <a:t>‹#›</a:t>
            </a:fld>
            <a:endParaRPr lang="en-US"/>
          </a:p>
        </p:txBody>
      </p:sp>
    </p:spTree>
    <p:extLst>
      <p:ext uri="{BB962C8B-B14F-4D97-AF65-F5344CB8AC3E}">
        <p14:creationId xmlns:p14="http://schemas.microsoft.com/office/powerpoint/2010/main" val="416887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A8753-D007-4519-A10E-9B41D5E7C84B}" type="slidenum">
              <a:rPr lang="en-US" smtClean="0"/>
              <a:t>17</a:t>
            </a:fld>
            <a:endParaRPr lang="en-US"/>
          </a:p>
        </p:txBody>
      </p:sp>
    </p:spTree>
    <p:extLst>
      <p:ext uri="{BB962C8B-B14F-4D97-AF65-F5344CB8AC3E}">
        <p14:creationId xmlns:p14="http://schemas.microsoft.com/office/powerpoint/2010/main" val="249857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A8753-D007-4519-A10E-9B41D5E7C84B}" type="slidenum">
              <a:rPr lang="en-US" smtClean="0"/>
              <a:t>18</a:t>
            </a:fld>
            <a:endParaRPr lang="en-US"/>
          </a:p>
        </p:txBody>
      </p:sp>
    </p:spTree>
    <p:extLst>
      <p:ext uri="{BB962C8B-B14F-4D97-AF65-F5344CB8AC3E}">
        <p14:creationId xmlns:p14="http://schemas.microsoft.com/office/powerpoint/2010/main" val="2498576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E56BB2-0D86-4213-8135-D2ACF89ED607}" type="datetimeFigureOut">
              <a:rPr lang="en-US" smtClean="0"/>
              <a:t>10/19/2017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536B77-032F-49A0-BAF6-491A3C06FF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536B77-032F-49A0-BAF6-491A3C06FF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536B77-032F-49A0-BAF6-491A3C06FF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536B77-032F-49A0-BAF6-491A3C06FF4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536B77-032F-49A0-BAF6-491A3C06FF4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536B77-032F-49A0-BAF6-491A3C06FF4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536B77-032F-49A0-BAF6-491A3C06FF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536B77-032F-49A0-BAF6-491A3C06FF4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1E56BB2-0D86-4213-8135-D2ACF89ED607}" type="datetimeFigureOut">
              <a:rPr lang="en-US" smtClean="0"/>
              <a:t>10/19/2017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536B77-032F-49A0-BAF6-491A3C06FF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1E56BB2-0D86-4213-8135-D2ACF89ED607}" type="datetimeFigureOut">
              <a:rPr lang="en-US" smtClean="0"/>
              <a:t>10/19/2017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536B77-032F-49A0-BAF6-491A3C06FF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1E56BB2-0D86-4213-8135-D2ACF89ED607}" type="datetimeFigureOut">
              <a:rPr lang="en-US" smtClean="0"/>
              <a:t>10/19/2017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536B77-032F-49A0-BAF6-491A3C06FF4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1E56BB2-0D86-4213-8135-D2ACF89ED607}" type="datetimeFigureOut">
              <a:rPr lang="en-US" smtClean="0"/>
              <a:t>10/19/2017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536B77-032F-49A0-BAF6-491A3C06FF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smtClean="0">
                <a:effectLst/>
              </a:rPr>
              <a:t>DISCIPLINARY PROCESS CHECKLIST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0518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Supervisor will conduct a preliminary inquiry and compile a report including supporting evidence.</a:t>
            </a:r>
          </a:p>
          <a:p>
            <a:r>
              <a:rPr lang="en-US" sz="2800" dirty="0" smtClean="0"/>
              <a:t>Where there is no evidence the case will be dismissed and the complainant informed in writing. </a:t>
            </a:r>
          </a:p>
          <a:p>
            <a:r>
              <a:rPr lang="en-US" sz="2800" dirty="0" smtClean="0"/>
              <a:t>A show cause letter will be issued to the officer where there is sufficient and specific evidence. Response must be made within 21 days from the date of the </a:t>
            </a:r>
            <a:r>
              <a:rPr lang="en-US" sz="2800" dirty="0" smtClean="0"/>
              <a:t>letter. </a:t>
            </a:r>
            <a:endParaRPr lang="en-US" sz="2800"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2. Preliminary inquiry</a:t>
            </a:r>
            <a:endParaRPr lang="en-US" dirty="0"/>
          </a:p>
        </p:txBody>
      </p:sp>
    </p:spTree>
    <p:extLst>
      <p:ext uri="{BB962C8B-B14F-4D97-AF65-F5344CB8AC3E}">
        <p14:creationId xmlns:p14="http://schemas.microsoft.com/office/powerpoint/2010/main" val="3194319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After 21 days the case is submitted to the </a:t>
            </a:r>
            <a:r>
              <a:rPr lang="en-US" sz="2800" dirty="0" smtClean="0"/>
              <a:t>Departmental CHRMAC </a:t>
            </a:r>
            <a:r>
              <a:rPr lang="en-US" sz="2800" dirty="0" smtClean="0"/>
              <a:t>to make recommendations to the Authorized Officer.</a:t>
            </a:r>
          </a:p>
          <a:p>
            <a:r>
              <a:rPr lang="en-US" sz="2800" dirty="0" smtClean="0"/>
              <a:t>The decision of the Authorized Officer will be conveyed to the officer. </a:t>
            </a:r>
          </a:p>
          <a:p>
            <a:r>
              <a:rPr lang="en-US" sz="2800" dirty="0" smtClean="0"/>
              <a:t>If the matter warrants further investigation the Authorized Officer will form an adhoc committee to investigate the allegations of misconduct.</a:t>
            </a:r>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2. Preliminary inquiry</a:t>
            </a:r>
            <a:endParaRPr lang="en-US" dirty="0"/>
          </a:p>
        </p:txBody>
      </p:sp>
    </p:spTree>
    <p:extLst>
      <p:ext uri="{BB962C8B-B14F-4D97-AF65-F5344CB8AC3E}">
        <p14:creationId xmlns:p14="http://schemas.microsoft.com/office/powerpoint/2010/main" val="121037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investigating officer(s) should be senior to the accused and should not have dealt with the case before. </a:t>
            </a:r>
          </a:p>
          <a:p>
            <a:r>
              <a:rPr lang="en-US" sz="2800" dirty="0" smtClean="0"/>
              <a:t>The committee will prepare an investigation report with findings and submit this report to the Authorized Officer. </a:t>
            </a:r>
          </a:p>
          <a:p>
            <a:pPr lvl="0"/>
            <a:r>
              <a:rPr lang="en-US" sz="2800" dirty="0" smtClean="0"/>
              <a:t>Where there is need, or on request, </a:t>
            </a:r>
            <a:r>
              <a:rPr lang="en-US" sz="2800" dirty="0"/>
              <a:t>the investigating committee shall allow an officer to appear in person or with his representatives to enable him defend himself/herself.</a:t>
            </a:r>
          </a:p>
          <a:p>
            <a:endParaRPr lang="en-US" dirty="0"/>
          </a:p>
          <a:p>
            <a:endParaRPr lang="en-US" dirty="0"/>
          </a:p>
        </p:txBody>
      </p:sp>
      <p:sp>
        <p:nvSpPr>
          <p:cNvPr id="3" name="Title 2"/>
          <p:cNvSpPr>
            <a:spLocks noGrp="1"/>
          </p:cNvSpPr>
          <p:nvPr>
            <p:ph type="title"/>
          </p:nvPr>
        </p:nvSpPr>
        <p:spPr/>
        <p:txBody>
          <a:bodyPr/>
          <a:lstStyle/>
          <a:p>
            <a:r>
              <a:rPr lang="en-US" dirty="0" smtClean="0"/>
              <a:t>3. Investigation</a:t>
            </a:r>
            <a:endParaRPr lang="en-US" dirty="0"/>
          </a:p>
        </p:txBody>
      </p:sp>
    </p:spTree>
    <p:extLst>
      <p:ext uri="{BB962C8B-B14F-4D97-AF65-F5344CB8AC3E}">
        <p14:creationId xmlns:p14="http://schemas.microsoft.com/office/powerpoint/2010/main" val="1446164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The investigation report will include:</a:t>
            </a:r>
          </a:p>
          <a:p>
            <a:pPr marL="109728" indent="0">
              <a:buNone/>
            </a:pPr>
            <a:r>
              <a:rPr lang="en-US" sz="2000" dirty="0" smtClean="0"/>
              <a:t>a)The </a:t>
            </a:r>
            <a:r>
              <a:rPr lang="en-US" sz="2000" dirty="0"/>
              <a:t>name of the officer charged;</a:t>
            </a:r>
          </a:p>
          <a:p>
            <a:pPr marL="109728" indent="0">
              <a:buNone/>
            </a:pPr>
            <a:r>
              <a:rPr lang="en-US" sz="2000" dirty="0" smtClean="0"/>
              <a:t>b)The </a:t>
            </a:r>
            <a:r>
              <a:rPr lang="en-US" sz="2000" dirty="0"/>
              <a:t>particulars of the charge as set out in the show cause letter;</a:t>
            </a:r>
          </a:p>
          <a:p>
            <a:pPr marL="109728" indent="0">
              <a:buNone/>
            </a:pPr>
            <a:r>
              <a:rPr lang="en-US" sz="2000" dirty="0" smtClean="0"/>
              <a:t>c)The </a:t>
            </a:r>
            <a:r>
              <a:rPr lang="en-US" sz="2000" dirty="0"/>
              <a:t>reply by the charged officer to the particulars in the charge;</a:t>
            </a:r>
          </a:p>
          <a:p>
            <a:pPr marL="109728" indent="0">
              <a:buNone/>
            </a:pPr>
            <a:r>
              <a:rPr lang="en-US" sz="2000" dirty="0" smtClean="0"/>
              <a:t>d)The </a:t>
            </a:r>
            <a:r>
              <a:rPr lang="en-US" sz="2000" dirty="0"/>
              <a:t>issues for investigation as established by the investigator;</a:t>
            </a:r>
          </a:p>
          <a:p>
            <a:pPr marL="109728" indent="0">
              <a:buNone/>
            </a:pPr>
            <a:r>
              <a:rPr lang="en-US" sz="2000" dirty="0" smtClean="0"/>
              <a:t>e)The </a:t>
            </a:r>
            <a:r>
              <a:rPr lang="en-US" sz="2000" dirty="0"/>
              <a:t>oral and documentary evidence availed on each issue and the names of the witnesses if any;</a:t>
            </a:r>
          </a:p>
          <a:p>
            <a:pPr marL="109728" indent="0">
              <a:buNone/>
            </a:pPr>
            <a:r>
              <a:rPr lang="en-US" sz="2000" dirty="0" smtClean="0"/>
              <a:t>f)The </a:t>
            </a:r>
            <a:r>
              <a:rPr lang="en-US" sz="2000" dirty="0"/>
              <a:t>conclusions or findings on each issue;</a:t>
            </a:r>
          </a:p>
          <a:p>
            <a:pPr marL="109728" indent="0">
              <a:buNone/>
            </a:pPr>
            <a:r>
              <a:rPr lang="en-US" sz="2000" dirty="0" smtClean="0"/>
              <a:t>g)A </a:t>
            </a:r>
            <a:r>
              <a:rPr lang="en-US" sz="2000" dirty="0"/>
              <a:t>statement of opinion by the investigating officer or committee on whether the officer is guilty or innocent as charged as well as any material information aggravating or mitigating the case.</a:t>
            </a:r>
          </a:p>
          <a:p>
            <a:endParaRPr lang="en-US" dirty="0"/>
          </a:p>
          <a:p>
            <a:endParaRPr lang="en-US" dirty="0"/>
          </a:p>
        </p:txBody>
      </p:sp>
      <p:sp>
        <p:nvSpPr>
          <p:cNvPr id="3" name="Title 2"/>
          <p:cNvSpPr>
            <a:spLocks noGrp="1"/>
          </p:cNvSpPr>
          <p:nvPr>
            <p:ph type="title"/>
          </p:nvPr>
        </p:nvSpPr>
        <p:spPr/>
        <p:txBody>
          <a:bodyPr/>
          <a:lstStyle/>
          <a:p>
            <a:r>
              <a:rPr lang="en-US" dirty="0" smtClean="0"/>
              <a:t>3. Investigation</a:t>
            </a:r>
            <a:endParaRPr lang="en-US" dirty="0"/>
          </a:p>
        </p:txBody>
      </p:sp>
    </p:spTree>
    <p:extLst>
      <p:ext uri="{BB962C8B-B14F-4D97-AF65-F5344CB8AC3E}">
        <p14:creationId xmlns:p14="http://schemas.microsoft.com/office/powerpoint/2010/main" val="2949519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2400" dirty="0" smtClean="0"/>
              <a:t>The </a:t>
            </a:r>
            <a:r>
              <a:rPr lang="en-US" sz="2400" dirty="0"/>
              <a:t>Authorized Officer will present the report to </a:t>
            </a:r>
            <a:r>
              <a:rPr lang="en-US" sz="2400" dirty="0" smtClean="0"/>
              <a:t>County </a:t>
            </a:r>
            <a:r>
              <a:rPr lang="en-US" sz="2400" dirty="0"/>
              <a:t>HRMAC for deliberation and appropriate recommendation. </a:t>
            </a:r>
          </a:p>
          <a:p>
            <a:pPr lvl="0"/>
            <a:r>
              <a:rPr lang="en-US" sz="2400" dirty="0" smtClean="0"/>
              <a:t>The </a:t>
            </a:r>
            <a:r>
              <a:rPr lang="en-US" sz="2400" dirty="0" smtClean="0"/>
              <a:t>County </a:t>
            </a:r>
            <a:r>
              <a:rPr lang="en-US" sz="2400" dirty="0" smtClean="0"/>
              <a:t>HRMAC </a:t>
            </a:r>
            <a:r>
              <a:rPr lang="en-US" sz="2400" dirty="0"/>
              <a:t>will present their recommendations to the Authorized Officer for decision as the case may be.</a:t>
            </a:r>
          </a:p>
          <a:p>
            <a:pPr lvl="0"/>
            <a:r>
              <a:rPr lang="en-US" sz="2400" dirty="0" smtClean="0"/>
              <a:t>The </a:t>
            </a:r>
            <a:r>
              <a:rPr lang="en-US" sz="2400" dirty="0"/>
              <a:t>Authorized Officer will then communicate the decision to the employee and inform him on his right to appeal the decision. </a:t>
            </a:r>
          </a:p>
          <a:p>
            <a:pPr lvl="0"/>
            <a:r>
              <a:rPr lang="en-US" sz="2400" dirty="0" smtClean="0"/>
              <a:t>The </a:t>
            </a:r>
            <a:r>
              <a:rPr lang="en-US" sz="2400" dirty="0"/>
              <a:t>decision will be communicated to the regulatory body where the employee is a member. </a:t>
            </a:r>
          </a:p>
          <a:p>
            <a:endParaRPr lang="en-US" dirty="0" smtClean="0"/>
          </a:p>
          <a:p>
            <a:endParaRPr lang="en-US" dirty="0"/>
          </a:p>
        </p:txBody>
      </p:sp>
      <p:sp>
        <p:nvSpPr>
          <p:cNvPr id="3" name="Title 2"/>
          <p:cNvSpPr>
            <a:spLocks noGrp="1"/>
          </p:cNvSpPr>
          <p:nvPr>
            <p:ph type="title"/>
          </p:nvPr>
        </p:nvSpPr>
        <p:spPr/>
        <p:txBody>
          <a:bodyPr/>
          <a:lstStyle/>
          <a:p>
            <a:r>
              <a:rPr lang="en-US" dirty="0" smtClean="0"/>
              <a:t>4. Determination</a:t>
            </a:r>
            <a:endParaRPr lang="en-US" dirty="0"/>
          </a:p>
        </p:txBody>
      </p:sp>
    </p:spTree>
    <p:extLst>
      <p:ext uri="{BB962C8B-B14F-4D97-AF65-F5344CB8AC3E}">
        <p14:creationId xmlns:p14="http://schemas.microsoft.com/office/powerpoint/2010/main" val="256799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Officer </a:t>
            </a:r>
            <a:r>
              <a:rPr lang="en-US" dirty="0"/>
              <a:t>who is dissatisfied or affected by a decision made by the Authorized Officer at National level may appeal to the PSC against the </a:t>
            </a:r>
            <a:r>
              <a:rPr lang="en-US" dirty="0" smtClean="0"/>
              <a:t>decision</a:t>
            </a:r>
            <a:r>
              <a:rPr lang="en-US" dirty="0"/>
              <a:t> </a:t>
            </a:r>
            <a:r>
              <a:rPr lang="en-US" dirty="0" smtClean="0"/>
              <a:t>and </a:t>
            </a:r>
            <a:r>
              <a:rPr lang="en-US" dirty="0"/>
              <a:t>at County level </a:t>
            </a:r>
            <a:r>
              <a:rPr lang="en-US" dirty="0" smtClean="0"/>
              <a:t>the Officer may </a:t>
            </a:r>
            <a:r>
              <a:rPr lang="en-US" dirty="0"/>
              <a:t>appeal to the CPSB against the decision. </a:t>
            </a:r>
            <a:endParaRPr lang="en-US" dirty="0" smtClean="0"/>
          </a:p>
          <a:p>
            <a:pPr lvl="0"/>
            <a:r>
              <a:rPr lang="en-US" dirty="0" smtClean="0"/>
              <a:t>The appeal must be made in writing within 42 days after the date of the decision </a:t>
            </a:r>
            <a:r>
              <a:rPr lang="en-US" dirty="0"/>
              <a:t>and should be addressed to the Secretary, PSC/CPSB through the Authorized Officer who shall give comments on the issues raised. </a:t>
            </a:r>
          </a:p>
          <a:p>
            <a:endParaRPr lang="en-US" dirty="0"/>
          </a:p>
          <a:p>
            <a:pPr lvl="0"/>
            <a:endParaRPr lang="en-US" dirty="0"/>
          </a:p>
          <a:p>
            <a:endParaRPr lang="en-US" dirty="0"/>
          </a:p>
          <a:p>
            <a:endParaRPr lang="en-US" dirty="0"/>
          </a:p>
        </p:txBody>
      </p:sp>
      <p:sp>
        <p:nvSpPr>
          <p:cNvPr id="3" name="Title 2"/>
          <p:cNvSpPr>
            <a:spLocks noGrp="1"/>
          </p:cNvSpPr>
          <p:nvPr>
            <p:ph type="title"/>
          </p:nvPr>
        </p:nvSpPr>
        <p:spPr/>
        <p:txBody>
          <a:bodyPr>
            <a:normAutofit/>
          </a:bodyPr>
          <a:lstStyle/>
          <a:p>
            <a:r>
              <a:rPr lang="en-US" dirty="0" smtClean="0"/>
              <a:t>5. Appeal</a:t>
            </a:r>
            <a:endParaRPr lang="en-US" dirty="0"/>
          </a:p>
        </p:txBody>
      </p:sp>
    </p:spTree>
    <p:extLst>
      <p:ext uri="{BB962C8B-B14F-4D97-AF65-F5344CB8AC3E}">
        <p14:creationId xmlns:p14="http://schemas.microsoft.com/office/powerpoint/2010/main" val="207865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Any </a:t>
            </a:r>
            <a:r>
              <a:rPr lang="en-US" dirty="0"/>
              <a:t>person at county level who is dissatisfied or affected by a decision made by the CPSB may appeal to the Public Service Commission (PSC). </a:t>
            </a:r>
            <a:endParaRPr lang="en-US" dirty="0" smtClean="0"/>
          </a:p>
          <a:p>
            <a:pPr lvl="0"/>
            <a:r>
              <a:rPr lang="en-US" dirty="0" smtClean="0"/>
              <a:t>The appeal </a:t>
            </a:r>
            <a:r>
              <a:rPr lang="en-US" dirty="0"/>
              <a:t>must be in writing within 90 days after the date of the </a:t>
            </a:r>
            <a:r>
              <a:rPr lang="en-US" dirty="0" smtClean="0"/>
              <a:t>CPSB decision</a:t>
            </a:r>
            <a:r>
              <a:rPr lang="en-US" dirty="0"/>
              <a:t>, but the commission may entertain an appeal later if in the opinion of the Commission, the circumstances warrant it. </a:t>
            </a:r>
          </a:p>
          <a:p>
            <a:endParaRPr lang="en-US" dirty="0"/>
          </a:p>
          <a:p>
            <a:pPr lvl="0"/>
            <a:endParaRPr lang="en-US" dirty="0"/>
          </a:p>
          <a:p>
            <a:endParaRPr lang="en-US" dirty="0"/>
          </a:p>
          <a:p>
            <a:endParaRPr lang="en-US" dirty="0"/>
          </a:p>
        </p:txBody>
      </p:sp>
      <p:sp>
        <p:nvSpPr>
          <p:cNvPr id="3" name="Title 2"/>
          <p:cNvSpPr>
            <a:spLocks noGrp="1"/>
          </p:cNvSpPr>
          <p:nvPr>
            <p:ph type="title"/>
          </p:nvPr>
        </p:nvSpPr>
        <p:spPr/>
        <p:txBody>
          <a:bodyPr>
            <a:normAutofit/>
          </a:bodyPr>
          <a:lstStyle/>
          <a:p>
            <a:r>
              <a:rPr lang="en-US" dirty="0" smtClean="0"/>
              <a:t>5. Appeal</a:t>
            </a:r>
            <a:endParaRPr lang="en-US" dirty="0"/>
          </a:p>
        </p:txBody>
      </p:sp>
    </p:spTree>
    <p:extLst>
      <p:ext uri="{BB962C8B-B14F-4D97-AF65-F5344CB8AC3E}">
        <p14:creationId xmlns:p14="http://schemas.microsoft.com/office/powerpoint/2010/main" val="132919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dirty="0" smtClean="0"/>
              <a:t>Any </a:t>
            </a:r>
            <a:r>
              <a:rPr lang="en-US" dirty="0"/>
              <a:t>person dissatisfied or affected by a decision made by the Public Service Commission on appeal in a decision made in a disciplinary case may apply for review.</a:t>
            </a:r>
          </a:p>
          <a:p>
            <a:pPr lvl="0"/>
            <a:r>
              <a:rPr lang="en-US" dirty="0" smtClean="0"/>
              <a:t>The </a:t>
            </a:r>
            <a:r>
              <a:rPr lang="en-US" dirty="0"/>
              <a:t>application for a review must be made in writing within six months from the date of the communication of the decision. The Commission may hear an application for review out of time if the circumstance warrants it.</a:t>
            </a:r>
          </a:p>
          <a:p>
            <a:pPr lvl="0"/>
            <a:r>
              <a:rPr lang="en-US" dirty="0" smtClean="0"/>
              <a:t>The </a:t>
            </a:r>
            <a:r>
              <a:rPr lang="en-US" dirty="0"/>
              <a:t>PSC will make a final determination and inform the affected person. </a:t>
            </a:r>
          </a:p>
          <a:p>
            <a:pPr lvl="0"/>
            <a:endParaRPr lang="en-US" dirty="0"/>
          </a:p>
          <a:p>
            <a:endParaRPr lang="en-US" dirty="0"/>
          </a:p>
          <a:p>
            <a:endParaRPr lang="en-US" dirty="0"/>
          </a:p>
        </p:txBody>
      </p:sp>
      <p:sp>
        <p:nvSpPr>
          <p:cNvPr id="3" name="Title 2"/>
          <p:cNvSpPr>
            <a:spLocks noGrp="1"/>
          </p:cNvSpPr>
          <p:nvPr>
            <p:ph type="title"/>
          </p:nvPr>
        </p:nvSpPr>
        <p:spPr/>
        <p:txBody>
          <a:bodyPr>
            <a:normAutofit/>
          </a:bodyPr>
          <a:lstStyle/>
          <a:p>
            <a:r>
              <a:rPr lang="en-US" dirty="0" smtClean="0"/>
              <a:t>6. Review</a:t>
            </a:r>
            <a:endParaRPr lang="en-US" dirty="0"/>
          </a:p>
        </p:txBody>
      </p:sp>
    </p:spTree>
    <p:extLst>
      <p:ext uri="{BB962C8B-B14F-4D97-AF65-F5344CB8AC3E}">
        <p14:creationId xmlns:p14="http://schemas.microsoft.com/office/powerpoint/2010/main" val="84320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228600"/>
            <a:ext cx="8763000" cy="6400800"/>
          </a:xfrm>
        </p:spPr>
      </p:pic>
    </p:spTree>
    <p:extLst>
      <p:ext uri="{BB962C8B-B14F-4D97-AF65-F5344CB8AC3E}">
        <p14:creationId xmlns:p14="http://schemas.microsoft.com/office/powerpoint/2010/main" val="2576240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19400"/>
            <a:ext cx="8229600" cy="11430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72074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3800" dirty="0"/>
              <a:t>The delivery of high quality health service requires all employees to adhere to high standards of work performance, conduct and attendance. </a:t>
            </a:r>
            <a:endParaRPr lang="en-US" sz="3800" dirty="0" smtClean="0"/>
          </a:p>
          <a:p>
            <a:r>
              <a:rPr lang="en-US" sz="3800" dirty="0"/>
              <a:t>The purpose of this checklist is to support the human resource for health department through the disciplinary process and ensure that it is carried out in a fair and consistent manner throughout the health sector. </a:t>
            </a:r>
            <a:endParaRPr lang="en-US" sz="3800" dirty="0" smtClean="0"/>
          </a:p>
          <a:p>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78116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The </a:t>
            </a:r>
            <a:r>
              <a:rPr lang="en-US" sz="3200" dirty="0"/>
              <a:t>checklist will ensure that disciplinary cases are processed with a reporting link to the HR Management &amp; Development Directorate and Regulatory bodies towards enforcement of a professional code of conduct and values in the health sector.</a:t>
            </a:r>
          </a:p>
          <a:p>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835871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486400"/>
          </a:xfrm>
        </p:spPr>
        <p:txBody>
          <a:bodyPr>
            <a:noAutofit/>
          </a:bodyPr>
          <a:lstStyle/>
          <a:p>
            <a:r>
              <a:rPr lang="en-US" sz="3200" dirty="0"/>
              <a:t>The disciplinary checklist applies to all health workers employed/engaged by the National and County governments and sets out the process to be followed in the event that health workers are subject to disciplinary action.</a:t>
            </a:r>
          </a:p>
        </p:txBody>
      </p:sp>
      <p:sp>
        <p:nvSpPr>
          <p:cNvPr id="3" name="Title 2"/>
          <p:cNvSpPr>
            <a:spLocks noGrp="1"/>
          </p:cNvSpPr>
          <p:nvPr>
            <p:ph type="title"/>
          </p:nvPr>
        </p:nvSpPr>
        <p:spPr>
          <a:xfrm>
            <a:off x="457200" y="-76200"/>
            <a:ext cx="8229600" cy="1143000"/>
          </a:xfrm>
        </p:spPr>
        <p:txBody>
          <a:bodyPr/>
          <a:lstStyle/>
          <a:p>
            <a:r>
              <a:rPr lang="en-US" dirty="0" smtClean="0"/>
              <a:t>Scope</a:t>
            </a:r>
            <a:endParaRPr lang="en-US" dirty="0"/>
          </a:p>
        </p:txBody>
      </p:sp>
    </p:spTree>
    <p:extLst>
      <p:ext uri="{BB962C8B-B14F-4D97-AF65-F5344CB8AC3E}">
        <p14:creationId xmlns:p14="http://schemas.microsoft.com/office/powerpoint/2010/main" val="2609001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b="1" dirty="0"/>
              <a:t>Partnership approach</a:t>
            </a:r>
            <a:r>
              <a:rPr lang="en-US" sz="2400" dirty="0"/>
              <a:t>: This checklist has been developed in partnership between National and County governments, Public Service Commission, County Public Service Boards, Transition Authority, Regulatory bodies and Development partners. </a:t>
            </a:r>
          </a:p>
          <a:p>
            <a:r>
              <a:rPr lang="en-US" sz="2400" b="1" dirty="0"/>
              <a:t>Prompt handling:</a:t>
            </a:r>
            <a:r>
              <a:rPr lang="en-US" sz="2400" dirty="0"/>
              <a:t> Investigation of suspected or alleged breaches of disciplinary standards and any subsequent disciplinary procedures and action will be conducted as promptly as is practicable, consistent with ensuring fairness, consistency and proper adherence to procedural requirements and timescales</a:t>
            </a:r>
            <a:r>
              <a:rPr lang="en-US" dirty="0"/>
              <a:t>.</a:t>
            </a:r>
          </a:p>
          <a:p>
            <a:endParaRPr lang="en-US" dirty="0"/>
          </a:p>
        </p:txBody>
      </p:sp>
      <p:sp>
        <p:nvSpPr>
          <p:cNvPr id="3" name="Title 2"/>
          <p:cNvSpPr>
            <a:spLocks noGrp="1"/>
          </p:cNvSpPr>
          <p:nvPr>
            <p:ph type="title"/>
          </p:nvPr>
        </p:nvSpPr>
        <p:spPr/>
        <p:txBody>
          <a:bodyPr/>
          <a:lstStyle/>
          <a:p>
            <a:r>
              <a:rPr lang="en-US" dirty="0" smtClean="0"/>
              <a:t>Principles of the checklist</a:t>
            </a:r>
            <a:endParaRPr lang="en-US" dirty="0"/>
          </a:p>
        </p:txBody>
      </p:sp>
    </p:spTree>
    <p:extLst>
      <p:ext uri="{BB962C8B-B14F-4D97-AF65-F5344CB8AC3E}">
        <p14:creationId xmlns:p14="http://schemas.microsoft.com/office/powerpoint/2010/main" val="340616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600" b="1" dirty="0"/>
              <a:t>Consistency and equality:</a:t>
            </a:r>
            <a:r>
              <a:rPr lang="en-US" sz="2600" dirty="0"/>
              <a:t> This checklist is intended to ensure that the principles of fairness, equity, reasonableness and justice are applied consistently for all health workers in addressing matters which may warrant disciplinary action.</a:t>
            </a:r>
          </a:p>
          <a:p>
            <a:r>
              <a:rPr lang="en-US" sz="2600" b="1" dirty="0"/>
              <a:t>Investigation:</a:t>
            </a:r>
            <a:r>
              <a:rPr lang="en-US" sz="2600" dirty="0"/>
              <a:t> No formal disciplinary procedures will be instigated against a health worker for misconduct unless the allegations have been fully investigated and sufficient evidence established to warrant a disciplinary hearing.</a:t>
            </a:r>
          </a:p>
          <a:p>
            <a:pPr marL="109728" indent="0">
              <a:buNone/>
            </a:pPr>
            <a:endParaRPr lang="en-US" dirty="0"/>
          </a:p>
        </p:txBody>
      </p:sp>
      <p:sp>
        <p:nvSpPr>
          <p:cNvPr id="3" name="Title 2"/>
          <p:cNvSpPr>
            <a:spLocks noGrp="1"/>
          </p:cNvSpPr>
          <p:nvPr>
            <p:ph type="title"/>
          </p:nvPr>
        </p:nvSpPr>
        <p:spPr/>
        <p:txBody>
          <a:bodyPr/>
          <a:lstStyle/>
          <a:p>
            <a:r>
              <a:rPr lang="en-US" dirty="0" smtClean="0"/>
              <a:t>Principles of the checklist</a:t>
            </a:r>
            <a:endParaRPr lang="en-US" dirty="0"/>
          </a:p>
        </p:txBody>
      </p:sp>
    </p:spTree>
    <p:extLst>
      <p:ext uri="{BB962C8B-B14F-4D97-AF65-F5344CB8AC3E}">
        <p14:creationId xmlns:p14="http://schemas.microsoft.com/office/powerpoint/2010/main" val="822223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Right of Appeal:</a:t>
            </a:r>
            <a:r>
              <a:rPr lang="en-US" dirty="0"/>
              <a:t>  The health worker will have the right to appeal against any disciplinary action applied to them.</a:t>
            </a:r>
          </a:p>
          <a:p>
            <a:pPr marL="109728" indent="0">
              <a:buNone/>
            </a:pPr>
            <a:endParaRPr lang="en-US" dirty="0"/>
          </a:p>
        </p:txBody>
      </p:sp>
      <p:sp>
        <p:nvSpPr>
          <p:cNvPr id="3" name="Title 2"/>
          <p:cNvSpPr>
            <a:spLocks noGrp="1"/>
          </p:cNvSpPr>
          <p:nvPr>
            <p:ph type="title"/>
          </p:nvPr>
        </p:nvSpPr>
        <p:spPr/>
        <p:txBody>
          <a:bodyPr/>
          <a:lstStyle/>
          <a:p>
            <a:r>
              <a:rPr lang="en-US" dirty="0" smtClean="0"/>
              <a:t>Principles of the checklist</a:t>
            </a:r>
            <a:endParaRPr lang="en-US" dirty="0"/>
          </a:p>
        </p:txBody>
      </p:sp>
    </p:spTree>
    <p:extLst>
      <p:ext uri="{BB962C8B-B14F-4D97-AF65-F5344CB8AC3E}">
        <p14:creationId xmlns:p14="http://schemas.microsoft.com/office/powerpoint/2010/main" val="2800356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The process is presented in 6 steps:</a:t>
            </a:r>
          </a:p>
          <a:p>
            <a:pPr marL="850392" lvl="1" indent="-457200">
              <a:buFont typeface="+mj-lt"/>
              <a:buAutoNum type="arabicPeriod"/>
            </a:pPr>
            <a:r>
              <a:rPr lang="en-US" sz="3200" dirty="0" smtClean="0"/>
              <a:t>Receipt of allegations</a:t>
            </a:r>
          </a:p>
          <a:p>
            <a:pPr marL="850392" lvl="1" indent="-457200">
              <a:buFont typeface="+mj-lt"/>
              <a:buAutoNum type="arabicPeriod"/>
            </a:pPr>
            <a:r>
              <a:rPr lang="en-US" sz="3200" dirty="0" smtClean="0"/>
              <a:t>Preliminary inquiry</a:t>
            </a:r>
          </a:p>
          <a:p>
            <a:pPr marL="850392" lvl="1" indent="-457200">
              <a:buFont typeface="+mj-lt"/>
              <a:buAutoNum type="arabicPeriod"/>
            </a:pPr>
            <a:r>
              <a:rPr lang="en-US" sz="3200" dirty="0" smtClean="0"/>
              <a:t>Investigation</a:t>
            </a:r>
          </a:p>
          <a:p>
            <a:pPr marL="850392" lvl="1" indent="-457200">
              <a:buFont typeface="+mj-lt"/>
              <a:buAutoNum type="arabicPeriod"/>
            </a:pPr>
            <a:r>
              <a:rPr lang="en-US" sz="3200" dirty="0" smtClean="0"/>
              <a:t>Determination</a:t>
            </a:r>
          </a:p>
          <a:p>
            <a:pPr marL="850392" lvl="1" indent="-457200">
              <a:buFont typeface="+mj-lt"/>
              <a:buAutoNum type="arabicPeriod"/>
            </a:pPr>
            <a:r>
              <a:rPr lang="en-US" sz="3200" dirty="0" smtClean="0"/>
              <a:t>Appeal</a:t>
            </a:r>
          </a:p>
          <a:p>
            <a:pPr marL="850392" lvl="1" indent="-457200">
              <a:buFont typeface="+mj-lt"/>
              <a:buAutoNum type="arabicPeriod"/>
            </a:pPr>
            <a:r>
              <a:rPr lang="en-US" sz="3200" dirty="0" smtClean="0"/>
              <a:t>Review</a:t>
            </a:r>
          </a:p>
          <a:p>
            <a:endParaRPr lang="en-US" dirty="0" smtClean="0"/>
          </a:p>
          <a:p>
            <a:endParaRPr lang="en-US" dirty="0"/>
          </a:p>
        </p:txBody>
      </p:sp>
      <p:sp>
        <p:nvSpPr>
          <p:cNvPr id="3" name="Title 2"/>
          <p:cNvSpPr>
            <a:spLocks noGrp="1"/>
          </p:cNvSpPr>
          <p:nvPr>
            <p:ph type="title"/>
          </p:nvPr>
        </p:nvSpPr>
        <p:spPr/>
        <p:txBody>
          <a:bodyPr/>
          <a:lstStyle/>
          <a:p>
            <a:r>
              <a:rPr lang="en-US" dirty="0" smtClean="0"/>
              <a:t>Discipline Process Flow</a:t>
            </a:r>
            <a:endParaRPr lang="en-US" dirty="0"/>
          </a:p>
        </p:txBody>
      </p:sp>
    </p:spTree>
    <p:extLst>
      <p:ext uri="{BB962C8B-B14F-4D97-AF65-F5344CB8AC3E}">
        <p14:creationId xmlns:p14="http://schemas.microsoft.com/office/powerpoint/2010/main" val="325660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Complaint on alleged misconduct will be made in </a:t>
            </a:r>
            <a:r>
              <a:rPr lang="en-US" sz="3200" dirty="0" smtClean="0"/>
              <a:t>writing by the </a:t>
            </a:r>
            <a:r>
              <a:rPr lang="en-US" sz="3200" dirty="0" smtClean="0"/>
              <a:t>supervisor addressed to the Authorized officer</a:t>
            </a:r>
            <a:r>
              <a:rPr lang="en-US" sz="3200" dirty="0" smtClean="0"/>
              <a:t> </a:t>
            </a:r>
            <a:r>
              <a:rPr lang="en-US" sz="3200" dirty="0" smtClean="0"/>
              <a:t>and will be received by the HRM department. </a:t>
            </a:r>
          </a:p>
          <a:p>
            <a:r>
              <a:rPr lang="en-US" sz="3200" dirty="0" smtClean="0"/>
              <a:t>The complaint must be recorded and acknowledged within 7 days.</a:t>
            </a:r>
            <a:endParaRPr lang="en-US" sz="3200" dirty="0"/>
          </a:p>
          <a:p>
            <a:endParaRPr lang="en-US" dirty="0"/>
          </a:p>
        </p:txBody>
      </p:sp>
      <p:sp>
        <p:nvSpPr>
          <p:cNvPr id="3" name="Title 2"/>
          <p:cNvSpPr>
            <a:spLocks noGrp="1"/>
          </p:cNvSpPr>
          <p:nvPr>
            <p:ph type="title"/>
          </p:nvPr>
        </p:nvSpPr>
        <p:spPr/>
        <p:txBody>
          <a:bodyPr/>
          <a:lstStyle/>
          <a:p>
            <a:r>
              <a:rPr lang="en-US" dirty="0" smtClean="0"/>
              <a:t>1. Receipt of allegation</a:t>
            </a:r>
            <a:endParaRPr lang="en-US" dirty="0"/>
          </a:p>
        </p:txBody>
      </p:sp>
    </p:spTree>
    <p:extLst>
      <p:ext uri="{BB962C8B-B14F-4D97-AF65-F5344CB8AC3E}">
        <p14:creationId xmlns:p14="http://schemas.microsoft.com/office/powerpoint/2010/main" val="3209114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TotalTime>
  <Words>1000</Words>
  <Application>Microsoft Office PowerPoint</Application>
  <PresentationFormat>On-screen Show (4:3)</PresentationFormat>
  <Paragraphs>71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DISCIPLINARY PROCESS CHECKLIST</vt:lpstr>
      <vt:lpstr>Introduction</vt:lpstr>
      <vt:lpstr>Introduction</vt:lpstr>
      <vt:lpstr>Scope</vt:lpstr>
      <vt:lpstr>Principles of the checklist</vt:lpstr>
      <vt:lpstr>Principles of the checklist</vt:lpstr>
      <vt:lpstr>Principles of the checklist</vt:lpstr>
      <vt:lpstr>Discipline Process Flow</vt:lpstr>
      <vt:lpstr>1. Receipt of allegation</vt:lpstr>
      <vt:lpstr>2. Preliminary inquiry</vt:lpstr>
      <vt:lpstr>2. Preliminary inquiry</vt:lpstr>
      <vt:lpstr>3. Investigation</vt:lpstr>
      <vt:lpstr>3. Investigation</vt:lpstr>
      <vt:lpstr>4. Determination</vt:lpstr>
      <vt:lpstr>5. Appeal</vt:lpstr>
      <vt:lpstr>5. Appeal</vt:lpstr>
      <vt:lpstr>6. Review</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FOR ELECTRONIC MANAGEMENT OF HUMAN RESOURCES PERSONNEL RECORDS</dc:title>
  <dc:creator>Mukami Kathambara</dc:creator>
  <cp:lastModifiedBy>Ann Malubi</cp:lastModifiedBy>
  <cp:revision>16</cp:revision>
  <dcterms:created xsi:type="dcterms:W3CDTF">2015-09-02T15:52:22Z</dcterms:created>
  <dcterms:modified xsi:type="dcterms:W3CDTF">2017-10-19T09:11:43Z</dcterms:modified>
</cp:coreProperties>
</file>