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4"/>
  </p:notesMasterIdLst>
  <p:sldIdLst>
    <p:sldId id="258" r:id="rId2"/>
    <p:sldId id="279" r:id="rId3"/>
    <p:sldId id="260" r:id="rId4"/>
    <p:sldId id="259" r:id="rId5"/>
    <p:sldId id="261" r:id="rId6"/>
    <p:sldId id="257" r:id="rId7"/>
    <p:sldId id="262" r:id="rId8"/>
    <p:sldId id="263" r:id="rId9"/>
    <p:sldId id="264" r:id="rId10"/>
    <p:sldId id="274" r:id="rId11"/>
    <p:sldId id="256" r:id="rId12"/>
    <p:sldId id="265" r:id="rId13"/>
    <p:sldId id="275" r:id="rId14"/>
    <p:sldId id="277" r:id="rId15"/>
    <p:sldId id="266" r:id="rId16"/>
    <p:sldId id="269" r:id="rId17"/>
    <p:sldId id="267" r:id="rId18"/>
    <p:sldId id="270" r:id="rId19"/>
    <p:sldId id="276" r:id="rId20"/>
    <p:sldId id="278" r:id="rId21"/>
    <p:sldId id="280" r:id="rId22"/>
    <p:sldId id="281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6600"/>
    <a:srgbClr val="99CCFF"/>
    <a:srgbClr val="CCECFF"/>
    <a:srgbClr val="DDDDDD"/>
    <a:srgbClr val="009900"/>
    <a:srgbClr val="660033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>
        <p:scale>
          <a:sx n="66" d="100"/>
          <a:sy n="66" d="100"/>
        </p:scale>
        <p:origin x="-150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83DBC-AF85-4714-8700-79DAFA0BECC9}" type="datetimeFigureOut">
              <a:rPr lang="ru-RU" smtClean="0"/>
              <a:pPr/>
              <a:t>14.06.2014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922B-FE17-45AA-A2FC-4E7089807D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9572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794D77-F789-4FA0-B690-2545B77BEC9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48445-6BA0-47FF-BE56-4CAFE11D0ED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7A81-6ECE-4E4F-A4DB-BB5AC2684E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7A5CE-6EDB-4EA2-9C53-7128D61E64E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05D44-6BB2-400A-A758-14D8FBCCB29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500DA-EE79-4473-A0D4-40CC96CB6A5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8375-67DA-4799-A041-FA490A59A5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7F24C-E8C9-47F8-92B0-A7CF10070E6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675CD-E5A2-4002-9F70-B53B918EA7D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033A8-1250-4B36-A0AF-33684D37C28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FFFF3-62FB-4A25-8284-CB62A24F635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3D00250-62C6-49CF-95AB-5CD0F5E3ADAA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>
    <p:wedge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WordArt 5"/>
          <p:cNvSpPr>
            <a:spLocks noChangeArrowheads="1" noChangeShapeType="1" noTextEdit="1"/>
          </p:cNvSpPr>
          <p:nvPr/>
        </p:nvSpPr>
        <p:spPr bwMode="auto">
          <a:xfrm>
            <a:off x="611188" y="188913"/>
            <a:ext cx="7848600" cy="1223962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Условия плавания тел</a:t>
            </a:r>
          </a:p>
        </p:txBody>
      </p:sp>
      <p:pic>
        <p:nvPicPr>
          <p:cNvPr id="68615" name="Picture 7" descr="257049"/>
          <p:cNvPicPr>
            <a:picLocks noChangeAspect="1" noChangeArrowheads="1"/>
          </p:cNvPicPr>
          <p:nvPr/>
        </p:nvPicPr>
        <p:blipFill>
          <a:blip r:embed="rId2" cstate="print"/>
          <a:srcRect r="11998"/>
          <a:stretch>
            <a:fillRect/>
          </a:stretch>
        </p:blipFill>
        <p:spPr bwMode="auto">
          <a:xfrm>
            <a:off x="900113" y="1557338"/>
            <a:ext cx="3167062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3644900"/>
            <a:ext cx="3240087" cy="202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3976" name="Picture 8" descr="кор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1628775"/>
            <a:ext cx="3240087" cy="1873250"/>
          </a:xfrm>
          <a:prstGeom prst="rect">
            <a:avLst/>
          </a:prstGeom>
          <a:noFill/>
        </p:spPr>
      </p:pic>
      <p:pic>
        <p:nvPicPr>
          <p:cNvPr id="83977" name="Picture 9" descr="кор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350" y="3573463"/>
            <a:ext cx="3240088" cy="2025650"/>
          </a:xfrm>
          <a:prstGeom prst="rect">
            <a:avLst/>
          </a:prstGeom>
          <a:noFill/>
        </p:spPr>
      </p:pic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0" y="5661025"/>
            <a:ext cx="87154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МКОУ СОШ с.Бакуры </a:t>
            </a:r>
            <a:r>
              <a:rPr lang="ru-RU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Екатериновского</a:t>
            </a:r>
            <a:r>
              <a:rPr lang="ru-RU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района Саратовской  области</a:t>
            </a:r>
          </a:p>
          <a:p>
            <a:r>
              <a:rPr lang="ru-RU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учитель физики Вязовова Татьяна Михайловна</a:t>
            </a:r>
            <a:r>
              <a:rPr lang="ru-RU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ru-RU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b="1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WordArt 2"/>
          <p:cNvSpPr>
            <a:spLocks noChangeArrowheads="1" noChangeShapeType="1" noTextEdit="1"/>
          </p:cNvSpPr>
          <p:nvPr/>
        </p:nvSpPr>
        <p:spPr bwMode="auto">
          <a:xfrm rot="-801838">
            <a:off x="603250" y="922338"/>
            <a:ext cx="3960813" cy="117792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Внимание опыт!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339975" y="1773238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>
                <a:solidFill>
                  <a:srgbClr val="000000"/>
                </a:solidFill>
              </a:rPr>
              <a:t>Задание3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755650" y="34290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1862" name="Rectangle 6" descr="Дуб"/>
          <p:cNvSpPr>
            <a:spLocks noChangeArrowheads="1"/>
          </p:cNvSpPr>
          <p:nvPr/>
        </p:nvSpPr>
        <p:spPr bwMode="auto">
          <a:xfrm>
            <a:off x="0" y="5300663"/>
            <a:ext cx="9144000" cy="155733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3429000"/>
            <a:ext cx="1585913" cy="2236788"/>
          </a:xfrm>
          <a:prstGeom prst="rect">
            <a:avLst/>
          </a:prstGeom>
          <a:noFill/>
        </p:spPr>
      </p:pic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755650" y="2708275"/>
            <a:ext cx="698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rgbClr val="000000"/>
                </a:solidFill>
              </a:rPr>
              <a:t>Что можно сказать о глубине погружения деревянного бруска, плавающего на поверхности масла?</a:t>
            </a:r>
          </a:p>
        </p:txBody>
      </p:sp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3429000"/>
            <a:ext cx="1585912" cy="2165350"/>
          </a:xfrm>
          <a:prstGeom prst="rect">
            <a:avLst/>
          </a:prstGeom>
          <a:noFill/>
        </p:spPr>
      </p:pic>
      <p:sp>
        <p:nvSpPr>
          <p:cNvPr id="121867" name="Rectangle 11" descr="Орех"/>
          <p:cNvSpPr>
            <a:spLocks noChangeArrowheads="1"/>
          </p:cNvSpPr>
          <p:nvPr/>
        </p:nvSpPr>
        <p:spPr bwMode="auto">
          <a:xfrm>
            <a:off x="1763713" y="4076700"/>
            <a:ext cx="503237" cy="43338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3786182" y="4292600"/>
            <a:ext cx="1577981" cy="1223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1869" name="Rectangle 13" descr="Орех"/>
          <p:cNvSpPr>
            <a:spLocks noChangeArrowheads="1"/>
          </p:cNvSpPr>
          <p:nvPr/>
        </p:nvSpPr>
        <p:spPr bwMode="auto">
          <a:xfrm>
            <a:off x="4427538" y="4149725"/>
            <a:ext cx="503237" cy="43338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21871" name="AutoShape 15"/>
          <p:cNvSpPr>
            <a:spLocks noChangeArrowheads="1"/>
          </p:cNvSpPr>
          <p:nvPr/>
        </p:nvSpPr>
        <p:spPr bwMode="auto">
          <a:xfrm>
            <a:off x="6192838" y="3141663"/>
            <a:ext cx="2951162" cy="1439862"/>
          </a:xfrm>
          <a:prstGeom prst="wedgeEllipseCallout">
            <a:avLst>
              <a:gd name="adj1" fmla="val -88139"/>
              <a:gd name="adj2" fmla="val 30486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6516688" y="3429000"/>
            <a:ext cx="244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>
                <a:solidFill>
                  <a:srgbClr val="000000"/>
                </a:solidFill>
              </a:rPr>
              <a:t>Брусок погрузился глубже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/>
      <p:bldP spid="1218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9750" y="404813"/>
            <a:ext cx="813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62" name="WordArt 14"/>
          <p:cNvSpPr>
            <a:spLocks noChangeArrowheads="1" noChangeShapeType="1" noTextEdit="1"/>
          </p:cNvSpPr>
          <p:nvPr/>
        </p:nvSpPr>
        <p:spPr bwMode="auto">
          <a:xfrm>
            <a:off x="250825" y="908050"/>
            <a:ext cx="8582025" cy="1177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Как будут располагаться овощи в воде?</a:t>
            </a:r>
          </a:p>
        </p:txBody>
      </p:sp>
      <p:sp>
        <p:nvSpPr>
          <p:cNvPr id="2063" name="WordArt 15"/>
          <p:cNvSpPr>
            <a:spLocks noChangeArrowheads="1" noChangeShapeType="1" noTextEdit="1"/>
          </p:cNvSpPr>
          <p:nvPr/>
        </p:nvSpPr>
        <p:spPr bwMode="auto">
          <a:xfrm>
            <a:off x="611188" y="260350"/>
            <a:ext cx="3590925" cy="1177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Внимание, опыт!</a:t>
            </a:r>
          </a:p>
        </p:txBody>
      </p:sp>
      <p:sp>
        <p:nvSpPr>
          <p:cNvPr id="2065" name="WordArt 17"/>
          <p:cNvSpPr>
            <a:spLocks noChangeArrowheads="1" noChangeShapeType="1" noTextEdit="1"/>
          </p:cNvSpPr>
          <p:nvPr/>
        </p:nvSpPr>
        <p:spPr bwMode="auto">
          <a:xfrm>
            <a:off x="3851275" y="1700213"/>
            <a:ext cx="5041900" cy="771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Как заставить овощи плавать?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6084888" y="333375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>
                <a:solidFill>
                  <a:srgbClr val="000000"/>
                </a:solidFill>
              </a:rPr>
              <a:t>Задание4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3" name="Picture 7" descr="plavani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00213"/>
            <a:ext cx="2257425" cy="3846512"/>
          </a:xfrm>
          <a:prstGeom prst="rect">
            <a:avLst/>
          </a:prstGeom>
          <a:noFill/>
        </p:spPr>
      </p:pic>
      <p:pic>
        <p:nvPicPr>
          <p:cNvPr id="96264" name="Picture 8" descr="plavani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908050"/>
            <a:ext cx="2376487" cy="3744913"/>
          </a:xfrm>
          <a:prstGeom prst="rect">
            <a:avLst/>
          </a:prstGeom>
          <a:noFill/>
        </p:spPr>
      </p:pic>
      <p:pic>
        <p:nvPicPr>
          <p:cNvPr id="96265" name="Picture 9" descr="plavani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3663" y="765175"/>
            <a:ext cx="2447925" cy="3744913"/>
          </a:xfrm>
          <a:prstGeom prst="rect">
            <a:avLst/>
          </a:prstGeom>
          <a:noFill/>
        </p:spPr>
      </p:pic>
      <p:sp>
        <p:nvSpPr>
          <p:cNvPr id="96267" name="WordArt 11"/>
          <p:cNvSpPr>
            <a:spLocks noChangeArrowheads="1" noChangeShapeType="1" noTextEdit="1"/>
          </p:cNvSpPr>
          <p:nvPr/>
        </p:nvSpPr>
        <p:spPr bwMode="auto">
          <a:xfrm>
            <a:off x="2051050" y="404813"/>
            <a:ext cx="4457700" cy="5238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Вот, что получилось!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50825" y="5661025"/>
            <a:ext cx="280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solidFill>
                  <a:srgbClr val="000000"/>
                </a:solidFill>
              </a:rPr>
              <a:t>Овощи в мерном стакане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987675" y="4941888"/>
            <a:ext cx="2592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solidFill>
                  <a:srgbClr val="000000"/>
                </a:solidFill>
              </a:rPr>
              <a:t>Овощи в мерном стакане с водой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6046788" y="4652963"/>
            <a:ext cx="30972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solidFill>
                  <a:srgbClr val="000000"/>
                </a:solidFill>
              </a:rPr>
              <a:t>В стакан с овощами налили насыщенный раствор соли. Овощи всплыли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1908175" y="6021388"/>
            <a:ext cx="5903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250825" y="2420938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>
                <a:solidFill>
                  <a:srgbClr val="000000"/>
                </a:solidFill>
                <a:latin typeface="Arial Black" pitchFamily="34" charset="0"/>
              </a:rPr>
              <a:t>ЕСЛИ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179388" y="3860800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>
                <a:solidFill>
                  <a:srgbClr val="000000"/>
                </a:solidFill>
                <a:latin typeface="Arial Black" pitchFamily="34" charset="0"/>
              </a:rPr>
              <a:t>ЕСЛИ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250825" y="522922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>
                <a:solidFill>
                  <a:srgbClr val="000000"/>
                </a:solidFill>
                <a:latin typeface="Arial Black" pitchFamily="34" charset="0"/>
              </a:rPr>
              <a:t>ЕСЛИ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4859338" y="2420938"/>
            <a:ext cx="3671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rgbClr val="000000"/>
                </a:solidFill>
              </a:rPr>
              <a:t>, то тело тонет</a:t>
            </a:r>
            <a:endParaRPr lang="ru-RU" sz="36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5003800" y="3860800"/>
            <a:ext cx="4140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rgbClr val="000000"/>
                </a:solidFill>
              </a:rPr>
              <a:t>, то тело всплывает</a:t>
            </a:r>
            <a:endParaRPr lang="ru-RU" sz="36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4932363" y="5300663"/>
            <a:ext cx="4211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rgbClr val="000000"/>
                </a:solidFill>
              </a:rPr>
              <a:t>, то тело плавает</a:t>
            </a:r>
            <a:endParaRPr lang="ru-RU" sz="36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4947" name="WordArt 19"/>
          <p:cNvSpPr>
            <a:spLocks noChangeArrowheads="1" noChangeShapeType="1" noTextEdit="1"/>
          </p:cNvSpPr>
          <p:nvPr/>
        </p:nvSpPr>
        <p:spPr bwMode="auto">
          <a:xfrm>
            <a:off x="2268538" y="476250"/>
            <a:ext cx="3024187" cy="16097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0861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ВЫВОД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5435600" y="404813"/>
            <a:ext cx="431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6600" b="1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124951" name="Object 23"/>
          <p:cNvGraphicFramePr>
            <a:graphicFrameLocks noChangeAspect="1"/>
          </p:cNvGraphicFramePr>
          <p:nvPr/>
        </p:nvGraphicFramePr>
        <p:xfrm>
          <a:off x="2411413" y="2133600"/>
          <a:ext cx="2160587" cy="1100138"/>
        </p:xfrm>
        <a:graphic>
          <a:graphicData uri="http://schemas.openxmlformats.org/presentationml/2006/ole">
            <p:oleObj spid="_x0000_s124951" name="Формула" r:id="rId3" imgW="558800" imgH="228600" progId="Equation.3">
              <p:embed/>
            </p:oleObj>
          </a:graphicData>
        </a:graphic>
      </p:graphicFrame>
      <p:graphicFrame>
        <p:nvGraphicFramePr>
          <p:cNvPr id="124950" name="Object 22"/>
          <p:cNvGraphicFramePr>
            <a:graphicFrameLocks noChangeAspect="1"/>
          </p:cNvGraphicFramePr>
          <p:nvPr/>
        </p:nvGraphicFramePr>
        <p:xfrm>
          <a:off x="2051050" y="3573463"/>
          <a:ext cx="2881313" cy="1179512"/>
        </p:xfrm>
        <a:graphic>
          <a:graphicData uri="http://schemas.openxmlformats.org/presentationml/2006/ole">
            <p:oleObj spid="_x0000_s124950" name="Формула" r:id="rId4" imgW="558800" imgH="228600" progId="Equation.3">
              <p:embed/>
            </p:oleObj>
          </a:graphicData>
        </a:graphic>
      </p:graphicFrame>
      <p:graphicFrame>
        <p:nvGraphicFramePr>
          <p:cNvPr id="124949" name="Object 21"/>
          <p:cNvGraphicFramePr>
            <a:graphicFrameLocks noChangeAspect="1"/>
          </p:cNvGraphicFramePr>
          <p:nvPr/>
        </p:nvGraphicFramePr>
        <p:xfrm>
          <a:off x="2268538" y="5084763"/>
          <a:ext cx="2278062" cy="931862"/>
        </p:xfrm>
        <a:graphic>
          <a:graphicData uri="http://schemas.openxmlformats.org/presentationml/2006/ole">
            <p:oleObj spid="_x0000_s124949" name="Формула" r:id="rId5" imgW="558800" imgH="228600" progId="Equation.3">
              <p:embed/>
            </p:oleObj>
          </a:graphicData>
        </a:graphic>
      </p:graphicFrame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4067175" y="2646363"/>
            <a:ext cx="1011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4067175" y="2646363"/>
            <a:ext cx="1011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4067175" y="2646363"/>
            <a:ext cx="1011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r>
              <a:rPr lang="ru-RU" sz="3200" b="1" i="1">
                <a:solidFill>
                  <a:srgbClr val="660033"/>
                </a:solidFill>
              </a:rPr>
              <a:t>ПРОВЕРЬ СВОИ ЗНАНИЯ!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Пользуясь таблицей плотности, определите, тела из каких металлов будут плавать в ртути, а какие тонуть? </a:t>
            </a: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2) В какой жидкости утонет лёд? </a:t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ru-RU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3) Яйцо тонет в пресной воде, но плавает в солёной. Почему? </a:t>
            </a: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4) Кирпич тонет в воде, а полено всплывает. Значит ли это, что на полено действует большая выталкивающая сила? </a:t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5) Будет ли плавать в воде стеклянная бутылка, заполненная водой? </a:t>
            </a: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6) А будет ли в ртути плавать стеклянная бутылка, заполненная ртутью? </a:t>
            </a: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7) В какой воде и почему легче плавать? </a:t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ru-RU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WordArt 4"/>
          <p:cNvSpPr>
            <a:spLocks noChangeArrowheads="1" noChangeShapeType="1" noTextEdit="1"/>
          </p:cNvSpPr>
          <p:nvPr/>
        </p:nvSpPr>
        <p:spPr bwMode="auto">
          <a:xfrm rot="-801838">
            <a:off x="603250" y="922338"/>
            <a:ext cx="3960813" cy="117792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Внимание опыт!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339975" y="1773238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>
                <a:solidFill>
                  <a:srgbClr val="000000"/>
                </a:solidFill>
              </a:rPr>
              <a:t>Задание5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900113" y="2565400"/>
            <a:ext cx="6767512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>
                <a:solidFill>
                  <a:srgbClr val="000000"/>
                </a:solidFill>
              </a:rPr>
              <a:t>Добиться, чтобы кусок пластилина плавал в воде.</a:t>
            </a:r>
          </a:p>
          <a:p>
            <a:pPr>
              <a:spcBef>
                <a:spcPct val="50000"/>
              </a:spcBef>
            </a:pPr>
            <a:r>
              <a:rPr lang="ru-RU" sz="2400" b="1">
                <a:solidFill>
                  <a:srgbClr val="000000"/>
                </a:solidFill>
              </a:rPr>
              <a:t>Пояснить результат опыта.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V="1">
            <a:off x="755650" y="34290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1626" name="Rectangle 10" descr="Дуб"/>
          <p:cNvSpPr>
            <a:spLocks noChangeArrowheads="1"/>
          </p:cNvSpPr>
          <p:nvPr/>
        </p:nvSpPr>
        <p:spPr bwMode="auto">
          <a:xfrm>
            <a:off x="0" y="5300663"/>
            <a:ext cx="9144000" cy="155733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1162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3933825"/>
            <a:ext cx="1585912" cy="2236788"/>
          </a:xfrm>
          <a:prstGeom prst="rect">
            <a:avLst/>
          </a:prstGeom>
          <a:noFill/>
        </p:spPr>
      </p:pic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3851275" y="5805488"/>
            <a:ext cx="360363" cy="288925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Line 5"/>
          <p:cNvSpPr>
            <a:spLocks noChangeShapeType="1"/>
          </p:cNvSpPr>
          <p:nvPr/>
        </p:nvSpPr>
        <p:spPr bwMode="auto">
          <a:xfrm flipV="1">
            <a:off x="755650" y="34290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3670" name="Rectangle 6" descr="Дуб"/>
          <p:cNvSpPr>
            <a:spLocks noChangeArrowheads="1"/>
          </p:cNvSpPr>
          <p:nvPr/>
        </p:nvSpPr>
        <p:spPr bwMode="auto">
          <a:xfrm>
            <a:off x="0" y="5300663"/>
            <a:ext cx="9144000" cy="155733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3500438"/>
            <a:ext cx="1892300" cy="2671762"/>
          </a:xfrm>
          <a:prstGeom prst="rect">
            <a:avLst/>
          </a:prstGeom>
          <a:noFill/>
        </p:spPr>
      </p:pic>
      <p:sp>
        <p:nvSpPr>
          <p:cNvPr id="113674" name="WordArt 10"/>
          <p:cNvSpPr>
            <a:spLocks noChangeArrowheads="1" noChangeShapeType="1" noTextEdit="1"/>
          </p:cNvSpPr>
          <p:nvPr/>
        </p:nvSpPr>
        <p:spPr bwMode="auto">
          <a:xfrm>
            <a:off x="2051050" y="908050"/>
            <a:ext cx="4457700" cy="5238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Вот, что получилось!</a:t>
            </a:r>
          </a:p>
        </p:txBody>
      </p:sp>
      <p:sp>
        <p:nvSpPr>
          <p:cNvPr id="113675" name="AutoShape 11"/>
          <p:cNvSpPr>
            <a:spLocks noChangeArrowheads="1"/>
          </p:cNvSpPr>
          <p:nvPr/>
        </p:nvSpPr>
        <p:spPr bwMode="auto">
          <a:xfrm>
            <a:off x="1042988" y="4508500"/>
            <a:ext cx="1081087" cy="360363"/>
          </a:xfrm>
          <a:prstGeom prst="flowChartDecision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113677" name="AutoShape 13"/>
          <p:cNvSpPr>
            <a:spLocks noChangeArrowheads="1"/>
          </p:cNvSpPr>
          <p:nvPr/>
        </p:nvSpPr>
        <p:spPr bwMode="auto">
          <a:xfrm>
            <a:off x="3132138" y="2349500"/>
            <a:ext cx="4968875" cy="2159000"/>
          </a:xfrm>
          <a:prstGeom prst="wedgeRoundRectCallout">
            <a:avLst>
              <a:gd name="adj1" fmla="val -71500"/>
              <a:gd name="adj2" fmla="val 61324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>
                <a:solidFill>
                  <a:srgbClr val="000000"/>
                </a:solidFill>
              </a:rPr>
              <a:t>Из пластилина сделали лодочку.</a:t>
            </a:r>
          </a:p>
          <a:p>
            <a:pPr algn="ctr"/>
            <a:r>
              <a:rPr lang="ru-RU" sz="2400" b="1">
                <a:solidFill>
                  <a:srgbClr val="000000"/>
                </a:solidFill>
              </a:rPr>
              <a:t>Она имеет больший объём, чем кусок пластилина  и поэтому плавает.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692275" y="5805488"/>
            <a:ext cx="360363" cy="288925"/>
          </a:xfrm>
          <a:prstGeom prst="ellipse">
            <a:avLst/>
          </a:prstGeom>
          <a:solidFill>
            <a:srgbClr val="66003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611188" y="25654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WordArt 4"/>
          <p:cNvSpPr>
            <a:spLocks noChangeArrowheads="1" noChangeShapeType="1" noTextEdit="1"/>
          </p:cNvSpPr>
          <p:nvPr/>
        </p:nvSpPr>
        <p:spPr bwMode="auto">
          <a:xfrm rot="-801838">
            <a:off x="603250" y="922338"/>
            <a:ext cx="3960813" cy="117792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Внимание опыт!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419475" y="21336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>
                <a:solidFill>
                  <a:srgbClr val="000000"/>
                </a:solidFill>
              </a:rPr>
              <a:t>Задание6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39750" y="2636838"/>
            <a:ext cx="7848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000000"/>
                </a:solidFill>
              </a:rPr>
              <a:t>Выяснить, изменится ли глубина погружения пробирки в воду, если:</a:t>
            </a:r>
          </a:p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000000"/>
                </a:solidFill>
              </a:rPr>
              <a:t>а) пластилин положить внутрь пробирки;</a:t>
            </a:r>
          </a:p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000000"/>
                </a:solidFill>
              </a:rPr>
              <a:t>б) прикрепить его ко дну пробирки снаружи.</a:t>
            </a:r>
          </a:p>
        </p:txBody>
      </p:sp>
      <p:sp>
        <p:nvSpPr>
          <p:cNvPr id="112647" name="Rectangle 7" descr="Дуб"/>
          <p:cNvSpPr>
            <a:spLocks noChangeArrowheads="1"/>
          </p:cNvSpPr>
          <p:nvPr/>
        </p:nvSpPr>
        <p:spPr bwMode="auto">
          <a:xfrm>
            <a:off x="0" y="5300663"/>
            <a:ext cx="9144000" cy="155733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797425"/>
            <a:ext cx="1331912" cy="1878013"/>
          </a:xfrm>
          <a:prstGeom prst="rect">
            <a:avLst/>
          </a:prstGeom>
          <a:noFill/>
        </p:spPr>
      </p:pic>
      <p:sp>
        <p:nvSpPr>
          <p:cNvPr id="112649" name="AutoShape 9"/>
          <p:cNvSpPr>
            <a:spLocks noChangeArrowheads="1"/>
          </p:cNvSpPr>
          <p:nvPr/>
        </p:nvSpPr>
        <p:spPr bwMode="auto">
          <a:xfrm rot="-5159927">
            <a:off x="3275806" y="5158582"/>
            <a:ext cx="358775" cy="1223962"/>
          </a:xfrm>
          <a:prstGeom prst="can">
            <a:avLst>
              <a:gd name="adj" fmla="val 85288"/>
            </a:avLst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851275" y="5661025"/>
            <a:ext cx="215900" cy="287338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2655" name="AutoShape 15"/>
          <p:cNvSpPr>
            <a:spLocks noChangeArrowheads="1"/>
          </p:cNvSpPr>
          <p:nvPr/>
        </p:nvSpPr>
        <p:spPr bwMode="auto">
          <a:xfrm rot="16200000">
            <a:off x="4787900" y="5229225"/>
            <a:ext cx="360363" cy="1223963"/>
          </a:xfrm>
          <a:prstGeom prst="can">
            <a:avLst>
              <a:gd name="adj" fmla="val 84912"/>
            </a:avLst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2657" name="Oval 17"/>
          <p:cNvSpPr>
            <a:spLocks noChangeArrowheads="1"/>
          </p:cNvSpPr>
          <p:nvPr/>
        </p:nvSpPr>
        <p:spPr bwMode="auto">
          <a:xfrm>
            <a:off x="5508625" y="5734050"/>
            <a:ext cx="215900" cy="287338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419475" y="21336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>
                <a:solidFill>
                  <a:srgbClr val="000000"/>
                </a:solidFill>
              </a:rPr>
              <a:t>Задание6</a:t>
            </a:r>
          </a:p>
        </p:txBody>
      </p:sp>
      <p:sp>
        <p:nvSpPr>
          <p:cNvPr id="116741" name="Rectangle 5" descr="Дуб"/>
          <p:cNvSpPr>
            <a:spLocks noChangeArrowheads="1"/>
          </p:cNvSpPr>
          <p:nvPr/>
        </p:nvSpPr>
        <p:spPr bwMode="auto">
          <a:xfrm>
            <a:off x="0" y="5300663"/>
            <a:ext cx="9144000" cy="155733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756025"/>
            <a:ext cx="2198687" cy="3101975"/>
          </a:xfrm>
          <a:prstGeom prst="rect">
            <a:avLst/>
          </a:prstGeom>
          <a:noFill/>
        </p:spPr>
      </p:pic>
      <p:sp>
        <p:nvSpPr>
          <p:cNvPr id="116743" name="AutoShape 7"/>
          <p:cNvSpPr>
            <a:spLocks noChangeArrowheads="1"/>
          </p:cNvSpPr>
          <p:nvPr/>
        </p:nvSpPr>
        <p:spPr bwMode="auto">
          <a:xfrm>
            <a:off x="1476375" y="4941888"/>
            <a:ext cx="358775" cy="1223962"/>
          </a:xfrm>
          <a:prstGeom prst="can">
            <a:avLst>
              <a:gd name="adj" fmla="val 85288"/>
            </a:avLst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1476375" y="5876925"/>
            <a:ext cx="287338" cy="287338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1907704" y="5877272"/>
            <a:ext cx="288925" cy="360363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WordArt 11"/>
          <p:cNvSpPr>
            <a:spLocks noChangeArrowheads="1" noChangeShapeType="1" noTextEdit="1"/>
          </p:cNvSpPr>
          <p:nvPr/>
        </p:nvSpPr>
        <p:spPr bwMode="auto">
          <a:xfrm>
            <a:off x="179388" y="981075"/>
            <a:ext cx="7561262" cy="22320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38329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Вот так плавают пробирки!</a:t>
            </a: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1907704" y="4725144"/>
            <a:ext cx="358775" cy="1223963"/>
          </a:xfrm>
          <a:prstGeom prst="can">
            <a:avLst>
              <a:gd name="adj" fmla="val 85288"/>
            </a:avLst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563888" y="292494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Глубина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погружения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пробирки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уменьшится, так как уменьшается объем подводной части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пробирки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4" name="WordArt 8"/>
          <p:cNvSpPr>
            <a:spLocks noChangeArrowheads="1" noChangeShapeType="1" noTextEdit="1"/>
          </p:cNvSpPr>
          <p:nvPr/>
        </p:nvSpPr>
        <p:spPr bwMode="auto">
          <a:xfrm rot="474182">
            <a:off x="362046" y="-44087"/>
            <a:ext cx="7857998" cy="2692144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где в технике учитываются условия плавания тел?</a:t>
            </a:r>
          </a:p>
        </p:txBody>
      </p:sp>
      <p:sp>
        <p:nvSpPr>
          <p:cNvPr id="126985" name="AutoShape 9"/>
          <p:cNvSpPr>
            <a:spLocks/>
          </p:cNvSpPr>
          <p:nvPr/>
        </p:nvSpPr>
        <p:spPr bwMode="auto">
          <a:xfrm>
            <a:off x="428596" y="5643578"/>
            <a:ext cx="2000232" cy="369332"/>
          </a:xfrm>
          <a:prstGeom prst="borderCallout2">
            <a:avLst>
              <a:gd name="adj1" fmla="val 56123"/>
              <a:gd name="adj2" fmla="val 99846"/>
              <a:gd name="adj3" fmla="val 48263"/>
              <a:gd name="adj4" fmla="val 184408"/>
              <a:gd name="adj5" fmla="val -1064942"/>
              <a:gd name="adj6" fmla="val 211980"/>
            </a:avLst>
          </a:prstGeom>
          <a:solidFill>
            <a:schemeClr val="hlink">
              <a:alpha val="39999"/>
            </a:scheme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</a:rPr>
              <a:t>судостроение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126986" name="AutoShape 10"/>
          <p:cNvSpPr>
            <a:spLocks/>
          </p:cNvSpPr>
          <p:nvPr/>
        </p:nvSpPr>
        <p:spPr bwMode="auto">
          <a:xfrm>
            <a:off x="6357950" y="5715016"/>
            <a:ext cx="2266950" cy="944562"/>
          </a:xfrm>
          <a:prstGeom prst="borderCallout2">
            <a:avLst>
              <a:gd name="adj1" fmla="val 12102"/>
              <a:gd name="adj2" fmla="val -3361"/>
              <a:gd name="adj3" fmla="val 12102"/>
              <a:gd name="adj4" fmla="val -44259"/>
              <a:gd name="adj5" fmla="val -425572"/>
              <a:gd name="adj6" fmla="val -73761"/>
            </a:avLst>
          </a:prstGeom>
          <a:solidFill>
            <a:schemeClr val="hlink">
              <a:alpha val="4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1">
                <a:solidFill>
                  <a:srgbClr val="000000"/>
                </a:solidFill>
              </a:rPr>
              <a:t>подводные лодки,</a:t>
            </a:r>
          </a:p>
          <a:p>
            <a:pPr algn="ctr"/>
            <a:r>
              <a:rPr lang="ru-RU" b="1">
                <a:solidFill>
                  <a:srgbClr val="000000"/>
                </a:solidFill>
              </a:rPr>
              <a:t>понтоны</a:t>
            </a:r>
          </a:p>
        </p:txBody>
      </p:sp>
      <p:pic>
        <p:nvPicPr>
          <p:cNvPr id="126987" name="Picture 11" descr="C:\Users\user\Pictures\кор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3714752"/>
            <a:ext cx="2395378" cy="1500198"/>
          </a:xfrm>
          <a:prstGeom prst="rect">
            <a:avLst/>
          </a:prstGeom>
          <a:noFill/>
        </p:spPr>
      </p:pic>
      <p:pic>
        <p:nvPicPr>
          <p:cNvPr id="126988" name="Picture 12" descr="C:\Users\user\Pictures\кор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928802"/>
            <a:ext cx="2456198" cy="1726338"/>
          </a:xfrm>
          <a:prstGeom prst="rect">
            <a:avLst/>
          </a:prstGeom>
          <a:noFill/>
        </p:spPr>
      </p:pic>
      <p:pic>
        <p:nvPicPr>
          <p:cNvPr id="126989" name="Picture 13" descr="C:\Users\user\Pictures\кор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2000240"/>
            <a:ext cx="2500330" cy="1758044"/>
          </a:xfrm>
          <a:prstGeom prst="rect">
            <a:avLst/>
          </a:prstGeom>
          <a:noFill/>
        </p:spPr>
      </p:pic>
      <p:pic>
        <p:nvPicPr>
          <p:cNvPr id="126990" name="Picture 14" descr="C:\Users\user\Pictures\кор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786190"/>
            <a:ext cx="2428860" cy="146111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</a:rPr>
              <a:t>Тест: Архимедова сила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975926"/>
            <a:ext cx="11945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0" y="760489"/>
            <a:ext cx="9144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cap="none" normalizeH="0" baseline="0" dirty="0" smtClean="0">
                <a:ln w="6350">
                  <a:solidFill>
                    <a:srgbClr val="000000"/>
                  </a:solidFill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ln w="6350">
                <a:solidFill>
                  <a:srgbClr val="000000"/>
                </a:solidFill>
              </a:ln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Каково направление Архимедовой силы, действующей на плывущий корабль?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А. Против направления движения корабля. 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Б. По направлению движения корабля.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В. Архимедова сила равна 0. 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Г. Противоположна силе тяжести.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В каком случае Архимедова сила, действующая на самолёт больше: у поверхности Земли или на высоте 10 км?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А. Больше у поверхности Земли. 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Б. В обоих случаях одинаково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В. Больше на высоте 10 км. 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Какая сила равна весу жидкости, вытесненной этим телом?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А. Сила сопротивления. 	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Б. Архимедова сила. 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В. Сила упругости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 Человек находится в воде. Как изменяется Архимедова сила, действующая на человека при вдохе? </a:t>
            </a:r>
            <a:b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А. Уменьшается. 	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Б. Увеличивается. 	</a:t>
            </a:r>
            <a:endParaRPr kumimoji="0" lang="ru-RU" i="0" u="none" strike="noStrike" cap="none" normalizeH="0" baseline="0" dirty="0" smtClean="0">
              <a:ln w="6350"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 w="6350"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В. Не изменяется. </a:t>
            </a:r>
            <a:r>
              <a:rPr kumimoji="0" lang="ru-RU" i="0" u="none" strike="noStrike" cap="none" normalizeH="0" baseline="0" dirty="0" smtClean="0">
                <a:ln w="6350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i="0" u="none" strike="noStrike" cap="none" normalizeH="0" baseline="0" dirty="0" smtClean="0">
                <a:ln w="6350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i="0" u="none" strike="noStrike" cap="none" normalizeH="0" baseline="0" dirty="0" smtClean="0"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i="0" u="none" strike="noStrike" cap="none" normalizeH="0" baseline="0" dirty="0" smtClean="0"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i="0" u="none" strike="noStrike" cap="none" normalizeH="0" baseline="0" dirty="0" smtClean="0"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0070" name="Object 22"/>
          <p:cNvGraphicFramePr>
            <a:graphicFrameLocks noChangeAspect="1"/>
          </p:cNvGraphicFramePr>
          <p:nvPr/>
        </p:nvGraphicFramePr>
        <p:xfrm>
          <a:off x="500034" y="1214422"/>
          <a:ext cx="1141413" cy="357190"/>
        </p:xfrm>
        <a:graphic>
          <a:graphicData uri="http://schemas.openxmlformats.org/presentationml/2006/ole">
            <p:oleObj spid="_x0000_s130070" name="Формула" r:id="rId3" imgW="609480" imgH="215640" progId="Equation.3">
              <p:embed/>
            </p:oleObj>
          </a:graphicData>
        </a:graphic>
      </p:graphicFrame>
      <p:graphicFrame>
        <p:nvGraphicFramePr>
          <p:cNvPr id="130069" name="Object 21"/>
          <p:cNvGraphicFramePr>
            <a:graphicFrameLocks noChangeAspect="1"/>
          </p:cNvGraphicFramePr>
          <p:nvPr/>
        </p:nvGraphicFramePr>
        <p:xfrm>
          <a:off x="2071670" y="785794"/>
          <a:ext cx="1214446" cy="911953"/>
        </p:xfrm>
        <a:graphic>
          <a:graphicData uri="http://schemas.openxmlformats.org/presentationml/2006/ole">
            <p:oleObj spid="_x0000_s130069" name="Формула" r:id="rId4" imgW="342720" imgH="215640" progId="Equation.3">
              <p:embed/>
            </p:oleObj>
          </a:graphicData>
        </a:graphic>
      </p:graphicFrame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0" y="857232"/>
            <a:ext cx="95011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 какой формуле определяется Архимедова сила?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75" name="Rectangle 27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71604" y="1142984"/>
            <a:ext cx="92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0076" name="Object 28"/>
          <p:cNvGraphicFramePr>
            <a:graphicFrameLocks noChangeAspect="1"/>
          </p:cNvGraphicFramePr>
          <p:nvPr/>
        </p:nvGraphicFramePr>
        <p:xfrm>
          <a:off x="4000496" y="1071546"/>
          <a:ext cx="1134604" cy="428628"/>
        </p:xfrm>
        <a:graphic>
          <a:graphicData uri="http://schemas.openxmlformats.org/presentationml/2006/ole">
            <p:oleObj spid="_x0000_s130076" name="Формула" r:id="rId5" imgW="571320" imgH="215640" progId="Equation.3">
              <p:embed/>
            </p:oleObj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571604" y="1142984"/>
            <a:ext cx="714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Б.</a:t>
            </a:r>
            <a:endParaRPr lang="ru-RU" sz="2000" dirty="0">
              <a:solidFill>
                <a:srgbClr val="000000"/>
              </a:solidFill>
            </a:endParaRPr>
          </a:p>
        </p:txBody>
      </p:sp>
      <p:graphicFrame>
        <p:nvGraphicFramePr>
          <p:cNvPr id="130078" name="Object 30"/>
          <p:cNvGraphicFramePr>
            <a:graphicFrameLocks noChangeAspect="1"/>
          </p:cNvGraphicFramePr>
          <p:nvPr/>
        </p:nvGraphicFramePr>
        <p:xfrm>
          <a:off x="5786446" y="1142984"/>
          <a:ext cx="1071570" cy="357190"/>
        </p:xfrm>
        <a:graphic>
          <a:graphicData uri="http://schemas.openxmlformats.org/presentationml/2006/ole">
            <p:oleObj spid="_x0000_s130078" name="Формула" r:id="rId6" imgW="660113" imgH="215806" progId="Equation.3">
              <p:embed/>
            </p:oleObj>
          </a:graphicData>
        </a:graphic>
      </p:graphicFrame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0" y="1214422"/>
            <a:ext cx="52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0" y="537776"/>
            <a:ext cx="12811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0" y="785794"/>
            <a:ext cx="13676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84" name="Rectangle 36"/>
          <p:cNvSpPr>
            <a:spLocks noChangeArrowheads="1"/>
          </p:cNvSpPr>
          <p:nvPr/>
        </p:nvSpPr>
        <p:spPr bwMode="auto">
          <a:xfrm flipV="1">
            <a:off x="0" y="1071546"/>
            <a:ext cx="571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643306" y="114298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В.</a:t>
            </a:r>
            <a:endParaRPr lang="ru-RU" dirty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429256" y="1142984"/>
            <a:ext cx="42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Г.</a:t>
            </a:r>
            <a:endParaRPr lang="ru-RU" dirty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0364" y="614364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Ответы:1Г; 2Г; 3А;4Б;5Б</a:t>
            </a: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357166"/>
            <a:ext cx="7215238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А, ЗНАЕТЕ ЛИ, ВЫ?</a:t>
            </a:r>
            <a:endParaRPr lang="ru-RU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720" y="2071678"/>
            <a:ext cx="3357586" cy="30718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14876" y="2071678"/>
            <a:ext cx="4000528" cy="30003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072066" y="2285992"/>
            <a:ext cx="3500462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морях и океанах плавают подводные лодки.</a:t>
            </a: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Для подводного плавания часть их ёмкости заполняют водой, а для надводного – воду выкачивают</a:t>
            </a:r>
            <a:endParaRPr lang="ru-RU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2214554"/>
            <a:ext cx="2714644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судостроении используется тот факт, что путём изменения объёма можно придать плавучесть практически любому телу.</a:t>
            </a:r>
            <a:endParaRPr lang="ru-RU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C:\Users\user\Pictures\кор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500570"/>
            <a:ext cx="3448935" cy="2003707"/>
          </a:xfrm>
          <a:prstGeom prst="rect">
            <a:avLst/>
          </a:prstGeom>
          <a:noFill/>
        </p:spPr>
      </p:pic>
      <p:pic>
        <p:nvPicPr>
          <p:cNvPr id="142339" name="Picture 3" descr="C:\Users\user\Pictures\кор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5992"/>
            <a:ext cx="3122581" cy="1976672"/>
          </a:xfrm>
          <a:prstGeom prst="rect">
            <a:avLst/>
          </a:prstGeom>
          <a:noFill/>
        </p:spPr>
      </p:pic>
      <p:pic>
        <p:nvPicPr>
          <p:cNvPr id="142340" name="Picture 4" descr="C:\Users\user\Pictures\кор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500570"/>
            <a:ext cx="3286148" cy="1971593"/>
          </a:xfrm>
          <a:prstGeom prst="rect">
            <a:avLst/>
          </a:prstGeom>
          <a:noFill/>
        </p:spPr>
      </p:pic>
      <p:pic>
        <p:nvPicPr>
          <p:cNvPr id="142341" name="Picture 5" descr="C:\Users\user\Pictures\кор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2285992"/>
            <a:ext cx="2786082" cy="200074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357166"/>
            <a:ext cx="8308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АТОМНЫЕ ЛЕДОКОЛЫ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142984"/>
            <a:ext cx="721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</a:rPr>
              <a:t>Используемая литература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5786" y="1857364"/>
            <a:ext cx="31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</a:rPr>
              <a:t>  «Физика 7» </a:t>
            </a:r>
            <a:r>
              <a:rPr lang="ru-RU" dirty="0" err="1" smtClean="0">
                <a:solidFill>
                  <a:srgbClr val="000000"/>
                </a:solidFill>
              </a:rPr>
              <a:t>Перышкин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2214554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</a:rPr>
              <a:t>   Современный урок физики в средней школе, В.Г.Разумовский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92893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</a:rPr>
              <a:t> Ресурсы </a:t>
            </a:r>
            <a:r>
              <a:rPr lang="en-US" dirty="0" smtClean="0">
                <a:solidFill>
                  <a:srgbClr val="000000"/>
                </a:solidFill>
              </a:rPr>
              <a:t>Internet</a:t>
            </a:r>
            <a:r>
              <a:rPr lang="ru-RU" dirty="0" smtClean="0">
                <a:solidFill>
                  <a:srgbClr val="000000"/>
                </a:solidFill>
              </a:rPr>
              <a:t>(картинки) </a:t>
            </a: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0" name="Picture 4" descr="Pict0121"/>
          <p:cNvPicPr>
            <a:picLocks noChangeAspect="1" noChangeArrowheads="1"/>
          </p:cNvPicPr>
          <p:nvPr/>
        </p:nvPicPr>
        <p:blipFill>
          <a:blip r:embed="rId2" cstate="print">
            <a:lum contrast="48000"/>
          </a:blip>
          <a:srcRect/>
          <a:stretch>
            <a:fillRect/>
          </a:stretch>
        </p:blipFill>
        <p:spPr bwMode="auto">
          <a:xfrm>
            <a:off x="0" y="0"/>
            <a:ext cx="9144000" cy="63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39750" y="0"/>
            <a:ext cx="842486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b="1" dirty="0">
                <a:solidFill>
                  <a:srgbClr val="800000"/>
                </a:solidFill>
              </a:rPr>
              <a:t>Архимед, величайший древнегреческий ученый</a:t>
            </a:r>
            <a:r>
              <a:rPr lang="ru-RU" sz="2400" b="1" dirty="0">
                <a:solidFill>
                  <a:srgbClr val="800000"/>
                </a:solidFill>
              </a:rPr>
              <a:t>,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3200" b="1" dirty="0">
                <a:solidFill>
                  <a:srgbClr val="800000"/>
                </a:solidFill>
              </a:rPr>
              <a:t>математик, физик, изобретатель</a:t>
            </a:r>
            <a:r>
              <a:rPr lang="ru-RU" sz="2400" dirty="0">
                <a:solidFill>
                  <a:srgbClr val="000000"/>
                </a:solidFill>
              </a:rPr>
              <a:t>, родился в 287 г. до н. э. в Сиракузах, на острове Сицилия. Он прославился многочисленными научными трудами, главным образом в области геометрии и механики. Последние три года жизни Архимеда Сиракузы были осаждены римскими войсками и флотом. По словам историков, Архимед для защиты города изобретал удивительные орудия и приспособле­ния, которые губили римлян и наводили на них суеверный страх. В 212 г. до н. э. Сиракузы были взяты. Римский военачаль­ник приказал не убивать Архимеда. Но Архимед был убит солдатом, не знавшим его в лицо. Рассказывают, что Архимед сидел, задумавшись над чертежом, сделанным на песке, и хотел остановить солдата, крикнув: «Не наступи на мои чертежи...»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50825" y="760413"/>
            <a:ext cx="84248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000000"/>
                </a:solidFill>
              </a:rPr>
              <a:t>Задание 1. </a:t>
            </a:r>
            <a:br>
              <a:rPr lang="ru-RU" sz="2400" b="1">
                <a:solidFill>
                  <a:srgbClr val="000000"/>
                </a:solidFill>
              </a:rPr>
            </a:br>
            <a:r>
              <a:rPr lang="ru-RU" sz="2400" b="1">
                <a:solidFill>
                  <a:srgbClr val="000000"/>
                </a:solidFill>
              </a:rPr>
              <a:t>Обозначьте силы, действующие на тело, плавающее внутри жидкости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3184525"/>
            <a:ext cx="9144000" cy="3673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3276600" y="4005263"/>
            <a:ext cx="1511300" cy="1511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648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u="sng">
                <a:solidFill>
                  <a:srgbClr val="000000"/>
                </a:solidFill>
                <a:latin typeface="Bodoni MT Black" pitchFamily="18" charset="0"/>
              </a:rPr>
              <a:t>Задание 1.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2349500"/>
            <a:ext cx="9144000" cy="4508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492500" y="3933825"/>
            <a:ext cx="1223963" cy="12239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995738" y="4581525"/>
            <a:ext cx="215900" cy="1511300"/>
          </a:xfrm>
          <a:prstGeom prst="downArrow">
            <a:avLst>
              <a:gd name="adj1" fmla="val 50000"/>
              <a:gd name="adj2" fmla="val 175000"/>
            </a:avLst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3995738" y="2636838"/>
            <a:ext cx="217487" cy="1368425"/>
          </a:xfrm>
          <a:prstGeom prst="upArrow">
            <a:avLst>
              <a:gd name="adj1" fmla="val 50000"/>
              <a:gd name="adj2" fmla="val 1573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solidFill>
                <a:srgbClr val="CC6600"/>
              </a:solidFill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067175" y="54451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Arial Black" pitchFamily="34" charset="0"/>
              </a:rPr>
              <a:t>F</a:t>
            </a:r>
            <a:r>
              <a:rPr lang="ru-RU" b="1" baseline="-25000">
                <a:solidFill>
                  <a:srgbClr val="000000"/>
                </a:solidFill>
                <a:latin typeface="Arial Black" pitchFamily="34" charset="0"/>
              </a:rPr>
              <a:t>т</a:t>
            </a:r>
            <a:endParaRPr lang="ru-RU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211638" y="5445125"/>
            <a:ext cx="144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140200" y="35004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Arial Black" pitchFamily="34" charset="0"/>
              </a:rPr>
              <a:t>F</a:t>
            </a:r>
            <a:r>
              <a:rPr lang="ru-RU" b="1" baseline="-25000">
                <a:solidFill>
                  <a:srgbClr val="000000"/>
                </a:solidFill>
                <a:latin typeface="Arial Black" pitchFamily="34" charset="0"/>
              </a:rPr>
              <a:t>А</a:t>
            </a:r>
            <a:endParaRPr lang="ru-RU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4284663" y="3500438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308" name="WordArt 20"/>
          <p:cNvSpPr>
            <a:spLocks noChangeArrowheads="1" noChangeShapeType="1" noTextEdit="1"/>
          </p:cNvSpPr>
          <p:nvPr/>
        </p:nvSpPr>
        <p:spPr bwMode="auto">
          <a:xfrm>
            <a:off x="3492500" y="620713"/>
            <a:ext cx="3105150" cy="1177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Проверь себя!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WordArt 4"/>
          <p:cNvSpPr>
            <a:spLocks noChangeArrowheads="1" noChangeShapeType="1" noTextEdit="1"/>
          </p:cNvSpPr>
          <p:nvPr/>
        </p:nvSpPr>
        <p:spPr bwMode="auto">
          <a:xfrm>
            <a:off x="684213" y="0"/>
            <a:ext cx="3590925" cy="1177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Внимание, опыт!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755650" y="1095375"/>
            <a:ext cx="7921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/>
              <a:t>. </a:t>
            </a:r>
            <a:r>
              <a:rPr lang="ru-RU" sz="2400" b="1">
                <a:solidFill>
                  <a:srgbClr val="000000"/>
                </a:solidFill>
              </a:rPr>
              <a:t>Перед вами стакан с водой и три бруска: железный, деревянный и пенопластовый.  Давайте посмотрим, как они будут вести себя в воде. Опустите их в стакан с водой.</a:t>
            </a:r>
            <a:r>
              <a:rPr lang="ru-RU" sz="20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684213" y="5373688"/>
            <a:ext cx="2232025" cy="57626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684213" y="2781300"/>
            <a:ext cx="2232025" cy="576263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684213" y="3068638"/>
            <a:ext cx="0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2916238" y="3068638"/>
            <a:ext cx="0" cy="266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3194" name="Rectangle 10" descr="Орех"/>
          <p:cNvSpPr>
            <a:spLocks noChangeArrowheads="1"/>
          </p:cNvSpPr>
          <p:nvPr/>
        </p:nvSpPr>
        <p:spPr bwMode="auto">
          <a:xfrm>
            <a:off x="3995738" y="4365625"/>
            <a:ext cx="574675" cy="57626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724525" y="4292600"/>
            <a:ext cx="576263" cy="576263"/>
          </a:xfrm>
          <a:prstGeom prst="rect">
            <a:avLst/>
          </a:prstGeom>
          <a:solidFill>
            <a:srgbClr val="8080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684213" y="3573463"/>
            <a:ext cx="2232025" cy="57626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4787900" y="3500438"/>
            <a:ext cx="574675" cy="576262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5148263" y="8366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>
                <a:solidFill>
                  <a:srgbClr val="000000"/>
                </a:solidFill>
              </a:rPr>
              <a:t>Задание2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1116013" y="3716338"/>
            <a:ext cx="2447925" cy="576262"/>
          </a:xfrm>
          <a:prstGeom prst="ellipse">
            <a:avLst/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1116013" y="5084763"/>
            <a:ext cx="2449512" cy="865187"/>
          </a:xfrm>
          <a:prstGeom prst="ellipse">
            <a:avLst/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1116013" y="2997200"/>
            <a:ext cx="0" cy="25209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>
            <a:off x="3563938" y="2924175"/>
            <a:ext cx="0" cy="266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051050" y="5300663"/>
            <a:ext cx="503238" cy="433387"/>
          </a:xfrm>
          <a:prstGeom prst="rect">
            <a:avLst/>
          </a:prstGeom>
          <a:solidFill>
            <a:srgbClr val="8080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94220" name="Rectangle 12" descr="Орех"/>
          <p:cNvSpPr>
            <a:spLocks noChangeArrowheads="1"/>
          </p:cNvSpPr>
          <p:nvPr/>
        </p:nvSpPr>
        <p:spPr bwMode="auto">
          <a:xfrm>
            <a:off x="1979613" y="4005263"/>
            <a:ext cx="503237" cy="43338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2051050" y="32845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94226" name="WordArt 18"/>
          <p:cNvSpPr>
            <a:spLocks noChangeArrowheads="1" noChangeShapeType="1" noTextEdit="1"/>
          </p:cNvSpPr>
          <p:nvPr/>
        </p:nvSpPr>
        <p:spPr bwMode="auto">
          <a:xfrm>
            <a:off x="827088" y="908050"/>
            <a:ext cx="7286625" cy="1177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Так располагаются бруски в воде!</a:t>
            </a:r>
          </a:p>
        </p:txBody>
      </p: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1116013" y="2636838"/>
            <a:ext cx="2447925" cy="57626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331913" y="3644900"/>
            <a:ext cx="503237" cy="504825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539750" y="6165850"/>
            <a:ext cx="8280400" cy="6508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rgbClr val="000000"/>
                </a:solidFill>
              </a:rPr>
              <a:t>Что можно сказать о глубине погружения брусков, изготовленных из дерева и пенопласта?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468313" y="6858000"/>
            <a:ext cx="71437" cy="100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835150" y="2133600"/>
          <a:ext cx="3024188" cy="1312863"/>
        </p:xfrm>
        <a:graphic>
          <a:graphicData uri="http://schemas.openxmlformats.org/presentationml/2006/ole">
            <p:oleObj spid="_x0000_s95241" name="Формула" r:id="rId3" imgW="520560" imgH="228600" progId="Equation.3">
              <p:embed/>
            </p:oleObj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835150" y="3429000"/>
          <a:ext cx="3167063" cy="1408113"/>
        </p:xfrm>
        <a:graphic>
          <a:graphicData uri="http://schemas.openxmlformats.org/presentationml/2006/ole">
            <p:oleObj spid="_x0000_s95239" name="Формула" r:id="rId4" imgW="508000" imgH="228600" progId="Equation.3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692275" y="4868863"/>
          <a:ext cx="3200400" cy="1387475"/>
        </p:xfrm>
        <a:graphic>
          <a:graphicData uri="http://schemas.openxmlformats.org/presentationml/2006/ole">
            <p:oleObj spid="_x0000_s95237" name="Формула" r:id="rId5" imgW="520700" imgH="228600" progId="Equation.3">
              <p:embed/>
            </p:oleObj>
          </a:graphicData>
        </a:graphic>
      </p:graphicFrame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1516063" y="1617663"/>
            <a:ext cx="990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1516063" y="1617663"/>
            <a:ext cx="10112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5422" name="Text Box 190"/>
          <p:cNvSpPr txBox="1">
            <a:spLocks noChangeArrowheads="1"/>
          </p:cNvSpPr>
          <p:nvPr/>
        </p:nvSpPr>
        <p:spPr bwMode="auto">
          <a:xfrm>
            <a:off x="250825" y="2420938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>
                <a:solidFill>
                  <a:srgbClr val="000000"/>
                </a:solidFill>
                <a:latin typeface="Arial Black" pitchFamily="34" charset="0"/>
              </a:rPr>
              <a:t>ЕСЛИ</a:t>
            </a:r>
          </a:p>
        </p:txBody>
      </p:sp>
      <p:sp>
        <p:nvSpPr>
          <p:cNvPr id="95423" name="Text Box 191"/>
          <p:cNvSpPr txBox="1">
            <a:spLocks noChangeArrowheads="1"/>
          </p:cNvSpPr>
          <p:nvPr/>
        </p:nvSpPr>
        <p:spPr bwMode="auto">
          <a:xfrm>
            <a:off x="179388" y="3860800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>
                <a:solidFill>
                  <a:srgbClr val="000000"/>
                </a:solidFill>
                <a:latin typeface="Arial Black" pitchFamily="34" charset="0"/>
              </a:rPr>
              <a:t>ЕСЛИ</a:t>
            </a:r>
          </a:p>
        </p:txBody>
      </p:sp>
      <p:sp>
        <p:nvSpPr>
          <p:cNvPr id="95424" name="Text Box 192"/>
          <p:cNvSpPr txBox="1">
            <a:spLocks noChangeArrowheads="1"/>
          </p:cNvSpPr>
          <p:nvPr/>
        </p:nvSpPr>
        <p:spPr bwMode="auto">
          <a:xfrm>
            <a:off x="250825" y="522922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>
                <a:solidFill>
                  <a:srgbClr val="000000"/>
                </a:solidFill>
                <a:latin typeface="Arial Black" pitchFamily="34" charset="0"/>
              </a:rPr>
              <a:t>ЕСЛИ</a:t>
            </a:r>
          </a:p>
        </p:txBody>
      </p:sp>
      <p:sp>
        <p:nvSpPr>
          <p:cNvPr id="95425" name="Text Box 193"/>
          <p:cNvSpPr txBox="1">
            <a:spLocks noChangeArrowheads="1"/>
          </p:cNvSpPr>
          <p:nvPr/>
        </p:nvSpPr>
        <p:spPr bwMode="auto">
          <a:xfrm>
            <a:off x="4859338" y="2420938"/>
            <a:ext cx="3671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rgbClr val="000000"/>
                </a:solidFill>
              </a:rPr>
              <a:t>, то тело тонет</a:t>
            </a:r>
            <a:endParaRPr lang="ru-RU" sz="36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5426" name="Text Box 194"/>
          <p:cNvSpPr txBox="1">
            <a:spLocks noChangeArrowheads="1"/>
          </p:cNvSpPr>
          <p:nvPr/>
        </p:nvSpPr>
        <p:spPr bwMode="auto">
          <a:xfrm>
            <a:off x="5003800" y="3860800"/>
            <a:ext cx="4140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rgbClr val="000000"/>
                </a:solidFill>
              </a:rPr>
              <a:t>, то тело всплывает</a:t>
            </a:r>
            <a:endParaRPr lang="ru-RU" sz="36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5427" name="Text Box 195"/>
          <p:cNvSpPr txBox="1">
            <a:spLocks noChangeArrowheads="1"/>
          </p:cNvSpPr>
          <p:nvPr/>
        </p:nvSpPr>
        <p:spPr bwMode="auto">
          <a:xfrm>
            <a:off x="4932363" y="5300663"/>
            <a:ext cx="4211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rgbClr val="000000"/>
                </a:solidFill>
              </a:rPr>
              <a:t>, то тело плавает</a:t>
            </a:r>
            <a:endParaRPr lang="ru-RU" sz="36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5429" name="WordArt 197"/>
          <p:cNvSpPr>
            <a:spLocks noChangeArrowheads="1" noChangeShapeType="1" noTextEdit="1"/>
          </p:cNvSpPr>
          <p:nvPr/>
        </p:nvSpPr>
        <p:spPr bwMode="auto">
          <a:xfrm>
            <a:off x="2268538" y="476250"/>
            <a:ext cx="3024187" cy="16097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0861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ВЫВОД</a:t>
            </a:r>
          </a:p>
        </p:txBody>
      </p:sp>
      <p:sp>
        <p:nvSpPr>
          <p:cNvPr id="95430" name="Text Box 198"/>
          <p:cNvSpPr txBox="1">
            <a:spLocks noChangeArrowheads="1"/>
          </p:cNvSpPr>
          <p:nvPr/>
        </p:nvSpPr>
        <p:spPr bwMode="auto">
          <a:xfrm>
            <a:off x="5435600" y="404813"/>
            <a:ext cx="431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6600" b="1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Океан">
  <a:themeElements>
    <a:clrScheme name="2_Океан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2_Океан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Океан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кеан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838</TotalTime>
  <Words>574</Words>
  <Application>Microsoft Office PowerPoint</Application>
  <PresentationFormat>Экран (4:3)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2_Океан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ПРОВЕРЬ СВОИ ЗНАНИЯ!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Company>школа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30</cp:revision>
  <dcterms:created xsi:type="dcterms:W3CDTF">2010-03-15T17:40:07Z</dcterms:created>
  <dcterms:modified xsi:type="dcterms:W3CDTF">2014-06-14T11:24:11Z</dcterms:modified>
</cp:coreProperties>
</file>