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1"/>
      <p:bold r:id="rId12"/>
      <p:italic r:id="rId13"/>
      <p:boldItalic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Roboto Black" panose="020B0604020202020204" charset="0"/>
      <p:bold r:id="rId19"/>
      <p:italic r:id="rId20"/>
      <p:boldItalic r:id="rId21"/>
    </p:embeddedFont>
    <p:embeddedFont>
      <p:font typeface="Roboto Medium" panose="020B0604020202020204" charset="0"/>
      <p:regular r:id="rId22"/>
      <p:bold r:id="rId23"/>
      <p:italic r:id="rId24"/>
      <p:boldItalic r:id="rId25"/>
    </p:embeddedFont>
    <p:embeddedFont>
      <p:font typeface="Roboto Mono Medium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68828eb73d51a9ec" providerId="LiveId" clId="{543832C3-07B3-4F59-8934-DD3920975CF5}"/>
    <pc:docChg chg="modSld">
      <pc:chgData name="" userId="68828eb73d51a9ec" providerId="LiveId" clId="{543832C3-07B3-4F59-8934-DD3920975CF5}" dt="2023-10-25T18:23:56.111" v="14"/>
      <pc:docMkLst>
        <pc:docMk/>
      </pc:docMkLst>
      <pc:sldChg chg="modSp">
        <pc:chgData name="" userId="68828eb73d51a9ec" providerId="LiveId" clId="{543832C3-07B3-4F59-8934-DD3920975CF5}" dt="2023-10-25T18:19:14.576" v="3" actId="207"/>
        <pc:sldMkLst>
          <pc:docMk/>
          <pc:sldMk cId="0" sldId="256"/>
        </pc:sldMkLst>
        <pc:spChg chg="mod">
          <ac:chgData name="" userId="68828eb73d51a9ec" providerId="LiveId" clId="{543832C3-07B3-4F59-8934-DD3920975CF5}" dt="2023-10-25T18:18:43.136" v="0" actId="207"/>
          <ac:spMkLst>
            <pc:docMk/>
            <pc:sldMk cId="0" sldId="256"/>
            <ac:spMk id="85" creationId="{00000000-0000-0000-0000-000000000000}"/>
          </ac:spMkLst>
        </pc:spChg>
        <pc:spChg chg="mod">
          <ac:chgData name="" userId="68828eb73d51a9ec" providerId="LiveId" clId="{543832C3-07B3-4F59-8934-DD3920975CF5}" dt="2023-10-25T18:19:14.576" v="3" actId="207"/>
          <ac:spMkLst>
            <pc:docMk/>
            <pc:sldMk cId="0" sldId="256"/>
            <ac:spMk id="86" creationId="{00000000-0000-0000-0000-000000000000}"/>
          </ac:spMkLst>
        </pc:spChg>
        <pc:spChg chg="mod">
          <ac:chgData name="" userId="68828eb73d51a9ec" providerId="LiveId" clId="{543832C3-07B3-4F59-8934-DD3920975CF5}" dt="2023-10-25T18:19:05.584" v="2" actId="207"/>
          <ac:spMkLst>
            <pc:docMk/>
            <pc:sldMk cId="0" sldId="256"/>
            <ac:spMk id="87" creationId="{00000000-0000-0000-0000-000000000000}"/>
          </ac:spMkLst>
        </pc:spChg>
      </pc:sldChg>
      <pc:sldChg chg="modSp">
        <pc:chgData name="" userId="68828eb73d51a9ec" providerId="LiveId" clId="{543832C3-07B3-4F59-8934-DD3920975CF5}" dt="2023-10-25T18:19:49.319" v="4" actId="207"/>
        <pc:sldMkLst>
          <pc:docMk/>
          <pc:sldMk cId="0" sldId="257"/>
        </pc:sldMkLst>
        <pc:spChg chg="mod">
          <ac:chgData name="" userId="68828eb73d51a9ec" providerId="LiveId" clId="{543832C3-07B3-4F59-8934-DD3920975CF5}" dt="2023-10-25T18:19:49.319" v="4" actId="207"/>
          <ac:spMkLst>
            <pc:docMk/>
            <pc:sldMk cId="0" sldId="257"/>
            <ac:spMk id="94" creationId="{00000000-0000-0000-0000-000000000000}"/>
          </ac:spMkLst>
        </pc:spChg>
      </pc:sldChg>
      <pc:sldChg chg="modSp setBg">
        <pc:chgData name="" userId="68828eb73d51a9ec" providerId="LiveId" clId="{543832C3-07B3-4F59-8934-DD3920975CF5}" dt="2023-10-25T18:23:56.111" v="14"/>
        <pc:sldMkLst>
          <pc:docMk/>
          <pc:sldMk cId="0" sldId="258"/>
        </pc:sldMkLst>
        <pc:spChg chg="mod">
          <ac:chgData name="" userId="68828eb73d51a9ec" providerId="LiveId" clId="{543832C3-07B3-4F59-8934-DD3920975CF5}" dt="2023-10-25T18:19:58.526" v="5" actId="1076"/>
          <ac:spMkLst>
            <pc:docMk/>
            <pc:sldMk cId="0" sldId="258"/>
            <ac:spMk id="100" creationId="{00000000-0000-0000-0000-000000000000}"/>
          </ac:spMkLst>
        </pc:spChg>
      </pc:sldChg>
      <pc:sldChg chg="modSp">
        <pc:chgData name="" userId="68828eb73d51a9ec" providerId="LiveId" clId="{543832C3-07B3-4F59-8934-DD3920975CF5}" dt="2023-10-25T18:20:13.636" v="6" actId="207"/>
        <pc:sldMkLst>
          <pc:docMk/>
          <pc:sldMk cId="0" sldId="259"/>
        </pc:sldMkLst>
        <pc:spChg chg="mod">
          <ac:chgData name="" userId="68828eb73d51a9ec" providerId="LiveId" clId="{543832C3-07B3-4F59-8934-DD3920975CF5}" dt="2023-10-25T18:20:13.636" v="6" actId="207"/>
          <ac:spMkLst>
            <pc:docMk/>
            <pc:sldMk cId="0" sldId="259"/>
            <ac:spMk id="116" creationId="{00000000-0000-0000-0000-000000000000}"/>
          </ac:spMkLst>
        </pc:spChg>
      </pc:sldChg>
      <pc:sldChg chg="modSp">
        <pc:chgData name="" userId="68828eb73d51a9ec" providerId="LiveId" clId="{543832C3-07B3-4F59-8934-DD3920975CF5}" dt="2023-10-25T18:20:24.664" v="8" actId="1076"/>
        <pc:sldMkLst>
          <pc:docMk/>
          <pc:sldMk cId="0" sldId="260"/>
        </pc:sldMkLst>
        <pc:spChg chg="mod">
          <ac:chgData name="" userId="68828eb73d51a9ec" providerId="LiveId" clId="{543832C3-07B3-4F59-8934-DD3920975CF5}" dt="2023-10-25T18:20:23.525" v="7" actId="207"/>
          <ac:spMkLst>
            <pc:docMk/>
            <pc:sldMk cId="0" sldId="260"/>
            <ac:spMk id="123" creationId="{00000000-0000-0000-0000-000000000000}"/>
          </ac:spMkLst>
        </pc:spChg>
        <pc:spChg chg="mod">
          <ac:chgData name="" userId="68828eb73d51a9ec" providerId="LiveId" clId="{543832C3-07B3-4F59-8934-DD3920975CF5}" dt="2023-10-25T18:20:24.664" v="8" actId="1076"/>
          <ac:spMkLst>
            <pc:docMk/>
            <pc:sldMk cId="0" sldId="260"/>
            <ac:spMk id="124" creationId="{00000000-0000-0000-0000-000000000000}"/>
          </ac:spMkLst>
        </pc:spChg>
      </pc:sldChg>
      <pc:sldChg chg="modSp">
        <pc:chgData name="" userId="68828eb73d51a9ec" providerId="LiveId" clId="{543832C3-07B3-4F59-8934-DD3920975CF5}" dt="2023-10-25T18:21:14.383" v="9" actId="207"/>
        <pc:sldMkLst>
          <pc:docMk/>
          <pc:sldMk cId="0" sldId="261"/>
        </pc:sldMkLst>
        <pc:spChg chg="mod">
          <ac:chgData name="" userId="68828eb73d51a9ec" providerId="LiveId" clId="{543832C3-07B3-4F59-8934-DD3920975CF5}" dt="2023-10-25T18:21:14.383" v="9" actId="207"/>
          <ac:spMkLst>
            <pc:docMk/>
            <pc:sldMk cId="0" sldId="261"/>
            <ac:spMk id="130" creationId="{00000000-0000-0000-0000-000000000000}"/>
          </ac:spMkLst>
        </pc:spChg>
      </pc:sldChg>
      <pc:sldChg chg="modSp">
        <pc:chgData name="" userId="68828eb73d51a9ec" providerId="LiveId" clId="{543832C3-07B3-4F59-8934-DD3920975CF5}" dt="2023-10-25T18:21:49.765" v="12" actId="207"/>
        <pc:sldMkLst>
          <pc:docMk/>
          <pc:sldMk cId="0" sldId="262"/>
        </pc:sldMkLst>
        <pc:spChg chg="mod">
          <ac:chgData name="" userId="68828eb73d51a9ec" providerId="LiveId" clId="{543832C3-07B3-4F59-8934-DD3920975CF5}" dt="2023-10-25T18:21:49.765" v="12" actId="207"/>
          <ac:spMkLst>
            <pc:docMk/>
            <pc:sldMk cId="0" sldId="262"/>
            <ac:spMk id="136" creationId="{00000000-0000-0000-0000-000000000000}"/>
          </ac:spMkLst>
        </pc:spChg>
        <pc:spChg chg="mod">
          <ac:chgData name="" userId="68828eb73d51a9ec" providerId="LiveId" clId="{543832C3-07B3-4F59-8934-DD3920975CF5}" dt="2023-10-25T18:21:45.462" v="11" actId="207"/>
          <ac:spMkLst>
            <pc:docMk/>
            <pc:sldMk cId="0" sldId="262"/>
            <ac:spMk id="137" creationId="{00000000-0000-0000-0000-000000000000}"/>
          </ac:spMkLst>
        </pc:spChg>
      </pc:sldChg>
      <pc:sldChg chg="setBg">
        <pc:chgData name="" userId="68828eb73d51a9ec" providerId="LiveId" clId="{543832C3-07B3-4F59-8934-DD3920975CF5}" dt="2023-10-25T18:23:39.891" v="13"/>
        <pc:sldMkLst>
          <pc:docMk/>
          <pc:sldMk cId="3720645699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308162cb9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308162cb9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308162cb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308162cb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308162cb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308162cb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308162cb9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308162cb9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308162cb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308162cb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308162cb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308162cb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679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308162cb9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308162cb9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 idx="4294967295"/>
          </p:nvPr>
        </p:nvSpPr>
        <p:spPr>
          <a:xfrm>
            <a:off x="598100" y="365300"/>
            <a:ext cx="25611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100" b="1" dirty="0">
                <a:solidFill>
                  <a:srgbClr val="00B050"/>
                </a:solidFill>
              </a:rPr>
              <a:t>sama</a:t>
            </a:r>
            <a:endParaRPr sz="7100" b="1" dirty="0">
              <a:solidFill>
                <a:srgbClr val="00B050"/>
              </a:solidFill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4294967295"/>
          </p:nvPr>
        </p:nvSpPr>
        <p:spPr>
          <a:xfrm>
            <a:off x="598097" y="4178050"/>
            <a:ext cx="61512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442" dirty="0">
                <a:solidFill>
                  <a:srgbClr val="00B05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Building a sustainable inclusive economy.</a:t>
            </a:r>
            <a:endParaRPr sz="1442" dirty="0">
              <a:solidFill>
                <a:srgbClr val="00B05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98100" y="2140975"/>
            <a:ext cx="4895400" cy="9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Business Analytics Recommendations for Project Success in 2021</a:t>
            </a:r>
            <a:endParaRPr sz="2400" dirty="0">
              <a:solidFill>
                <a:srgbClr val="00B05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6100" y="1041725"/>
            <a:ext cx="191452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884100" y="1214100"/>
            <a:ext cx="7375800" cy="35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➔"/>
            </a:pPr>
            <a:r>
              <a:rPr lang="en" dirty="0">
                <a:latin typeface="Georgia"/>
                <a:ea typeface="Georgia"/>
                <a:cs typeface="Georgia"/>
                <a:sym typeface="Georgia"/>
              </a:rPr>
              <a:t>25% of the Fortune 50 trust Sama to deliver secure, high-quality training data and validation for the technology teams driving humanity forward.  From self-driving cars to smart hardware, Sama fuels AI. </a:t>
            </a: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➔"/>
            </a:pPr>
            <a:r>
              <a:rPr lang="en" dirty="0">
                <a:latin typeface="Georgia"/>
                <a:ea typeface="Georgia"/>
                <a:cs typeface="Georgia"/>
                <a:sym typeface="Georgia"/>
              </a:rPr>
              <a:t>Founded over a decade ago, we’re experts in image, video, and sensor data annotation and validation for machine learning algorithms in industries including automotive, navigation, AR/VR, biotech, agriculture, manufacturing, and e-commerce. </a:t>
            </a: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➔"/>
            </a:pPr>
            <a:r>
              <a:rPr lang="en" dirty="0">
                <a:latin typeface="Georgia"/>
                <a:ea typeface="Georgia"/>
                <a:cs typeface="Georgia"/>
                <a:sym typeface="Georgia"/>
              </a:rPr>
              <a:t>Our staff is driven by a mission to expand opportunities for low-income people through the digital economy, and our social business model has helped lift over 50,000 people out of poverty. </a:t>
            </a: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2684" y="4378582"/>
            <a:ext cx="738250" cy="7310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3109950" y="548275"/>
            <a:ext cx="2924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u="sng" dirty="0">
                <a:solidFill>
                  <a:srgbClr val="00B050"/>
                </a:solidFill>
                <a:latin typeface="Roboto Black"/>
                <a:ea typeface="Roboto Black"/>
                <a:cs typeface="Roboto Black"/>
                <a:sym typeface="Roboto Black"/>
              </a:rPr>
              <a:t>ABOUT SAMA</a:t>
            </a:r>
            <a:endParaRPr sz="2300" u="sng" dirty="0">
              <a:solidFill>
                <a:srgbClr val="00B05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484700" y="220687"/>
            <a:ext cx="634005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u="sng" dirty="0">
                <a:solidFill>
                  <a:srgbClr val="F7F7F8"/>
                </a:solidFill>
                <a:latin typeface="Roboto Black"/>
                <a:ea typeface="Roboto Black"/>
                <a:cs typeface="Roboto Black"/>
                <a:sym typeface="Roboto Black"/>
              </a:rPr>
              <a:t>EMPLOYEE PERFORMANCE - CASE STUDY 1</a:t>
            </a:r>
            <a:endParaRPr u="sng" dirty="0">
              <a:solidFill>
                <a:srgbClr val="F7F7F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913800" y="979113"/>
            <a:ext cx="1475100" cy="1475100"/>
          </a:xfrm>
          <a:prstGeom prst="ellipse">
            <a:avLst/>
          </a:prstGeom>
          <a:noFill/>
          <a:ln w="38100" cap="flat" cmpd="sng">
            <a:solidFill>
              <a:srgbClr val="F7F7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7F7F8"/>
                </a:solidFill>
                <a:latin typeface="Roboto"/>
                <a:ea typeface="Roboto"/>
                <a:cs typeface="Roboto"/>
                <a:sym typeface="Roboto"/>
              </a:rPr>
              <a:t>1.37</a:t>
            </a:r>
            <a:endParaRPr sz="2800" dirty="0">
              <a:solidFill>
                <a:srgbClr val="F7F7F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648450" y="2497650"/>
            <a:ext cx="231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F7F7F8"/>
                </a:solidFill>
                <a:latin typeface="Roboto"/>
                <a:ea typeface="Roboto"/>
                <a:cs typeface="Roboto"/>
                <a:sym typeface="Roboto"/>
              </a:rPr>
              <a:t>Average productivity score</a:t>
            </a:r>
            <a:endParaRPr sz="1300" b="1" dirty="0">
              <a:solidFill>
                <a:srgbClr val="F7F7F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6184200" y="957400"/>
            <a:ext cx="1475100" cy="1475100"/>
          </a:xfrm>
          <a:prstGeom prst="ellipse">
            <a:avLst/>
          </a:prstGeom>
          <a:noFill/>
          <a:ln w="38100" cap="flat" cmpd="sng">
            <a:solidFill>
              <a:srgbClr val="F7F7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7F7F8"/>
                </a:solidFill>
                <a:latin typeface="Roboto"/>
                <a:ea typeface="Roboto"/>
                <a:cs typeface="Roboto"/>
                <a:sym typeface="Roboto"/>
              </a:rPr>
              <a:t>0.95</a:t>
            </a:r>
            <a:endParaRPr sz="2800">
              <a:solidFill>
                <a:srgbClr val="F7F7F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6217886" y="2497650"/>
            <a:ext cx="1906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F7F7F8"/>
                </a:solidFill>
                <a:latin typeface="Roboto"/>
                <a:ea typeface="Roboto"/>
                <a:cs typeface="Roboto"/>
                <a:sym typeface="Roboto"/>
              </a:rPr>
              <a:t>Average quality score</a:t>
            </a:r>
            <a:endParaRPr sz="1300" b="1" dirty="0">
              <a:solidFill>
                <a:srgbClr val="F7F7F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913800" y="3054950"/>
            <a:ext cx="1475100" cy="1475100"/>
          </a:xfrm>
          <a:prstGeom prst="ellipse">
            <a:avLst/>
          </a:prstGeom>
          <a:noFill/>
          <a:ln w="38100" cap="flat" cmpd="sng">
            <a:solidFill>
              <a:srgbClr val="F7F7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7F7F8"/>
                </a:solidFill>
                <a:latin typeface="Roboto"/>
                <a:ea typeface="Roboto"/>
                <a:cs typeface="Roboto"/>
                <a:sym typeface="Roboto"/>
              </a:rPr>
              <a:t>75% </a:t>
            </a:r>
            <a:r>
              <a:rPr lang="en">
                <a:solidFill>
                  <a:srgbClr val="F7F7F8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>
              <a:solidFill>
                <a:srgbClr val="F7F7F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372551" y="46170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F7F7F8"/>
                </a:solidFill>
                <a:latin typeface="Roboto"/>
                <a:ea typeface="Roboto"/>
                <a:cs typeface="Roboto"/>
                <a:sym typeface="Roboto"/>
              </a:rPr>
              <a:t>Employees with perfect attendance</a:t>
            </a:r>
            <a:endParaRPr sz="1300" b="1" dirty="0">
              <a:solidFill>
                <a:srgbClr val="F7F7F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3549000" y="1579838"/>
            <a:ext cx="1475100" cy="1475100"/>
          </a:xfrm>
          <a:prstGeom prst="ellipse">
            <a:avLst/>
          </a:prstGeom>
          <a:noFill/>
          <a:ln w="38100" cap="flat" cmpd="sng">
            <a:solidFill>
              <a:srgbClr val="F7F7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477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3011350" y="320717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7F7F8"/>
                </a:solidFill>
                <a:latin typeface="Roboto"/>
                <a:ea typeface="Roboto"/>
                <a:cs typeface="Roboto"/>
                <a:sym typeface="Roboto"/>
              </a:rPr>
              <a:t>Number of employees in the project</a:t>
            </a:r>
            <a:endParaRPr sz="1300" b="1">
              <a:solidFill>
                <a:srgbClr val="F7F7F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6349650" y="3141950"/>
            <a:ext cx="1475100" cy="1475100"/>
          </a:xfrm>
          <a:prstGeom prst="ellipse">
            <a:avLst/>
          </a:prstGeom>
          <a:noFill/>
          <a:ln w="38100" cap="flat" cmpd="sng">
            <a:solidFill>
              <a:srgbClr val="F7F7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7F7F8"/>
                </a:solidFill>
                <a:latin typeface="Roboto"/>
                <a:ea typeface="Roboto"/>
                <a:cs typeface="Roboto"/>
                <a:sym typeface="Roboto"/>
              </a:rPr>
              <a:t>10.5</a:t>
            </a:r>
            <a:endParaRPr sz="2800" dirty="0">
              <a:solidFill>
                <a:srgbClr val="F7F7F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6184200" y="4706375"/>
            <a:ext cx="2697333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F7F7F8"/>
                </a:solidFill>
                <a:latin typeface="Roboto"/>
                <a:ea typeface="Roboto"/>
                <a:cs typeface="Roboto"/>
                <a:sym typeface="Roboto"/>
              </a:rPr>
              <a:t>Highest productivity score</a:t>
            </a:r>
            <a:endParaRPr dirty="0">
              <a:solidFill>
                <a:srgbClr val="F7F7F8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/>
        </p:nvSpPr>
        <p:spPr>
          <a:xfrm>
            <a:off x="3107025" y="-1"/>
            <a:ext cx="3224400" cy="44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 dirty="0">
                <a:solidFill>
                  <a:srgbClr val="00B050"/>
                </a:solidFill>
                <a:latin typeface="Roboto Black"/>
                <a:ea typeface="Roboto Black"/>
                <a:cs typeface="Roboto Black"/>
                <a:sym typeface="Roboto Black"/>
              </a:rPr>
              <a:t>PRODUCTIVITY</a:t>
            </a:r>
            <a:endParaRPr sz="2100" u="sng" dirty="0">
              <a:solidFill>
                <a:srgbClr val="00B050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6266200" y="721914"/>
            <a:ext cx="2676300" cy="3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➔"/>
            </a:pPr>
            <a:r>
              <a:rPr lang="en" dirty="0">
                <a:latin typeface="Georgia"/>
                <a:ea typeface="Georgia"/>
                <a:cs typeface="Georgia"/>
                <a:sym typeface="Georgia"/>
              </a:rPr>
              <a:t>The highest productivity score recorded was 10.5</a:t>
            </a: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➔"/>
            </a:pPr>
            <a:r>
              <a:rPr lang="en" dirty="0">
                <a:latin typeface="Georgia"/>
                <a:ea typeface="Georgia"/>
                <a:cs typeface="Georgia"/>
                <a:sym typeface="Georgia"/>
              </a:rPr>
              <a:t>75% had a productivity score greater than the average (1.375)</a:t>
            </a: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➔"/>
            </a:pPr>
            <a:r>
              <a:rPr lang="en" dirty="0">
                <a:latin typeface="Georgia"/>
                <a:ea typeface="Georgia"/>
                <a:cs typeface="Georgia"/>
                <a:sym typeface="Georgia"/>
              </a:rPr>
              <a:t>Lowest productivity score of 0.3</a:t>
            </a: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873A18-6FD3-B9DB-79CE-38B3D9000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57" y="547237"/>
            <a:ext cx="5846538" cy="3765334"/>
          </a:xfrm>
          <a:prstGeom prst="rect">
            <a:avLst/>
          </a:prstGeom>
        </p:spPr>
      </p:pic>
      <p:pic>
        <p:nvPicPr>
          <p:cNvPr id="5" name="Google Shape;95;p14">
            <a:extLst>
              <a:ext uri="{FF2B5EF4-FFF2-40B4-BE49-F238E27FC236}">
                <a16:creationId xmlns:a16="http://schemas.microsoft.com/office/drawing/2014/main" id="{1E6854AF-1BF9-6094-D608-A396D8E0934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2684" y="4378582"/>
            <a:ext cx="738250" cy="7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/>
        </p:nvSpPr>
        <p:spPr>
          <a:xfrm>
            <a:off x="2728399" y="117499"/>
            <a:ext cx="4925467" cy="475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>
                <a:solidFill>
                  <a:srgbClr val="00B050"/>
                </a:solidFill>
                <a:latin typeface="Roboto Black"/>
                <a:ea typeface="Roboto Black"/>
                <a:cs typeface="Roboto Black"/>
                <a:sym typeface="Roboto Black"/>
              </a:rPr>
              <a:t>PERFORMANCE PER PROJECT (2020)</a:t>
            </a:r>
            <a:endParaRPr sz="1300" u="sng" dirty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18535" y="1143487"/>
            <a:ext cx="310589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➔"/>
            </a:pPr>
            <a:r>
              <a:rPr lang="en" dirty="0">
                <a:latin typeface="Georgia"/>
                <a:ea typeface="Georgia"/>
                <a:cs typeface="Georgia"/>
                <a:sym typeface="Georgia"/>
              </a:rPr>
              <a:t>Project OPPP had the highest productivity score.</a:t>
            </a: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➔"/>
            </a:pPr>
            <a:r>
              <a:rPr lang="en" dirty="0">
                <a:latin typeface="Georgia"/>
                <a:ea typeface="Georgia"/>
                <a:cs typeface="Georgia"/>
                <a:sym typeface="Georgia"/>
              </a:rPr>
              <a:t>All projects had nearly the same attendance score.</a:t>
            </a: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➔"/>
            </a:pPr>
            <a:r>
              <a:rPr lang="en" dirty="0">
                <a:latin typeface="Georgia"/>
                <a:ea typeface="Georgia"/>
                <a:cs typeface="Georgia"/>
                <a:sym typeface="Georgia"/>
              </a:rPr>
              <a:t>Project GGGG had the lowest productivity score.</a:t>
            </a: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➔"/>
            </a:pPr>
            <a:r>
              <a:rPr lang="en" dirty="0">
                <a:latin typeface="Georgia"/>
                <a:ea typeface="Georgia"/>
                <a:cs typeface="Georgia"/>
                <a:sym typeface="Georgia"/>
              </a:rPr>
              <a:t>Project score correlates with attendance on a small scale.</a:t>
            </a: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83F37E-2E43-9FF1-EEB7-C08E35EB1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739" y="795866"/>
            <a:ext cx="5909726" cy="3672601"/>
          </a:xfrm>
          <a:prstGeom prst="rect">
            <a:avLst/>
          </a:prstGeom>
        </p:spPr>
      </p:pic>
      <p:pic>
        <p:nvPicPr>
          <p:cNvPr id="3" name="Google Shape;95;p14">
            <a:extLst>
              <a:ext uri="{FF2B5EF4-FFF2-40B4-BE49-F238E27FC236}">
                <a16:creationId xmlns:a16="http://schemas.microsoft.com/office/drawing/2014/main" id="{F3D33953-6330-2163-ED46-E2D3E793C67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2684" y="4378582"/>
            <a:ext cx="738250" cy="7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571401" y="182775"/>
            <a:ext cx="6642200" cy="443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 dirty="0">
                <a:solidFill>
                  <a:srgbClr val="00B050"/>
                </a:solidFill>
                <a:latin typeface="Roboto Medium"/>
                <a:ea typeface="Roboto Medium"/>
                <a:cs typeface="Roboto Medium"/>
                <a:sym typeface="Roboto Medium"/>
              </a:rPr>
              <a:t>EMPLOYEE ATTENDANCE VS OVERALL PERFOMANCE</a:t>
            </a:r>
            <a:endParaRPr sz="2000" b="1" u="sng" dirty="0">
              <a:solidFill>
                <a:srgbClr val="00B05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5939823" y="1253250"/>
            <a:ext cx="3041677" cy="28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➔"/>
            </a:pPr>
            <a:r>
              <a:rPr lang="en" dirty="0">
                <a:latin typeface="Georgia"/>
                <a:ea typeface="Georgia"/>
                <a:cs typeface="Georgia"/>
                <a:sym typeface="Georgia"/>
              </a:rPr>
              <a:t>Most of the employees had the median attendance, quality, and productivity score.</a:t>
            </a: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➔"/>
            </a:pPr>
            <a:r>
              <a:rPr lang="en" dirty="0">
                <a:latin typeface="Georgia"/>
                <a:ea typeface="Georgia"/>
                <a:cs typeface="Georgia"/>
                <a:sym typeface="Georgia"/>
              </a:rPr>
              <a:t>The overall performance of employees had a direct correlation with the attendance score.</a:t>
            </a: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0E5C27-1274-F540-7036-F26962BC8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813787"/>
            <a:ext cx="5296357" cy="3899378"/>
          </a:xfrm>
          <a:prstGeom prst="rect">
            <a:avLst/>
          </a:prstGeom>
        </p:spPr>
      </p:pic>
      <p:pic>
        <p:nvPicPr>
          <p:cNvPr id="3" name="Google Shape;95;p14">
            <a:extLst>
              <a:ext uri="{FF2B5EF4-FFF2-40B4-BE49-F238E27FC236}">
                <a16:creationId xmlns:a16="http://schemas.microsoft.com/office/drawing/2014/main" id="{99E31096-FBAD-1635-4C98-A1270347586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2684" y="4378582"/>
            <a:ext cx="738250" cy="7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109133" y="234975"/>
            <a:ext cx="6550167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u="sng" dirty="0">
                <a:solidFill>
                  <a:srgbClr val="F7F7F8"/>
                </a:solidFill>
                <a:latin typeface="Roboto Black"/>
                <a:ea typeface="Roboto Black"/>
                <a:cs typeface="Roboto Black"/>
                <a:sym typeface="Roboto Black"/>
              </a:rPr>
              <a:t>CAPACITY PLANNING (2021) - CASE STUDY 2</a:t>
            </a:r>
            <a:endParaRPr u="sng" dirty="0">
              <a:solidFill>
                <a:srgbClr val="F7F7F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913800" y="979113"/>
            <a:ext cx="1475100" cy="1475100"/>
          </a:xfrm>
          <a:prstGeom prst="ellipse">
            <a:avLst/>
          </a:prstGeom>
          <a:noFill/>
          <a:ln w="38100" cap="flat" cmpd="sng">
            <a:solidFill>
              <a:srgbClr val="F7F7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7F7F8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800" dirty="0">
              <a:solidFill>
                <a:srgbClr val="F7F7F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465669" y="2497650"/>
            <a:ext cx="2696583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F7F7F8"/>
                </a:solidFill>
                <a:latin typeface="Roboto"/>
                <a:ea typeface="Roboto"/>
                <a:cs typeface="Roboto"/>
                <a:sym typeface="Roboto"/>
              </a:rPr>
              <a:t>Number of understaffed projects</a:t>
            </a:r>
            <a:endParaRPr sz="1300" b="1" dirty="0">
              <a:solidFill>
                <a:srgbClr val="F7F7F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6184200" y="957400"/>
            <a:ext cx="1475100" cy="1475100"/>
          </a:xfrm>
          <a:prstGeom prst="ellipse">
            <a:avLst/>
          </a:prstGeom>
          <a:noFill/>
          <a:ln w="38100" cap="flat" cmpd="sng">
            <a:solidFill>
              <a:srgbClr val="F7F7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7F7F8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2800" dirty="0">
              <a:solidFill>
                <a:srgbClr val="F7F7F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5837468" y="2497650"/>
            <a:ext cx="2578401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F7F7F8"/>
                </a:solidFill>
                <a:latin typeface="Roboto"/>
                <a:ea typeface="Roboto"/>
                <a:cs typeface="Roboto"/>
                <a:sym typeface="Roboto"/>
              </a:rPr>
              <a:t>Number of overstaffed projects</a:t>
            </a:r>
            <a:endParaRPr sz="1300" b="1" dirty="0">
              <a:solidFill>
                <a:srgbClr val="F7F7F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913800" y="3054950"/>
            <a:ext cx="1475100" cy="1475100"/>
          </a:xfrm>
          <a:prstGeom prst="ellipse">
            <a:avLst/>
          </a:prstGeom>
          <a:noFill/>
          <a:ln w="38100" cap="flat" cmpd="sng">
            <a:solidFill>
              <a:srgbClr val="F7F7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7F7F8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dirty="0">
              <a:solidFill>
                <a:srgbClr val="F7F7F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143933" y="4617050"/>
            <a:ext cx="3504517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F7F7F8"/>
                </a:solidFill>
                <a:latin typeface="Roboto"/>
                <a:ea typeface="Roboto"/>
                <a:cs typeface="Roboto"/>
                <a:sym typeface="Roboto"/>
              </a:rPr>
              <a:t>The number by which they are understaffed</a:t>
            </a:r>
            <a:endParaRPr sz="1300" b="1" dirty="0">
              <a:solidFill>
                <a:srgbClr val="F7F7F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3549000" y="1579838"/>
            <a:ext cx="1475100" cy="1475100"/>
          </a:xfrm>
          <a:prstGeom prst="ellipse">
            <a:avLst/>
          </a:prstGeom>
          <a:noFill/>
          <a:ln w="38100" cap="flat" cmpd="sng">
            <a:solidFill>
              <a:srgbClr val="F7F7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33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3350017" y="3207175"/>
            <a:ext cx="2356517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F7F7F8"/>
                </a:solidFill>
                <a:latin typeface="Roboto"/>
                <a:ea typeface="Roboto"/>
                <a:cs typeface="Roboto"/>
                <a:sym typeface="Roboto"/>
              </a:rPr>
              <a:t>Number of projects available</a:t>
            </a:r>
            <a:endParaRPr sz="1300" b="1" dirty="0">
              <a:solidFill>
                <a:srgbClr val="F7F7F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6349650" y="3065747"/>
            <a:ext cx="1475100" cy="1475100"/>
          </a:xfrm>
          <a:prstGeom prst="ellipse">
            <a:avLst/>
          </a:prstGeom>
          <a:noFill/>
          <a:ln w="38100" cap="flat" cmpd="sng">
            <a:solidFill>
              <a:srgbClr val="F7F7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7F7F8"/>
                </a:solidFill>
                <a:latin typeface="Roboto"/>
                <a:ea typeface="Roboto"/>
                <a:cs typeface="Roboto"/>
                <a:sym typeface="Roboto"/>
              </a:rPr>
              <a:t>75</a:t>
            </a:r>
            <a:endParaRPr sz="2800" dirty="0">
              <a:solidFill>
                <a:srgbClr val="F7F7F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377016" y="4587844"/>
            <a:ext cx="3504517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F7F7F8"/>
                </a:solidFill>
                <a:latin typeface="Roboto"/>
                <a:ea typeface="Roboto"/>
                <a:cs typeface="Roboto"/>
                <a:sym typeface="Roboto"/>
              </a:rPr>
              <a:t>The number by which they are overstaffed</a:t>
            </a:r>
            <a:endParaRPr dirty="0">
              <a:solidFill>
                <a:srgbClr val="F7F7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64569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/>
        </p:nvSpPr>
        <p:spPr>
          <a:xfrm>
            <a:off x="2861850" y="118534"/>
            <a:ext cx="3420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>
                <a:solidFill>
                  <a:srgbClr val="00B050"/>
                </a:solidFill>
                <a:latin typeface="Roboto Black"/>
                <a:ea typeface="Roboto Black"/>
                <a:cs typeface="Roboto Black"/>
                <a:sym typeface="Roboto Black"/>
              </a:rPr>
              <a:t>KEY RECOMMENDATIONS</a:t>
            </a:r>
            <a:endParaRPr sz="1300" u="sng" dirty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809375" y="861599"/>
            <a:ext cx="7676100" cy="395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Roboto"/>
              <a:buChar char="➔"/>
            </a:pPr>
            <a:r>
              <a:rPr lang="en" b="1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Project managers work to ensure that each employee records a perfect attendance score.</a:t>
            </a:r>
            <a:endParaRPr b="1" dirty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Roboto"/>
              <a:buChar char="➔"/>
            </a:pPr>
            <a:r>
              <a:rPr lang="en" b="1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Employees on projects with low productivity scores should be put through training and development avenues to increase productivity.</a:t>
            </a:r>
            <a:endParaRPr b="1" dirty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Roboto"/>
              <a:buChar char="➔"/>
            </a:pPr>
            <a:r>
              <a:rPr lang="en" b="1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Incentivize employees to ensure continuous improvement in productivity, quality of work, and attendance.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Roboto"/>
              <a:buChar char="➔"/>
            </a:pPr>
            <a:r>
              <a:rPr lang="en" b="1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Project managers to implement feedback and communication mechanisms for constructive input to employees and address performance-related concerns promptly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Roboto"/>
              <a:buChar char="➔"/>
            </a:pPr>
            <a:r>
              <a:rPr lang="en-GB" b="1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Project managers to take employees from projects whose headcount is more than the required headcount by 5 and above and reassign them to understaffed projects to ensure maximum output per project. They are projects with sub-project IDs; 16, 18, 55, and 81.</a:t>
            </a:r>
            <a:endParaRPr b="1" dirty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Google Shape;95;p14">
            <a:extLst>
              <a:ext uri="{FF2B5EF4-FFF2-40B4-BE49-F238E27FC236}">
                <a16:creationId xmlns:a16="http://schemas.microsoft.com/office/drawing/2014/main" id="{FBDE90CA-A602-1586-A4CB-EFC6F4A397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2684" y="4378582"/>
            <a:ext cx="738250" cy="7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419</Words>
  <Application>Microsoft Office PowerPoint</Application>
  <PresentationFormat>On-screen Show (16:9)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Roboto Black</vt:lpstr>
      <vt:lpstr>Roboto Mono Medium</vt:lpstr>
      <vt:lpstr>Georgia</vt:lpstr>
      <vt:lpstr>Arial</vt:lpstr>
      <vt:lpstr>Roboto</vt:lpstr>
      <vt:lpstr>Roboto Medium</vt:lpstr>
      <vt:lpstr>Geometric</vt:lpstr>
      <vt:lpstr>sama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sama</dc:title>
  <cp:lastModifiedBy>Judey</cp:lastModifiedBy>
  <cp:revision>2</cp:revision>
  <dcterms:modified xsi:type="dcterms:W3CDTF">2023-10-25T18:24:50Z</dcterms:modified>
</cp:coreProperties>
</file>