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29"/>
  </p:notesMasterIdLst>
  <p:handoutMasterIdLst>
    <p:handoutMasterId r:id="rId30"/>
  </p:handoutMasterIdLst>
  <p:sldIdLst>
    <p:sldId id="318" r:id="rId6"/>
    <p:sldId id="339" r:id="rId7"/>
    <p:sldId id="323" r:id="rId8"/>
    <p:sldId id="348" r:id="rId9"/>
    <p:sldId id="340" r:id="rId10"/>
    <p:sldId id="343" r:id="rId11"/>
    <p:sldId id="349" r:id="rId12"/>
    <p:sldId id="351" r:id="rId13"/>
    <p:sldId id="350" r:id="rId14"/>
    <p:sldId id="352" r:id="rId15"/>
    <p:sldId id="353" r:id="rId16"/>
    <p:sldId id="354" r:id="rId17"/>
    <p:sldId id="355" r:id="rId18"/>
    <p:sldId id="345" r:id="rId19"/>
    <p:sldId id="346" r:id="rId20"/>
    <p:sldId id="356" r:id="rId21"/>
    <p:sldId id="358" r:id="rId22"/>
    <p:sldId id="359" r:id="rId23"/>
    <p:sldId id="324" r:id="rId24"/>
    <p:sldId id="347" r:id="rId25"/>
    <p:sldId id="341" r:id="rId26"/>
    <p:sldId id="342" r:id="rId27"/>
    <p:sldId id="344" r:id="rId28"/>
  </p:sldIdLst>
  <p:sldSz cx="9144000" cy="5143500" type="screen16x9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577">
          <p15:clr>
            <a:srgbClr val="A4A3A4"/>
          </p15:clr>
        </p15:guide>
        <p15:guide id="6" orient="horz" pos="30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96" autoAdjust="0"/>
  </p:normalViewPr>
  <p:slideViewPr>
    <p:cSldViewPr snapToObjects="1" showGuides="1">
      <p:cViewPr varScale="1">
        <p:scale>
          <a:sx n="157" d="100"/>
          <a:sy n="157" d="100"/>
        </p:scale>
        <p:origin x="156" y="396"/>
      </p:cViewPr>
      <p:guideLst>
        <p:guide orient="horz" pos="799"/>
        <p:guide orient="horz" pos="4020"/>
        <p:guide pos="158"/>
        <p:guide pos="5602"/>
        <p:guide orient="horz" pos="577"/>
        <p:guide orient="horz" pos="30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pPr algn="ctr"/>
            <a:r>
              <a:rPr lang="en-US" sz="800" b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2021-03-08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6" y="1012825"/>
            <a:ext cx="6191968" cy="3482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3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53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5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0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31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23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1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0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8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7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4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6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4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2021-03-08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6BE4DCB5-C08C-4E2D-B195-F17A2ED71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0B0D23FB-F8F4-4861-A09A-49A9FB046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Freihandform 1"/>
          <p:cNvSpPr/>
          <p:nvPr userDrawn="1"/>
        </p:nvSpPr>
        <p:spPr bwMode="auto">
          <a:xfrm>
            <a:off x="-4572" y="0"/>
            <a:ext cx="9153144" cy="3867912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8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9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1297976"/>
            <a:ext cx="6331744" cy="56490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28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3B8F4EDC-A128-436A-840D-38820A27334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FF716A1B-0972-4AF4-835E-3BB5F62A0A5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BCACB547-0E0D-42B2-B67D-9AFB5E5FBC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4D93417-65F0-4BF1-B59D-645D880FE8E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424847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09"/>
            <a:ext cx="424904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895600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807B9148-ED7F-455E-B4D7-2AABC6C2535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99F30DD7-A049-42EE-BDA2-E3602B07541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D6870923-1BDD-4DA3-BCFD-F816C7DD9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5ABBC13-E200-46DD-9145-093F7AE96DB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8641655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895600"/>
            <a:ext cx="4249041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E2205DBD-41B4-4F26-9672-6CBC5F20EDA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5D69E727-BDA8-4012-B6E8-CC0B794D02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45403E3E-1680-4074-85E1-9433614215F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4A75077-4ADC-4947-9A2A-0366C38B1A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9245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3813889"/>
            <a:ext cx="8640960" cy="972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9B377682-0629-4DFB-8C50-B0DD8A7F21F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D27C020C-CF17-4E83-8A49-AF385E03A0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025A4C9D-049A-47AB-8037-5DEFBD65C0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51479C6-2831-42F8-91FD-0DA680CF3D3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951310"/>
            <a:ext cx="2808288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951310"/>
            <a:ext cx="2736850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951310"/>
            <a:ext cx="280831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F0CFB571-3EE9-4108-A641-CFAB6FD5D19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A0FA36A3-3928-4A7A-977B-450A594A583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70495165-B8D1-4285-93A1-2252E59B52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4C0F40-C2A4-48B2-9C6B-6986C75FD95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952750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9" y="2085975"/>
            <a:ext cx="25923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9" y="2085975"/>
            <a:ext cx="28082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EABA832A-18B7-4A32-A7CD-77889F2DECF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D7D65020-20E9-42BC-9268-7986E0B516C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56978650-AA67-4FC4-ABEC-1D89BC0078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0FAD737-6CB2-43EB-B14E-50F8585C821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F8CACC28-CFF3-4BD0-8EC0-7A4AC8B25F8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72327095-ECFE-4201-A8AE-43F1C4D0F4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EF06BE64-829F-40EB-BC3B-95DC0262F9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5BFE5C3-DAEA-4B71-A153-5C48333ADDC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6F65BD40-FA7A-4A44-B693-EA86A5ACC76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>
            <a:extLst>
              <a:ext uri="{FF2B5EF4-FFF2-40B4-BE49-F238E27FC236}">
                <a16:creationId xmlns:a16="http://schemas.microsoft.com/office/drawing/2014/main" id="{DFE540C1-2025-468C-8C50-6FBDBD4039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8F159832-9F47-4946-AF94-425BA0A4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9375A3D-6E15-4DA0-8B48-F441931F3B0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BF581F8F-17FF-4DC0-A9FC-9EECF3267B8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>
            <a:extLst>
              <a:ext uri="{FF2B5EF4-FFF2-40B4-BE49-F238E27FC236}">
                <a16:creationId xmlns:a16="http://schemas.microsoft.com/office/drawing/2014/main" id="{7BEC4470-B525-43C2-BA32-C82573682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C20C933E-3A6A-4CA9-817F-13FF1E2347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IFXSHAPE">
            <a:extLst>
              <a:ext uri="{FF2B5EF4-FFF2-40B4-BE49-F238E27FC236}">
                <a16:creationId xmlns:a16="http://schemas.microsoft.com/office/drawing/2014/main" id="{1EBF336F-A956-44B7-AB4F-32D22EF4D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6AA9F33-A6B2-44F3-BEDA-020375C5410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CB2021CB-D202-4BB2-ACD2-E2D6640E460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>
            <a:extLst>
              <a:ext uri="{FF2B5EF4-FFF2-40B4-BE49-F238E27FC236}">
                <a16:creationId xmlns:a16="http://schemas.microsoft.com/office/drawing/2014/main" id="{64E12A3D-CD34-40B2-A410-58ACE56D14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3E9C1BA7-BC9A-4F21-AE24-41D5049953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reihandform 24"/>
          <p:cNvSpPr/>
          <p:nvPr userDrawn="1"/>
        </p:nvSpPr>
        <p:spPr bwMode="auto">
          <a:xfrm>
            <a:off x="-4572" y="0"/>
            <a:ext cx="9153144" cy="3875661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91" b="-14127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8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30404"/>
            <a:ext cx="6335712" cy="4857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B91419A7-A18C-4BA9-955E-258DCFC83D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>
            <a:extLst>
              <a:ext uri="{FF2B5EF4-FFF2-40B4-BE49-F238E27FC236}">
                <a16:creationId xmlns:a16="http://schemas.microsoft.com/office/drawing/2014/main" id="{B2AA85C0-DDCC-4F9A-A626-F1B4B913D6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A5496712-681E-47D6-8052-95F5272FD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Freihandform 17"/>
          <p:cNvSpPr/>
          <p:nvPr userDrawn="1"/>
        </p:nvSpPr>
        <p:spPr bwMode="auto">
          <a:xfrm>
            <a:off x="-3295" y="-12516"/>
            <a:ext cx="9156440" cy="215127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482 w 9162935"/>
              <a:gd name="connsiteY0" fmla="*/ 4053675 h 4053675"/>
              <a:gd name="connsiteX1" fmla="*/ 9162935 w 9162935"/>
              <a:gd name="connsiteY1" fmla="*/ 3663696 h 4053675"/>
              <a:gd name="connsiteX2" fmla="*/ 9162935 w 9162935"/>
              <a:gd name="connsiteY2" fmla="*/ 0 h 4053675"/>
              <a:gd name="connsiteX3" fmla="*/ 1900 w 9162935"/>
              <a:gd name="connsiteY3" fmla="*/ 51 h 4053675"/>
              <a:gd name="connsiteX4" fmla="*/ 482 w 9162935"/>
              <a:gd name="connsiteY4" fmla="*/ 4053675 h 4053675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72125"/>
              <a:gd name="connsiteY0" fmla="*/ 4065928 h 4065928"/>
              <a:gd name="connsiteX1" fmla="*/ 9172125 w 9172125"/>
              <a:gd name="connsiteY1" fmla="*/ 3663696 h 4065928"/>
              <a:gd name="connsiteX2" fmla="*/ 9162935 w 9172125"/>
              <a:gd name="connsiteY2" fmla="*/ 0 h 4065928"/>
              <a:gd name="connsiteX3" fmla="*/ 1900 w 9172125"/>
              <a:gd name="connsiteY3" fmla="*/ 12304 h 4065928"/>
              <a:gd name="connsiteX4" fmla="*/ 482 w 9172125"/>
              <a:gd name="connsiteY4" fmla="*/ 4065928 h 4065928"/>
              <a:gd name="connsiteX0" fmla="*/ 207 w 9181040"/>
              <a:gd name="connsiteY0" fmla="*/ 4349480 h 4349480"/>
              <a:gd name="connsiteX1" fmla="*/ 9181040 w 9181040"/>
              <a:gd name="connsiteY1" fmla="*/ 3663696 h 4349480"/>
              <a:gd name="connsiteX2" fmla="*/ 9171850 w 9181040"/>
              <a:gd name="connsiteY2" fmla="*/ 0 h 4349480"/>
              <a:gd name="connsiteX3" fmla="*/ 10815 w 9181040"/>
              <a:gd name="connsiteY3" fmla="*/ 12304 h 4349480"/>
              <a:gd name="connsiteX4" fmla="*/ 207 w 9181040"/>
              <a:gd name="connsiteY4" fmla="*/ 4349480 h 4349480"/>
              <a:gd name="connsiteX0" fmla="*/ 3177 w 9184010"/>
              <a:gd name="connsiteY0" fmla="*/ 4349480 h 4349480"/>
              <a:gd name="connsiteX1" fmla="*/ 9184010 w 9184010"/>
              <a:gd name="connsiteY1" fmla="*/ 3663696 h 4349480"/>
              <a:gd name="connsiteX2" fmla="*/ 9174820 w 9184010"/>
              <a:gd name="connsiteY2" fmla="*/ 0 h 4349480"/>
              <a:gd name="connsiteX3" fmla="*/ 0 w 9184010"/>
              <a:gd name="connsiteY3" fmla="*/ 3712 h 4349480"/>
              <a:gd name="connsiteX4" fmla="*/ 3177 w 9184010"/>
              <a:gd name="connsiteY4" fmla="*/ 4349480 h 4349480"/>
              <a:gd name="connsiteX0" fmla="*/ 3177 w 9184010"/>
              <a:gd name="connsiteY0" fmla="*/ 4363972 h 4363972"/>
              <a:gd name="connsiteX1" fmla="*/ 9184010 w 9184010"/>
              <a:gd name="connsiteY1" fmla="*/ 3678188 h 4363972"/>
              <a:gd name="connsiteX2" fmla="*/ 9182592 w 9184010"/>
              <a:gd name="connsiteY2" fmla="*/ 0 h 4363972"/>
              <a:gd name="connsiteX3" fmla="*/ 0 w 9184010"/>
              <a:gd name="connsiteY3" fmla="*/ 18204 h 4363972"/>
              <a:gd name="connsiteX4" fmla="*/ 3177 w 9184010"/>
              <a:gd name="connsiteY4" fmla="*/ 4363972 h 436397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32694 h 4378462"/>
              <a:gd name="connsiteX4" fmla="*/ 3177 w 9190851"/>
              <a:gd name="connsiteY4" fmla="*/ 4378462 h 437846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14162 h 4378462"/>
              <a:gd name="connsiteX4" fmla="*/ 3177 w 9190851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14162 h 4378462"/>
              <a:gd name="connsiteX4" fmla="*/ 290 w 9187964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4896 h 4378462"/>
              <a:gd name="connsiteX4" fmla="*/ 290 w 9187964"/>
              <a:gd name="connsiteY4" fmla="*/ 4378462 h 4378462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3177 w 9181679"/>
              <a:gd name="connsiteY0" fmla="*/ 4359930 h 4359930"/>
              <a:gd name="connsiteX1" fmla="*/ 9174838 w 9181679"/>
              <a:gd name="connsiteY1" fmla="*/ 3692678 h 4359930"/>
              <a:gd name="connsiteX2" fmla="*/ 9181192 w 9181679"/>
              <a:gd name="connsiteY2" fmla="*/ 0 h 4359930"/>
              <a:gd name="connsiteX3" fmla="*/ 0 w 9181679"/>
              <a:gd name="connsiteY3" fmla="*/ 4896 h 4359930"/>
              <a:gd name="connsiteX4" fmla="*/ 3177 w 9181679"/>
              <a:gd name="connsiteY4" fmla="*/ 4359930 h 4359930"/>
              <a:gd name="connsiteX0" fmla="*/ 3177 w 9184009"/>
              <a:gd name="connsiteY0" fmla="*/ 4359930 h 4359930"/>
              <a:gd name="connsiteX1" fmla="*/ 9184009 w 9184009"/>
              <a:gd name="connsiteY1" fmla="*/ 3683413 h 4359930"/>
              <a:gd name="connsiteX2" fmla="*/ 9181192 w 9184009"/>
              <a:gd name="connsiteY2" fmla="*/ 0 h 4359930"/>
              <a:gd name="connsiteX3" fmla="*/ 0 w 9184009"/>
              <a:gd name="connsiteY3" fmla="*/ 4896 h 4359930"/>
              <a:gd name="connsiteX4" fmla="*/ 3177 w 9184009"/>
              <a:gd name="connsiteY4" fmla="*/ 4359930 h 435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4009" h="4359930">
                <a:moveTo>
                  <a:pt x="3177" y="4359930"/>
                </a:moveTo>
                <a:cubicBezTo>
                  <a:pt x="3060391" y="4225853"/>
                  <a:pt x="6126795" y="3817490"/>
                  <a:pt x="9184009" y="3683413"/>
                </a:cubicBezTo>
                <a:cubicBezTo>
                  <a:pt x="9180946" y="2462181"/>
                  <a:pt x="9184255" y="1221232"/>
                  <a:pt x="9181192" y="0"/>
                </a:cubicBezTo>
                <a:lnTo>
                  <a:pt x="0" y="4896"/>
                </a:lnTo>
                <a:cubicBezTo>
                  <a:pt x="2115" y="1358181"/>
                  <a:pt x="1062" y="3006645"/>
                  <a:pt x="3177" y="435993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16" t="-36152" b="-176344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-3295" y="-12516"/>
            <a:ext cx="9145708" cy="2224226"/>
            <a:chOff x="-3295" y="-16688"/>
            <a:chExt cx="9145708" cy="2965635"/>
          </a:xfrm>
        </p:grpSpPr>
        <p:cxnSp>
          <p:nvCxnSpPr>
            <p:cNvPr id="21" name="Gerade Verbindung 21"/>
            <p:cNvCxnSpPr/>
            <p:nvPr/>
          </p:nvCxnSpPr>
          <p:spPr>
            <a:xfrm>
              <a:off x="2843808" y="1412776"/>
              <a:ext cx="684832" cy="153617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2"/>
            <p:cNvCxnSpPr/>
            <p:nvPr/>
          </p:nvCxnSpPr>
          <p:spPr>
            <a:xfrm>
              <a:off x="-3295" y="740701"/>
              <a:ext cx="2847103" cy="67207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3"/>
            <p:cNvCxnSpPr/>
            <p:nvPr/>
          </p:nvCxnSpPr>
          <p:spPr>
            <a:xfrm flipH="1">
              <a:off x="2843808" y="-16688"/>
              <a:ext cx="648072" cy="142946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4"/>
            <p:cNvCxnSpPr/>
            <p:nvPr/>
          </p:nvCxnSpPr>
          <p:spPr>
            <a:xfrm>
              <a:off x="6372200" y="-16688"/>
              <a:ext cx="2770213" cy="18134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30"/>
            <p:cNvSpPr/>
            <p:nvPr/>
          </p:nvSpPr>
          <p:spPr bwMode="auto">
            <a:xfrm>
              <a:off x="2771800" y="1316776"/>
              <a:ext cx="144016" cy="19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3005815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4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99BF8C4B-12A0-4E84-9592-878851D963F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>
            <a:extLst>
              <a:ext uri="{FF2B5EF4-FFF2-40B4-BE49-F238E27FC236}">
                <a16:creationId xmlns:a16="http://schemas.microsoft.com/office/drawing/2014/main" id="{3CC4C1AB-2477-4447-9358-C7340A4DEC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ACC2CD76-C877-4CEB-816C-4FB58BA97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42" name="Freihandform 30"/>
          <p:cNvSpPr/>
          <p:nvPr userDrawn="1"/>
        </p:nvSpPr>
        <p:spPr bwMode="auto">
          <a:xfrm>
            <a:off x="-3964" y="-6255"/>
            <a:ext cx="3110798" cy="2164918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  <a:gd name="connsiteX0" fmla="*/ 2470367 w 4000500"/>
              <a:gd name="connsiteY0" fmla="*/ 0 h 1991533"/>
              <a:gd name="connsiteX1" fmla="*/ 0 w 4000500"/>
              <a:gd name="connsiteY1" fmla="*/ 10333 h 1991533"/>
              <a:gd name="connsiteX2" fmla="*/ 0 w 4000500"/>
              <a:gd name="connsiteY2" fmla="*/ 1625773 h 1991533"/>
              <a:gd name="connsiteX3" fmla="*/ 4000500 w 4000500"/>
              <a:gd name="connsiteY3" fmla="*/ 1991533 h 1991533"/>
              <a:gd name="connsiteX4" fmla="*/ 2470367 w 4000500"/>
              <a:gd name="connsiteY4" fmla="*/ 0 h 1991533"/>
              <a:gd name="connsiteX0" fmla="*/ 1540469 w 4000500"/>
              <a:gd name="connsiteY0" fmla="*/ 196311 h 1981200"/>
              <a:gd name="connsiteX1" fmla="*/ 0 w 4000500"/>
              <a:gd name="connsiteY1" fmla="*/ 0 h 1981200"/>
              <a:gd name="connsiteX2" fmla="*/ 0 w 4000500"/>
              <a:gd name="connsiteY2" fmla="*/ 1615440 h 1981200"/>
              <a:gd name="connsiteX3" fmla="*/ 4000500 w 4000500"/>
              <a:gd name="connsiteY3" fmla="*/ 1981200 h 1981200"/>
              <a:gd name="connsiteX4" fmla="*/ 1540469 w 4000500"/>
              <a:gd name="connsiteY4" fmla="*/ 196311 h 1981200"/>
              <a:gd name="connsiteX0" fmla="*/ 2788083 w 4000500"/>
              <a:gd name="connsiteY0" fmla="*/ 0 h 1981201"/>
              <a:gd name="connsiteX1" fmla="*/ 0 w 4000500"/>
              <a:gd name="connsiteY1" fmla="*/ 1 h 1981201"/>
              <a:gd name="connsiteX2" fmla="*/ 0 w 4000500"/>
              <a:gd name="connsiteY2" fmla="*/ 1615441 h 1981201"/>
              <a:gd name="connsiteX3" fmla="*/ 4000500 w 4000500"/>
              <a:gd name="connsiteY3" fmla="*/ 1981201 h 1981201"/>
              <a:gd name="connsiteX4" fmla="*/ 2788083 w 4000500"/>
              <a:gd name="connsiteY4" fmla="*/ 0 h 1981201"/>
              <a:gd name="connsiteX0" fmla="*/ 2788083 w 2788083"/>
              <a:gd name="connsiteY0" fmla="*/ 0 h 1615441"/>
              <a:gd name="connsiteX1" fmla="*/ 0 w 2788083"/>
              <a:gd name="connsiteY1" fmla="*/ 1 h 1615441"/>
              <a:gd name="connsiteX2" fmla="*/ 0 w 2788083"/>
              <a:gd name="connsiteY2" fmla="*/ 1615441 h 1615441"/>
              <a:gd name="connsiteX3" fmla="*/ 2233693 w 2788083"/>
              <a:gd name="connsiteY3" fmla="*/ 1485254 h 1615441"/>
              <a:gd name="connsiteX4" fmla="*/ 2788083 w 2788083"/>
              <a:gd name="connsiteY4" fmla="*/ 0 h 1615441"/>
              <a:gd name="connsiteX0" fmla="*/ 2788083 w 3155842"/>
              <a:gd name="connsiteY0" fmla="*/ 0 h 2993757"/>
              <a:gd name="connsiteX1" fmla="*/ 0 w 3155842"/>
              <a:gd name="connsiteY1" fmla="*/ 1 h 2993757"/>
              <a:gd name="connsiteX2" fmla="*/ 0 w 3155842"/>
              <a:gd name="connsiteY2" fmla="*/ 1615441 h 2993757"/>
              <a:gd name="connsiteX3" fmla="*/ 3155842 w 3155842"/>
              <a:gd name="connsiteY3" fmla="*/ 2993757 h 2993757"/>
              <a:gd name="connsiteX4" fmla="*/ 2788083 w 3155842"/>
              <a:gd name="connsiteY4" fmla="*/ 0 h 2993757"/>
              <a:gd name="connsiteX0" fmla="*/ 2788083 w 3155842"/>
              <a:gd name="connsiteY0" fmla="*/ 0 h 3134276"/>
              <a:gd name="connsiteX1" fmla="*/ 0 w 3155842"/>
              <a:gd name="connsiteY1" fmla="*/ 1 h 3134276"/>
              <a:gd name="connsiteX2" fmla="*/ 7749 w 3155842"/>
              <a:gd name="connsiteY2" fmla="*/ 3134276 h 3134276"/>
              <a:gd name="connsiteX3" fmla="*/ 3155842 w 3155842"/>
              <a:gd name="connsiteY3" fmla="*/ 2993757 h 3134276"/>
              <a:gd name="connsiteX4" fmla="*/ 2788083 w 3155842"/>
              <a:gd name="connsiteY4" fmla="*/ 0 h 3134276"/>
              <a:gd name="connsiteX0" fmla="*/ 2796268 w 3164027"/>
              <a:gd name="connsiteY0" fmla="*/ 0 h 3155297"/>
              <a:gd name="connsiteX1" fmla="*/ 8185 w 3164027"/>
              <a:gd name="connsiteY1" fmla="*/ 1 h 3155297"/>
              <a:gd name="connsiteX2" fmla="*/ 0 w 3164027"/>
              <a:gd name="connsiteY2" fmla="*/ 3155297 h 3155297"/>
              <a:gd name="connsiteX3" fmla="*/ 3164027 w 3164027"/>
              <a:gd name="connsiteY3" fmla="*/ 2993757 h 3155297"/>
              <a:gd name="connsiteX4" fmla="*/ 2796268 w 3164027"/>
              <a:gd name="connsiteY4" fmla="*/ 0 h 3155297"/>
              <a:gd name="connsiteX0" fmla="*/ 2796268 w 3140127"/>
              <a:gd name="connsiteY0" fmla="*/ 0 h 3155297"/>
              <a:gd name="connsiteX1" fmla="*/ 8185 w 3140127"/>
              <a:gd name="connsiteY1" fmla="*/ 1 h 3155297"/>
              <a:gd name="connsiteX2" fmla="*/ 0 w 3140127"/>
              <a:gd name="connsiteY2" fmla="*/ 3155297 h 3155297"/>
              <a:gd name="connsiteX3" fmla="*/ 3140127 w 3140127"/>
              <a:gd name="connsiteY3" fmla="*/ 2951716 h 3155297"/>
              <a:gd name="connsiteX4" fmla="*/ 2796268 w 3140127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51716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62225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72736 h 3155297"/>
              <a:gd name="connsiteX4" fmla="*/ 2796268 w 3156060"/>
              <a:gd name="connsiteY4" fmla="*/ 0 h 3155297"/>
              <a:gd name="connsiteX0" fmla="*/ 2802446 w 3162238"/>
              <a:gd name="connsiteY0" fmla="*/ 6167 h 3161464"/>
              <a:gd name="connsiteX1" fmla="*/ 431 w 3162238"/>
              <a:gd name="connsiteY1" fmla="*/ 0 h 3161464"/>
              <a:gd name="connsiteX2" fmla="*/ 6178 w 3162238"/>
              <a:gd name="connsiteY2" fmla="*/ 3161464 h 3161464"/>
              <a:gd name="connsiteX3" fmla="*/ 3162238 w 3162238"/>
              <a:gd name="connsiteY3" fmla="*/ 2978903 h 3161464"/>
              <a:gd name="connsiteX4" fmla="*/ 2802446 w 3162238"/>
              <a:gd name="connsiteY4" fmla="*/ 6167 h 3161464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91241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2663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8856 h 3173802"/>
              <a:gd name="connsiteX4" fmla="*/ 2779226 w 3162238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60278 h 3173802"/>
              <a:gd name="connsiteX4" fmla="*/ 2779226 w 3166882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72663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57594"/>
              <a:gd name="connsiteY0" fmla="*/ 0 h 3173802"/>
              <a:gd name="connsiteX1" fmla="*/ 431 w 3157594"/>
              <a:gd name="connsiteY1" fmla="*/ 12338 h 3173802"/>
              <a:gd name="connsiteX2" fmla="*/ 6178 w 3157594"/>
              <a:gd name="connsiteY2" fmla="*/ 3173802 h 3173802"/>
              <a:gd name="connsiteX3" fmla="*/ 3157594 w 3157594"/>
              <a:gd name="connsiteY3" fmla="*/ 2885968 h 3173802"/>
              <a:gd name="connsiteX4" fmla="*/ 2779226 w 3157594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72663 h 3173802"/>
              <a:gd name="connsiteX4" fmla="*/ 2779226 w 3166882"/>
              <a:gd name="connsiteY4" fmla="*/ 0 h 3173802"/>
              <a:gd name="connsiteX0" fmla="*/ 2779226 w 3168807"/>
              <a:gd name="connsiteY0" fmla="*/ 0 h 3173802"/>
              <a:gd name="connsiteX1" fmla="*/ 431 w 3168807"/>
              <a:gd name="connsiteY1" fmla="*/ 12338 h 3173802"/>
              <a:gd name="connsiteX2" fmla="*/ 6178 w 3168807"/>
              <a:gd name="connsiteY2" fmla="*/ 3173802 h 3173802"/>
              <a:gd name="connsiteX3" fmla="*/ 3168807 w 3168807"/>
              <a:gd name="connsiteY3" fmla="*/ 2977798 h 3173802"/>
              <a:gd name="connsiteX4" fmla="*/ 2779226 w 3168807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85500 h 3173802"/>
              <a:gd name="connsiteX4" fmla="*/ 2779226 w 3166882"/>
              <a:gd name="connsiteY4" fmla="*/ 0 h 3173802"/>
              <a:gd name="connsiteX0" fmla="*/ 2774830 w 3162486"/>
              <a:gd name="connsiteY0" fmla="*/ 6240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4830 w 3162486"/>
              <a:gd name="connsiteY4" fmla="*/ 6240 h 3180042"/>
              <a:gd name="connsiteX0" fmla="*/ 2770186 w 3162486"/>
              <a:gd name="connsiteY0" fmla="*/ 47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0186 w 3162486"/>
              <a:gd name="connsiteY4" fmla="*/ 47 h 3180042"/>
              <a:gd name="connsiteX0" fmla="*/ 2774221 w 3166521"/>
              <a:gd name="connsiteY0" fmla="*/ 47 h 3168888"/>
              <a:gd name="connsiteX1" fmla="*/ 4714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  <a:gd name="connsiteX0" fmla="*/ 2774221 w 3166521"/>
              <a:gd name="connsiteY0" fmla="*/ 47 h 3168888"/>
              <a:gd name="connsiteX1" fmla="*/ 2775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6521" h="3168888">
                <a:moveTo>
                  <a:pt x="2774221" y="47"/>
                </a:moveTo>
                <a:lnTo>
                  <a:pt x="2775" y="0"/>
                </a:lnTo>
                <a:cubicBezTo>
                  <a:pt x="47" y="1051765"/>
                  <a:pt x="2728" y="2117123"/>
                  <a:pt x="0" y="3168888"/>
                </a:cubicBezTo>
                <a:lnTo>
                  <a:pt x="3166521" y="2991740"/>
                </a:lnTo>
                <a:lnTo>
                  <a:pt x="2774221" y="47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" t="-33693" r="-37866" b="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3" name="Freihandform 31"/>
          <p:cNvSpPr/>
          <p:nvPr userDrawn="1"/>
        </p:nvSpPr>
        <p:spPr bwMode="auto">
          <a:xfrm>
            <a:off x="2720600" y="-7165"/>
            <a:ext cx="3625957" cy="2044780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  <a:gd name="connsiteX0" fmla="*/ 5293017 w 6356372"/>
              <a:gd name="connsiteY0" fmla="*/ 3844333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293017 w 6356372"/>
              <a:gd name="connsiteY4" fmla="*/ 3844333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912949 w 6356372"/>
              <a:gd name="connsiteY4" fmla="*/ 2005201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090546 w 6356372"/>
              <a:gd name="connsiteY4" fmla="*/ 2280575 h 4066755"/>
              <a:gd name="connsiteX5" fmla="*/ 5912949 w 6356372"/>
              <a:gd name="connsiteY5" fmla="*/ 2005201 h 4066755"/>
              <a:gd name="connsiteX0" fmla="*/ 5912949 w 6384655"/>
              <a:gd name="connsiteY0" fmla="*/ 2005201 h 4066755"/>
              <a:gd name="connsiteX1" fmla="*/ 6356372 w 6384655"/>
              <a:gd name="connsiteY1" fmla="*/ 0 h 4066755"/>
              <a:gd name="connsiteX2" fmla="*/ 0 w 6384655"/>
              <a:gd name="connsiteY2" fmla="*/ 1628355 h 4066755"/>
              <a:gd name="connsiteX3" fmla="*/ 0 w 6384655"/>
              <a:gd name="connsiteY3" fmla="*/ 4066755 h 4066755"/>
              <a:gd name="connsiteX4" fmla="*/ 6384655 w 6384655"/>
              <a:gd name="connsiteY4" fmla="*/ 2807518 h 4066755"/>
              <a:gd name="connsiteX5" fmla="*/ 5912949 w 6384655"/>
              <a:gd name="connsiteY5" fmla="*/ 2005201 h 4066755"/>
              <a:gd name="connsiteX0" fmla="*/ 5912949 w 6384655"/>
              <a:gd name="connsiteY0" fmla="*/ 2005201 h 2807518"/>
              <a:gd name="connsiteX1" fmla="*/ 6356372 w 6384655"/>
              <a:gd name="connsiteY1" fmla="*/ 0 h 2807518"/>
              <a:gd name="connsiteX2" fmla="*/ 0 w 6384655"/>
              <a:gd name="connsiteY2" fmla="*/ 1628355 h 2807518"/>
              <a:gd name="connsiteX3" fmla="*/ 4587498 w 6384655"/>
              <a:gd name="connsiteY3" fmla="*/ 2217291 h 2807518"/>
              <a:gd name="connsiteX4" fmla="*/ 6384655 w 6384655"/>
              <a:gd name="connsiteY4" fmla="*/ 2807518 h 2807518"/>
              <a:gd name="connsiteX5" fmla="*/ 5912949 w 6384655"/>
              <a:gd name="connsiteY5" fmla="*/ 2005201 h 2807518"/>
              <a:gd name="connsiteX0" fmla="*/ 5912949 w 6384655"/>
              <a:gd name="connsiteY0" fmla="*/ 2005201 h 2981874"/>
              <a:gd name="connsiteX1" fmla="*/ 6356372 w 6384655"/>
              <a:gd name="connsiteY1" fmla="*/ 0 h 2981874"/>
              <a:gd name="connsiteX2" fmla="*/ 0 w 6384655"/>
              <a:gd name="connsiteY2" fmla="*/ 1628355 h 2981874"/>
              <a:gd name="connsiteX3" fmla="*/ 3146155 w 6384655"/>
              <a:gd name="connsiteY3" fmla="*/ 2981874 h 2981874"/>
              <a:gd name="connsiteX4" fmla="*/ 6384655 w 6384655"/>
              <a:gd name="connsiteY4" fmla="*/ 2807518 h 2981874"/>
              <a:gd name="connsiteX5" fmla="*/ 5912949 w 6384655"/>
              <a:gd name="connsiteY5" fmla="*/ 2005201 h 2981874"/>
              <a:gd name="connsiteX0" fmla="*/ 3138752 w 3610458"/>
              <a:gd name="connsiteY0" fmla="*/ 2005201 h 2981874"/>
              <a:gd name="connsiteX1" fmla="*/ 3582175 w 3610458"/>
              <a:gd name="connsiteY1" fmla="*/ 0 h 2981874"/>
              <a:gd name="connsiteX2" fmla="*/ 0 w 3610458"/>
              <a:gd name="connsiteY2" fmla="*/ 16531 h 2981874"/>
              <a:gd name="connsiteX3" fmla="*/ 371958 w 3610458"/>
              <a:gd name="connsiteY3" fmla="*/ 2981874 h 2981874"/>
              <a:gd name="connsiteX4" fmla="*/ 3610458 w 3610458"/>
              <a:gd name="connsiteY4" fmla="*/ 2807518 h 2981874"/>
              <a:gd name="connsiteX5" fmla="*/ 3138752 w 3610458"/>
              <a:gd name="connsiteY5" fmla="*/ 2005201 h 2981874"/>
              <a:gd name="connsiteX0" fmla="*/ 3138752 w 3610458"/>
              <a:gd name="connsiteY0" fmla="*/ 1988670 h 2965343"/>
              <a:gd name="connsiteX1" fmla="*/ 3558927 w 3610458"/>
              <a:gd name="connsiteY1" fmla="*/ 14466 h 2965343"/>
              <a:gd name="connsiteX2" fmla="*/ 0 w 3610458"/>
              <a:gd name="connsiteY2" fmla="*/ 0 h 2965343"/>
              <a:gd name="connsiteX3" fmla="*/ 371958 w 3610458"/>
              <a:gd name="connsiteY3" fmla="*/ 2965343 h 2965343"/>
              <a:gd name="connsiteX4" fmla="*/ 3610458 w 3610458"/>
              <a:gd name="connsiteY4" fmla="*/ 2790987 h 2965343"/>
              <a:gd name="connsiteX5" fmla="*/ 3138752 w 3610458"/>
              <a:gd name="connsiteY5" fmla="*/ 1988670 h 2965343"/>
              <a:gd name="connsiteX0" fmla="*/ 3076759 w 3548465"/>
              <a:gd name="connsiteY0" fmla="*/ 1974205 h 2950878"/>
              <a:gd name="connsiteX1" fmla="*/ 3496934 w 3548465"/>
              <a:gd name="connsiteY1" fmla="*/ 1 h 2950878"/>
              <a:gd name="connsiteX2" fmla="*/ 0 w 3548465"/>
              <a:gd name="connsiteY2" fmla="*/ 285168 h 2950878"/>
              <a:gd name="connsiteX3" fmla="*/ 309965 w 3548465"/>
              <a:gd name="connsiteY3" fmla="*/ 2950878 h 2950878"/>
              <a:gd name="connsiteX4" fmla="*/ 3548465 w 3548465"/>
              <a:gd name="connsiteY4" fmla="*/ 2776522 h 2950878"/>
              <a:gd name="connsiteX5" fmla="*/ 3076759 w 3548465"/>
              <a:gd name="connsiteY5" fmla="*/ 1974205 h 2950878"/>
              <a:gd name="connsiteX0" fmla="*/ 3154251 w 3625957"/>
              <a:gd name="connsiteY0" fmla="*/ 1978338 h 2955011"/>
              <a:gd name="connsiteX1" fmla="*/ 3574426 w 3625957"/>
              <a:gd name="connsiteY1" fmla="*/ 4134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78338 h 2955011"/>
              <a:gd name="connsiteX1" fmla="*/ 3589924 w 3625957"/>
              <a:gd name="connsiteY1" fmla="*/ 4133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84537 h 2961210"/>
              <a:gd name="connsiteX1" fmla="*/ 3589924 w 3625957"/>
              <a:gd name="connsiteY1" fmla="*/ 0 h 2961210"/>
              <a:gd name="connsiteX2" fmla="*/ 0 w 3625957"/>
              <a:gd name="connsiteY2" fmla="*/ 6199 h 2961210"/>
              <a:gd name="connsiteX3" fmla="*/ 387457 w 3625957"/>
              <a:gd name="connsiteY3" fmla="*/ 2961210 h 2961210"/>
              <a:gd name="connsiteX4" fmla="*/ 3625957 w 3625957"/>
              <a:gd name="connsiteY4" fmla="*/ 2786854 h 2961210"/>
              <a:gd name="connsiteX5" fmla="*/ 3154251 w 3625957"/>
              <a:gd name="connsiteY5" fmla="*/ 1984537 h 29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5957" h="2961210">
                <a:moveTo>
                  <a:pt x="3154251" y="1984537"/>
                </a:moveTo>
                <a:lnTo>
                  <a:pt x="3589924" y="0"/>
                </a:lnTo>
                <a:lnTo>
                  <a:pt x="0" y="6199"/>
                </a:lnTo>
                <a:lnTo>
                  <a:pt x="387457" y="2961210"/>
                </a:lnTo>
                <a:lnTo>
                  <a:pt x="3625957" y="2786854"/>
                </a:lnTo>
                <a:lnTo>
                  <a:pt x="3154251" y="198453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08" t="-37215" b="-916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4" name="Freihandform 32"/>
          <p:cNvSpPr/>
          <p:nvPr userDrawn="1"/>
        </p:nvSpPr>
        <p:spPr bwMode="auto">
          <a:xfrm>
            <a:off x="5854910" y="-14421"/>
            <a:ext cx="3292155" cy="1928106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1005256 w 5341036"/>
              <a:gd name="connsiteY2" fmla="*/ 0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729058 w 5341036"/>
              <a:gd name="connsiteY2" fmla="*/ 10332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1879002 w 5341036"/>
              <a:gd name="connsiteY4" fmla="*/ 2303695 h 3649980"/>
              <a:gd name="connsiteX5" fmla="*/ 5341036 w 5341036"/>
              <a:gd name="connsiteY5" fmla="*/ 3649980 h 364998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811870 w 5341036"/>
              <a:gd name="connsiteY4" fmla="*/ 2778976 h 3649980"/>
              <a:gd name="connsiteX5" fmla="*/ 5341036 w 5341036"/>
              <a:gd name="connsiteY5" fmla="*/ 3649980 h 3649980"/>
              <a:gd name="connsiteX0" fmla="*/ 5328482 w 5341036"/>
              <a:gd name="connsiteY0" fmla="*/ 1831512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28482 w 5341036"/>
              <a:gd name="connsiteY5" fmla="*/ 1831512 h 2778976"/>
              <a:gd name="connsiteX0" fmla="*/ 5315928 w 5341036"/>
              <a:gd name="connsiteY0" fmla="*/ 2606427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15928 w 5341036"/>
              <a:gd name="connsiteY5" fmla="*/ 2606427 h 2778976"/>
              <a:gd name="connsiteX0" fmla="*/ 5341038 w 5342245"/>
              <a:gd name="connsiteY0" fmla="*/ 2616759 h 2778976"/>
              <a:gd name="connsiteX1" fmla="*/ 5341036 w 5342245"/>
              <a:gd name="connsiteY1" fmla="*/ 0 h 2778976"/>
              <a:gd name="connsiteX2" fmla="*/ 729058 w 5342245"/>
              <a:gd name="connsiteY2" fmla="*/ 10332 h 2778976"/>
              <a:gd name="connsiteX3" fmla="*/ 0 w 5342245"/>
              <a:gd name="connsiteY3" fmla="*/ 2004747 h 2778976"/>
              <a:gd name="connsiteX4" fmla="*/ 811870 w 5342245"/>
              <a:gd name="connsiteY4" fmla="*/ 2778976 h 2778976"/>
              <a:gd name="connsiteX5" fmla="*/ 5341038 w 5342245"/>
              <a:gd name="connsiteY5" fmla="*/ 2616759 h 2778976"/>
              <a:gd name="connsiteX0" fmla="*/ 5341038 w 5342245"/>
              <a:gd name="connsiteY0" fmla="*/ 2616759 h 2789487"/>
              <a:gd name="connsiteX1" fmla="*/ 5341036 w 5342245"/>
              <a:gd name="connsiteY1" fmla="*/ 0 h 2789487"/>
              <a:gd name="connsiteX2" fmla="*/ 729058 w 5342245"/>
              <a:gd name="connsiteY2" fmla="*/ 10332 h 2789487"/>
              <a:gd name="connsiteX3" fmla="*/ 0 w 5342245"/>
              <a:gd name="connsiteY3" fmla="*/ 2004747 h 2789487"/>
              <a:gd name="connsiteX4" fmla="*/ 786211 w 5342245"/>
              <a:gd name="connsiteY4" fmla="*/ 2789487 h 2789487"/>
              <a:gd name="connsiteX5" fmla="*/ 5341038 w 5342245"/>
              <a:gd name="connsiteY5" fmla="*/ 2616759 h 2789487"/>
              <a:gd name="connsiteX0" fmla="*/ 5341038 w 5347225"/>
              <a:gd name="connsiteY0" fmla="*/ 2619518 h 2792246"/>
              <a:gd name="connsiteX1" fmla="*/ 5347225 w 5347225"/>
              <a:gd name="connsiteY1" fmla="*/ 0 h 2792246"/>
              <a:gd name="connsiteX2" fmla="*/ 729058 w 5347225"/>
              <a:gd name="connsiteY2" fmla="*/ 13091 h 2792246"/>
              <a:gd name="connsiteX3" fmla="*/ 0 w 5347225"/>
              <a:gd name="connsiteY3" fmla="*/ 2007506 h 2792246"/>
              <a:gd name="connsiteX4" fmla="*/ 786211 w 5347225"/>
              <a:gd name="connsiteY4" fmla="*/ 2792246 h 2792246"/>
              <a:gd name="connsiteX5" fmla="*/ 5341038 w 5347225"/>
              <a:gd name="connsiteY5" fmla="*/ 2619518 h 279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7225" h="2792246">
                <a:moveTo>
                  <a:pt x="5341038" y="2619518"/>
                </a:moveTo>
                <a:cubicBezTo>
                  <a:pt x="5345223" y="2009014"/>
                  <a:pt x="5343040" y="610504"/>
                  <a:pt x="5347225" y="0"/>
                </a:cubicBezTo>
                <a:lnTo>
                  <a:pt x="729058" y="13091"/>
                </a:lnTo>
                <a:lnTo>
                  <a:pt x="0" y="2007506"/>
                </a:lnTo>
                <a:lnTo>
                  <a:pt x="786211" y="2792246"/>
                </a:lnTo>
                <a:lnTo>
                  <a:pt x="5341038" y="2619518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632" t="-42865" r="-31410" b="-2783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pieren 33"/>
          <p:cNvGrpSpPr/>
          <p:nvPr userDrawn="1"/>
        </p:nvGrpSpPr>
        <p:grpSpPr>
          <a:xfrm>
            <a:off x="2720600" y="-7165"/>
            <a:ext cx="3618361" cy="2048239"/>
            <a:chOff x="2760152" y="-7493"/>
            <a:chExt cx="3618361" cy="2966220"/>
          </a:xfrm>
        </p:grpSpPr>
        <p:cxnSp>
          <p:nvCxnSpPr>
            <p:cNvPr id="46" name="Gerade Verbindung 34"/>
            <p:cNvCxnSpPr>
              <a:stCxn id="44" idx="3"/>
            </p:cNvCxnSpPr>
            <p:nvPr userDrawn="1"/>
          </p:nvCxnSpPr>
          <p:spPr>
            <a:xfrm flipH="1">
              <a:off x="4179506" y="1989505"/>
              <a:ext cx="1714956" cy="964217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35"/>
            <p:cNvCxnSpPr>
              <a:endCxn id="43" idx="2"/>
            </p:cNvCxnSpPr>
            <p:nvPr/>
          </p:nvCxnSpPr>
          <p:spPr>
            <a:xfrm flipH="1" flipV="1">
              <a:off x="2760152" y="-1293"/>
              <a:ext cx="386234" cy="29600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36"/>
            <p:cNvCxnSpPr>
              <a:stCxn id="44" idx="2"/>
              <a:endCxn id="43" idx="1"/>
            </p:cNvCxnSpPr>
            <p:nvPr/>
          </p:nvCxnSpPr>
          <p:spPr>
            <a:xfrm flipV="1">
              <a:off x="6343325" y="-7493"/>
              <a:ext cx="6751" cy="258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37"/>
            <p:cNvSpPr/>
            <p:nvPr/>
          </p:nvSpPr>
          <p:spPr bwMode="auto">
            <a:xfrm>
              <a:off x="5831598" y="1893805"/>
              <a:ext cx="144016" cy="20853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 Verbindung 38"/>
            <p:cNvCxnSpPr>
              <a:stCxn id="44" idx="2"/>
              <a:endCxn id="44" idx="3"/>
            </p:cNvCxnSpPr>
            <p:nvPr userDrawn="1"/>
          </p:nvCxnSpPr>
          <p:spPr>
            <a:xfrm flipH="1">
              <a:off x="5894462" y="-4909"/>
              <a:ext cx="448863" cy="199441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4"/>
            <p:cNvCxnSpPr>
              <a:stCxn id="43" idx="0"/>
              <a:endCxn id="44" idx="4"/>
            </p:cNvCxnSpPr>
            <p:nvPr userDrawn="1"/>
          </p:nvCxnSpPr>
          <p:spPr>
            <a:xfrm>
              <a:off x="5914403" y="1977045"/>
              <a:ext cx="464110" cy="797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IFXSHAPE"/>
          <p:cNvSpPr>
            <a:spLocks noGrp="1"/>
          </p:cNvSpPr>
          <p:nvPr userDrawn="1">
            <p:ph type="title" hasCustomPrompt="1"/>
          </p:nvPr>
        </p:nvSpPr>
        <p:spPr>
          <a:xfrm>
            <a:off x="468000" y="3008370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7" name="Grafik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52" name="IFXSHAP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B62EE58E-6F5C-498C-A2DA-ED7C1B4AF0F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E675E516-56D3-4A9A-90B4-364C7E0BAD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4B42E090-0394-4729-9435-AE9C7A062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94074B-82FD-462E-ACE2-8D7A4EF6219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92C657C1-0901-42B4-8C5B-76759C0653B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369D5127-5946-4BD8-9FC1-448BB9AC6C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360BFF61-E7DB-48F5-B309-CCEF368008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83E2692-C4E1-4C14-86F4-83BDA99C07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1655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1C691EF1-269F-4256-BC1A-1149E34755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AF2E8F8E-7C90-42CF-AD29-E100DC6220B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658ACC53-F71A-48A2-8EE3-8C1ACCBA9D0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BCBC7B2-BE29-426E-B92C-A5D0C4C6FA8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8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951309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39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2" y="1437370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0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2" y="192343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1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2" y="240949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2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2" y="2895552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3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2" y="3381613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4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2" y="386767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5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2" y="435373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6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95130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7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437445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8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1923581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9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2409716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0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2895852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1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3381988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2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3868124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3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435425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97F0A69A-ED71-4944-B4DF-6E51F50F98AE}"/>
              </a:ext>
            </a:extLst>
          </p:cNvPr>
          <p:cNvSpPr>
            <a:spLocks noGrp="1"/>
          </p:cNvSpPr>
          <p:nvPr>
            <p:ph type="dt" sz="half" idx="3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E36A023F-63ED-4250-A714-819EDEA8E8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A0B90682-92F7-44FD-8BA4-F2BC44CBB5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EE25631-368A-4584-B2EF-3D7F419373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424847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0"/>
            <a:ext cx="424904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91D81664-A4A5-4AF3-95D5-F5F8420484D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>
            <a:extLst>
              <a:ext uri="{FF2B5EF4-FFF2-40B4-BE49-F238E27FC236}">
                <a16:creationId xmlns:a16="http://schemas.microsoft.com/office/drawing/2014/main" id="{3AEDB2EF-996B-4F9E-B239-9DD02B04B1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A4D1DE90-E283-488F-982C-E81BE38BC8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03E876-19E0-4B23-B339-CBE4E80BD1E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51551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4299942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3"/>
              <a:ext cx="144016" cy="192000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599642"/>
            <a:ext cx="6115046" cy="50335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3846520"/>
            <a:ext cx="9165183" cy="1308605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fik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93" y="142219"/>
            <a:ext cx="905487" cy="396000"/>
          </a:xfrm>
          <a:prstGeom prst="rect">
            <a:avLst/>
          </a:prstGeom>
        </p:spPr>
      </p:pic>
      <p:sp>
        <p:nvSpPr>
          <p:cNvPr id="3" name="IFXSHAPE">
            <a:extLst>
              <a:ext uri="{FF2B5EF4-FFF2-40B4-BE49-F238E27FC236}">
                <a16:creationId xmlns:a16="http://schemas.microsoft.com/office/drawing/2014/main" id="{C37D0087-8EF5-405B-9199-0EA5F4818F5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>
            <a:extLst>
              <a:ext uri="{FF2B5EF4-FFF2-40B4-BE49-F238E27FC236}">
                <a16:creationId xmlns:a16="http://schemas.microsoft.com/office/drawing/2014/main" id="{B0C27547-D2EE-426E-BD29-8FECE88AC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5516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B6BEE87-7667-4CC8-808A-E1F72C3764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E981B135-5341-4F1B-9B28-03751B44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83964" y="4905756"/>
            <a:ext cx="576072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8"/>
            <a:ext cx="9144000" cy="27127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"/>
            <a:ext cx="9144000" cy="679704"/>
          </a:xfrm>
          <a:prstGeom prst="rect">
            <a:avLst/>
          </a:prstGeom>
        </p:spPr>
      </p:pic>
      <p:sp>
        <p:nvSpPr>
          <p:cNvPr id="15" name="IFXSHAPE"/>
          <p:cNvSpPr>
            <a:spLocks noGrp="1"/>
          </p:cNvSpPr>
          <p:nvPr>
            <p:ph type="title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body" idx="1"/>
          </p:nvPr>
        </p:nvSpPr>
        <p:spPr>
          <a:xfrm>
            <a:off x="250825" y="951310"/>
            <a:ext cx="8640763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3804F517-163D-42BD-BBDE-9855E4C35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4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Free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F1C7F-E412-461C-831B-53EEEB2639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- restricted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B8C25-D4A4-42C1-BEDA-74FF53A35E36}"/>
              </a:ext>
            </a:extLst>
          </p:cNvPr>
          <p:cNvSpPr txBox="1"/>
          <p:nvPr/>
        </p:nvSpPr>
        <p:spPr bwMode="auto">
          <a:xfrm>
            <a:off x="468000" y="1095876"/>
            <a:ext cx="66962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applying Quantum Annealing for the game</a:t>
            </a:r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0BD86C-94DA-4079-BB2F-5D628ECEAF19}"/>
                  </a:ext>
                </a:extLst>
              </p:cNvPr>
              <p:cNvSpPr txBox="1"/>
              <p:nvPr/>
            </p:nvSpPr>
            <p:spPr bwMode="auto">
              <a:xfrm>
                <a:off x="3669910" y="1085669"/>
                <a:ext cx="4097029" cy="1855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Observation: Correct solution leads to punishments!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Energy = 48.0 is not an offset, but a shortcoming of the model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Problem: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  <a:ea typeface="Verdana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, the wrong number of neighbours still affects the energy! We do not want that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0BD86C-94DA-4079-BB2F-5D628ECE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9910" y="1085669"/>
                <a:ext cx="4097029" cy="1855573"/>
              </a:xfrm>
              <a:prstGeom prst="rect">
                <a:avLst/>
              </a:prstGeom>
              <a:blipFill>
                <a:blip r:embed="rId3"/>
                <a:stretch>
                  <a:fillRect l="-2381" t="-2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E96F35-6FE4-419B-B3BB-07D1B1E4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47814"/>
            <a:ext cx="1440160" cy="142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FA460-A7D0-4B03-A20A-7291D2B4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60" y="1085669"/>
            <a:ext cx="1440161" cy="142539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4D1FDBC-3071-4D0C-9AC9-908237A3AFDE}"/>
              </a:ext>
            </a:extLst>
          </p:cNvPr>
          <p:cNvSpPr/>
          <p:nvPr/>
        </p:nvSpPr>
        <p:spPr bwMode="auto">
          <a:xfrm>
            <a:off x="1682576" y="2652567"/>
            <a:ext cx="144016" cy="286372"/>
          </a:xfrm>
          <a:prstGeom prst="down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7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07474A-3356-4AA2-AAD3-302A242F5653}"/>
              </a:ext>
            </a:extLst>
          </p:cNvPr>
          <p:cNvCxnSpPr>
            <a:cxnSpLocks/>
          </p:cNvCxnSpPr>
          <p:nvPr/>
        </p:nvCxnSpPr>
        <p:spPr>
          <a:xfrm flipV="1">
            <a:off x="1331640" y="1131590"/>
            <a:ext cx="5868000" cy="141240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45779F-0AB5-4F1C-A7DA-6177FCE6E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0294">
            <a:off x="6175617" y="2582866"/>
            <a:ext cx="1931879" cy="181188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5CB00-4D8B-48FA-B77B-DE44721C8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504">
            <a:off x="6173324" y="1976416"/>
            <a:ext cx="1809850" cy="170804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58B8B-DD9F-45D3-B05D-676C79B66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9631">
            <a:off x="6223077" y="1257333"/>
            <a:ext cx="1812036" cy="170444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ADA2F2-EF4D-49C9-A2F9-DE667FECB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842">
            <a:off x="6181545" y="512819"/>
            <a:ext cx="1855353" cy="17404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CEEC47-DE6F-41B2-ABCB-E264ACBAF414}"/>
                  </a:ext>
                </a:extLst>
              </p:cNvPr>
              <p:cNvSpPr txBox="1"/>
              <p:nvPr/>
            </p:nvSpPr>
            <p:spPr bwMode="auto">
              <a:xfrm>
                <a:off x="866960" y="1854034"/>
                <a:ext cx="3688724" cy="116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Example: Punishment due to</a:t>
                </a: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kern="0" smtClean="0">
                              <a:latin typeface="Cambria Math" panose="02040503050406030204" pitchFamily="18" charset="0"/>
                              <a:ea typeface="Verdana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b="0" i="1" kern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kern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  <m:t>2,4,</m:t>
                                  </m:r>
                                  <m:r>
                                    <a:rPr lang="de-DE" sz="1400" b="0" i="1" kern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de-DE" sz="1400" b="0" i="1" kern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,4,</m:t>
                                      </m:r>
                                      <m:r>
                                        <a:rPr lang="de-DE" sz="1400" i="1" kern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2,</m:t>
                                      </m:r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 kern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,4,</m:t>
                                      </m:r>
                                      <m:r>
                                        <a:rPr lang="de-DE" sz="1400" i="1" kern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de-DE" sz="1400" b="0" i="1" kern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2,</m:t>
                                      </m:r>
                                      <m:r>
                                        <a:rPr lang="de-DE" sz="1400" b="0" i="1" kern="0" smtClea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  <m:r>
                                        <a:rPr lang="de-DE" sz="1400" i="1" kern="0"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 kern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1400" b="0" i="1" kern="0" smtClean="0">
                              <a:latin typeface="Cambria Math" panose="02040503050406030204" pitchFamily="18" charset="0"/>
                              <a:ea typeface="Verdana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kern="0" smtClean="0">
                          <a:latin typeface="Cambria Math" panose="02040503050406030204" pitchFamily="18" charset="0"/>
                          <a:ea typeface="Verdana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de-DE" sz="1400" b="0" i="1" kern="0" smtClean="0">
                              <a:latin typeface="Cambria Math" panose="02040503050406030204" pitchFamily="18" charset="0"/>
                              <a:ea typeface="Verdana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b="0" i="1" kern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kern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Arial" panose="020B0604020202020204" pitchFamily="34" charset="0"/>
                                </a:rPr>
                                <m:t>0−</m:t>
                              </m:r>
                              <m:r>
                                <a:rPr lang="de-DE" sz="1400" b="0" i="1" kern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de-DE" sz="1400" b="0" i="1" kern="0" smtClean="0">
                              <a:latin typeface="Cambria Math" panose="02040503050406030204" pitchFamily="18" charset="0"/>
                              <a:ea typeface="Verdana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1400" b="0" i="1" kern="0" smtClean="0">
                          <a:latin typeface="Cambria Math" panose="02040503050406030204" pitchFamily="18" charset="0"/>
                          <a:ea typeface="Verdana" pitchFamily="34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CEEC47-DE6F-41B2-ABCB-E264ACBA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960" y="1854034"/>
                <a:ext cx="3688724" cy="1165127"/>
              </a:xfrm>
              <a:prstGeom prst="rect">
                <a:avLst/>
              </a:prstGeom>
              <a:blipFill>
                <a:blip r:embed="rId7"/>
                <a:stretch>
                  <a:fillRect l="-2975" t="-41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9F403F8-E429-49E1-B5A1-641DA6626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1340">
            <a:off x="6137499" y="3086117"/>
            <a:ext cx="1962025" cy="182880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E7E5D4-108B-4268-A13C-1C9F26AE8D03}"/>
              </a:ext>
            </a:extLst>
          </p:cNvPr>
          <p:cNvCxnSpPr>
            <a:cxnSpLocks/>
          </p:cNvCxnSpPr>
          <p:nvPr/>
        </p:nvCxnSpPr>
        <p:spPr>
          <a:xfrm flipV="1">
            <a:off x="2123728" y="1012147"/>
            <a:ext cx="4824536" cy="1531845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D730B6-BB63-4436-915B-0B41367D30B6}"/>
              </a:ext>
            </a:extLst>
          </p:cNvPr>
          <p:cNvCxnSpPr>
            <a:cxnSpLocks/>
          </p:cNvCxnSpPr>
          <p:nvPr/>
        </p:nvCxnSpPr>
        <p:spPr>
          <a:xfrm flipV="1">
            <a:off x="2711322" y="1271200"/>
            <a:ext cx="4168292" cy="1307338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8C5A88-84EF-44EF-B800-76250F713F21}"/>
              </a:ext>
            </a:extLst>
          </p:cNvPr>
          <p:cNvCxnSpPr>
            <a:cxnSpLocks/>
          </p:cNvCxnSpPr>
          <p:nvPr/>
        </p:nvCxnSpPr>
        <p:spPr>
          <a:xfrm flipV="1">
            <a:off x="3347864" y="1372255"/>
            <a:ext cx="4004176" cy="1145162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09449-28F7-4271-9654-DE32413F6485}"/>
              </a:ext>
            </a:extLst>
          </p:cNvPr>
          <p:cNvCxnSpPr>
            <a:cxnSpLocks/>
          </p:cNvCxnSpPr>
          <p:nvPr/>
        </p:nvCxnSpPr>
        <p:spPr>
          <a:xfrm flipV="1">
            <a:off x="3863400" y="1063617"/>
            <a:ext cx="3603808" cy="1453801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Need helper bits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85C2F8-E74F-485C-A615-5839496F516D}"/>
                  </a:ext>
                </a:extLst>
              </p:cNvPr>
              <p:cNvSpPr txBox="1"/>
              <p:nvPr/>
            </p:nvSpPr>
            <p:spPr bwMode="auto">
              <a:xfrm>
                <a:off x="467544" y="847993"/>
                <a:ext cx="6336704" cy="1287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Need to have no neighbour punishment for a position qubit, if it is 0</a:t>
                </a:r>
              </a:p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𝑁𝐵</m:t>
                                    </m:r>
                                    <m:d>
                                      <m:d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de-DE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1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de-DE" sz="14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sz="1400" dirty="0">
                    <a:sym typeface="Wingdings" panose="05000000000000000000" pitchFamily="2" charset="2"/>
                  </a:rPr>
                  <a:t> </a:t>
                </a:r>
                <a:r>
                  <a:rPr lang="de-DE" sz="1400" b="1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Not quadratic!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Question: Is there a method to formally prove lower bounds for Qubits needed?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Idea: encode every possibility of neighbour sums with helper Qubits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85C2F8-E74F-485C-A615-5839496F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847993"/>
                <a:ext cx="6336704" cy="1287275"/>
              </a:xfrm>
              <a:prstGeom prst="rect">
                <a:avLst/>
              </a:prstGeom>
              <a:blipFill>
                <a:blip r:embed="rId3"/>
                <a:stretch>
                  <a:fillRect l="-1636" t="-3791" b="-80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1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EDAFEC-77B4-4A68-9C80-DAFB9B16D54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55566" y="1105188"/>
            <a:ext cx="1664706" cy="169728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Use one qubit per </a:t>
                </a:r>
                <a:r>
                  <a:rPr lang="en-US" dirty="0" err="1"/>
                  <a:t>colour</a:t>
                </a:r>
                <a:r>
                  <a:rPr lang="en-US" dirty="0"/>
                  <a:t> in every field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colours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field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=1: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𝑁𝐵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 t="-2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5EAC3-A38B-4AAE-90C4-84B093E1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28" y="2681779"/>
            <a:ext cx="1844618" cy="1825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808F6-796E-410B-9F8C-666AAAF9C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1340">
            <a:off x="6137499" y="3086117"/>
            <a:ext cx="1962025" cy="182880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9B259-3036-4FF6-A461-716334DB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0294">
            <a:off x="6175617" y="2582866"/>
            <a:ext cx="1931879" cy="181188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A92F1-1645-4657-B4C2-FD5FA6213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9504">
            <a:off x="6173324" y="1976416"/>
            <a:ext cx="1809850" cy="170804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04FE96-8E1C-44AA-9244-71CDA0C34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9631">
            <a:off x="6223077" y="1257333"/>
            <a:ext cx="1812036" cy="170444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4C07A-2389-44FD-AA70-88857F13C5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842">
            <a:off x="6181545" y="512819"/>
            <a:ext cx="1855353" cy="17404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DF967C-AEEE-4D55-A975-212B84FB479B}"/>
              </a:ext>
            </a:extLst>
          </p:cNvPr>
          <p:cNvSpPr/>
          <p:nvPr/>
        </p:nvSpPr>
        <p:spPr bwMode="auto">
          <a:xfrm>
            <a:off x="3579548" y="4070549"/>
            <a:ext cx="1224484" cy="270908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5CBE5A-FDCB-4BB4-BC7E-84A906B049BE}"/>
                  </a:ext>
                </a:extLst>
              </p:cNvPr>
              <p:cNvSpPr txBox="1"/>
              <p:nvPr/>
            </p:nvSpPr>
            <p:spPr bwMode="auto">
              <a:xfrm>
                <a:off x="4824984" y="969734"/>
                <a:ext cx="530582" cy="27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5CBE5A-FDCB-4BB4-BC7E-84A906B04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984" y="969734"/>
                <a:ext cx="530582" cy="270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A695232-A2DF-477E-8F52-BCEAC4764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745697"/>
                  </p:ext>
                </p:extLst>
              </p:nvPr>
            </p:nvGraphicFramePr>
            <p:xfrm>
              <a:off x="3586724" y="2364128"/>
              <a:ext cx="937616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7616">
                      <a:extLst>
                        <a:ext uri="{9D8B030D-6E8A-4147-A177-3AD203B41FA5}">
                          <a16:colId xmlns:a16="http://schemas.microsoft.com/office/drawing/2014/main" val="1754795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932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550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407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89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A695232-A2DF-477E-8F52-BCEAC4764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745697"/>
                  </p:ext>
                </p:extLst>
              </p:nvPr>
            </p:nvGraphicFramePr>
            <p:xfrm>
              <a:off x="3586724" y="2364128"/>
              <a:ext cx="937616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7616">
                      <a:extLst>
                        <a:ext uri="{9D8B030D-6E8A-4147-A177-3AD203B41FA5}">
                          <a16:colId xmlns:a16="http://schemas.microsoft.com/office/drawing/2014/main" val="1754795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1"/>
                          <a:stretch>
                            <a:fillRect l="-645" t="-1639" r="-129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32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1"/>
                          <a:stretch>
                            <a:fillRect l="-645" t="-100000" r="-12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550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1"/>
                          <a:stretch>
                            <a:fillRect l="-645" t="-203279" r="-129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407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1"/>
                          <a:stretch>
                            <a:fillRect l="-645" t="-303279" r="-129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6893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AD22D6-AAE9-4CC5-9370-3D967730000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24340" y="1172916"/>
            <a:ext cx="2617216" cy="1932892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7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E7696-6025-426B-9D32-52E35392CF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4658C-B88C-4E92-A1AA-23DC2FC071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B3558-E4B4-45C2-B5F6-D2AE545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Qubo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A326A9-DA53-47AF-956B-55DB7751350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𝑁𝐵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e-DE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𝑁𝐵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sz="1400" i="1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A326A9-DA53-47AF-956B-55DB7751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3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071CD6-DDC7-4F88-9BB7-5ED09EE1F4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7763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E7696-6025-426B-9D32-52E35392CF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4658C-B88C-4E92-A1AA-23DC2FC071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B3558-E4B4-45C2-B5F6-D2AE545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„Simplifies“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A326A9-DA53-47AF-956B-55DB7751350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de-DE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e-DE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e-DE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𝑁𝐵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𝑁𝐵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A326A9-DA53-47AF-956B-55DB7751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071CD6-DDC7-4F88-9BB7-5ED09EE1F4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400CF-D79E-4E6E-B176-0B158FA7266E}"/>
                  </a:ext>
                </a:extLst>
              </p:cNvPr>
              <p:cNvSpPr txBox="1"/>
              <p:nvPr/>
            </p:nvSpPr>
            <p:spPr bwMode="auto">
              <a:xfrm>
                <a:off x="383418" y="2782401"/>
                <a:ext cx="7200800" cy="1738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:r>
                  <a:rPr lang="en-US" sz="1400" dirty="0"/>
                  <a:t>N: Fields per side</a:t>
                </a:r>
              </a:p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:r>
                  <a:rPr lang="en-US" sz="1400" dirty="0"/>
                  <a:t>C: Number of colors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en-US" sz="1400" dirty="0"/>
                  <a:t>P: position </a:t>
                </a: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4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𝑁𝐵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 All neighboring positions of a position </a:t>
                </a: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/>
              </a:p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𝑁𝐵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 Number of neighbors of a field</a:t>
                </a:r>
              </a:p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:r>
                  <a:rPr lang="en-US" sz="1400" dirty="0"/>
                  <a:t>Again fix (only) x for start and end nodes</a:t>
                </a:r>
              </a:p>
              <a:p>
                <a:pPr marL="285750" indent="-285750" eaLnBrk="0" fontAlgn="auto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›"/>
                </a:pPr>
                <a:r>
                  <a:rPr lang="en-US" sz="1400" dirty="0"/>
                  <a:t>Can use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𝑁𝐵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1400" dirty="0"/>
                  <a:t>, since 4 neighbors never lead to a correct solution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400CF-D79E-4E6E-B176-0B158FA72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418" y="2782401"/>
                <a:ext cx="7200800" cy="1738938"/>
              </a:xfrm>
              <a:prstGeom prst="rect">
                <a:avLst/>
              </a:prstGeom>
              <a:blipFill>
                <a:blip r:embed="rId3"/>
                <a:stretch>
                  <a:fillRect l="-1439" t="-2448" b="-594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3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E7696-6025-426B-9D32-52E35392CF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4658C-B88C-4E92-A1AA-23DC2FC071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B3558-E4B4-45C2-B5F6-D2AE545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071CD6-DDC7-4F88-9BB7-5ED09EE1F4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E7B3EE-7B2E-4621-AA7C-349AB11F73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1" y="843557"/>
            <a:ext cx="6912768" cy="406219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Implementation finished</a:t>
            </a:r>
          </a:p>
          <a:p>
            <a:r>
              <a:rPr lang="de-DE" dirty="0"/>
              <a:t>When testing with giving the solution sample, we get Energy = 0.0!</a:t>
            </a:r>
          </a:p>
          <a:p>
            <a:r>
              <a:rPr lang="de-DE" dirty="0"/>
              <a:t>Error plot for solution sample looks good!</a:t>
            </a:r>
          </a:p>
          <a:p>
            <a:r>
              <a:rPr lang="de-DE" dirty="0"/>
              <a:t>When running on D-Wave:</a:t>
            </a:r>
          </a:p>
          <a:p>
            <a:pPr marL="0" indent="0">
              <a:buNone/>
            </a:pPr>
            <a:r>
              <a:rPr lang="de-DE" dirty="0"/>
              <a:t>     Error </a:t>
            </a:r>
            <a:r>
              <a:rPr lang="de-DE" dirty="0">
                <a:sym typeface="Wingdings" panose="05000000000000000000" pitchFamily="2" charset="2"/>
              </a:rPr>
              <a:t> „No Embedding found“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the Embedding function, a graph problem has to be solved in order to map Qubo problem to the QPU</a:t>
            </a:r>
          </a:p>
          <a:p>
            <a:r>
              <a:rPr lang="de-DE" dirty="0">
                <a:sym typeface="Wingdings" panose="05000000000000000000" pitchFamily="2" charset="2"/>
              </a:rPr>
              <a:t>Success depends on: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Problem size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Problem structure</a:t>
            </a:r>
          </a:p>
          <a:p>
            <a:pPr marL="288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Smaller Problem!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7CEE0-06A4-44ED-ADCE-276A23D0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43" y="1347614"/>
            <a:ext cx="1731240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E7696-6025-426B-9D32-52E35392CF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4658C-B88C-4E92-A1AA-23DC2FC071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B3558-E4B4-45C2-B5F6-D2AE545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(3x3) trivial flow problem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071CD6-DDC7-4F88-9BB7-5ED09EE1F4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E7B3EE-7B2E-4621-AA7C-349AB11F73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61947"/>
            <a:ext cx="8641655" cy="3835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95139A-D2DB-4E03-9379-DDF7D64E79FC}"/>
              </a:ext>
            </a:extLst>
          </p:cNvPr>
          <p:cNvSpPr txBox="1">
            <a:spLocks/>
          </p:cNvSpPr>
          <p:nvPr/>
        </p:nvSpPr>
        <p:spPr>
          <a:xfrm>
            <a:off x="403920" y="1014347"/>
            <a:ext cx="8641655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/>
          </a:p>
          <a:p>
            <a:r>
              <a:rPr lang="de-DE" kern="0" dirty="0"/>
              <a:t>Solution found!</a:t>
            </a:r>
          </a:p>
          <a:p>
            <a:r>
              <a:rPr lang="de-DE" kern="0" dirty="0">
                <a:sym typeface="Wingdings" panose="05000000000000000000" pitchFamily="2" charset="2"/>
              </a:rPr>
              <a:t>Playing around with constraints neccessary, the following relation seems to be optimal:</a:t>
            </a:r>
          </a:p>
          <a:p>
            <a:pPr lvl="1"/>
            <a:r>
              <a:rPr lang="de-DE" kern="0" dirty="0">
                <a:sym typeface="Wingdings" panose="05000000000000000000" pitchFamily="2" charset="2"/>
              </a:rPr>
              <a:t>Exactly one colour per field: 3</a:t>
            </a:r>
          </a:p>
          <a:p>
            <a:pPr lvl="1"/>
            <a:r>
              <a:rPr lang="de-DE" kern="0" dirty="0">
                <a:sym typeface="Wingdings" panose="05000000000000000000" pitchFamily="2" charset="2"/>
              </a:rPr>
              <a:t>Exactly one helper per field, colour equals 1: 2</a:t>
            </a:r>
          </a:p>
          <a:p>
            <a:pPr lvl="1"/>
            <a:r>
              <a:rPr lang="de-DE" kern="0" dirty="0">
                <a:sym typeface="Wingdings" panose="05000000000000000000" pitchFamily="2" charset="2"/>
              </a:rPr>
              <a:t>Rest: 1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kern="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EEBE5-EA4B-46B2-A5E3-5FF43C27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0" y="831075"/>
            <a:ext cx="1623866" cy="161969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B98D0D4-64F8-42B9-9171-977A3EFB0A7C}"/>
              </a:ext>
            </a:extLst>
          </p:cNvPr>
          <p:cNvSpPr/>
          <p:nvPr/>
        </p:nvSpPr>
        <p:spPr bwMode="auto">
          <a:xfrm>
            <a:off x="3203848" y="1505467"/>
            <a:ext cx="1224484" cy="270908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93E228-7414-4171-860D-89F49917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4" y="861947"/>
            <a:ext cx="1623867" cy="16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E7696-6025-426B-9D32-52E35392CF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4658C-B88C-4E92-A1AA-23DC2FC071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B3558-E4B4-45C2-B5F6-D2AE545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(3x3) trivial flow problem 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071CD6-DDC7-4F88-9BB7-5ED09EE1F4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E7B3EE-7B2E-4621-AA7C-349AB11F73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61947"/>
            <a:ext cx="8641655" cy="3835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0B95139A-D2DB-4E03-9379-DDF7D64E79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920" y="1014347"/>
                <a:ext cx="8641655" cy="383500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88000" indent="-288000" algn="l" rtl="0" eaLnBrk="1" fontAlgn="base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›"/>
                  <a:defRPr sz="18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76000" indent="-288000" algn="l" rtl="0" eaLnBrk="1" fontAlgn="base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–"/>
                  <a:defRPr sz="1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64000" indent="-288000" algn="l" rtl="0" eaLnBrk="1" fontAlgn="base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Verdana" pitchFamily="34" charset="0"/>
                  <a:buChar char="–"/>
                  <a:defRPr sz="1600" baseline="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080000" indent="-216000" algn="l" rtl="0" eaLnBrk="1" fontAlgn="base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–"/>
                  <a:defRPr sz="1400" baseline="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296000" indent="-216000" algn="l" rtl="0" eaLnBrk="1" fontAlgn="base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–"/>
                  <a:defRPr sz="1200" baseline="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296000" indent="-216000" algn="l" rtl="0" eaLnBrk="1" fontAlgn="base" hangingPunct="1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Verdana" pitchFamily="34" charset="0"/>
                  <a:buNone/>
                  <a:defRPr sz="1400" baseline="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514600" indent="-228600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rgbClr val="666666"/>
                    </a:solidFill>
                    <a:latin typeface="+mn-lt"/>
                  </a:defRPr>
                </a:lvl7pPr>
                <a:lvl8pPr marL="2971800" indent="-228600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rgbClr val="666666"/>
                    </a:solidFill>
                    <a:latin typeface="+mn-lt"/>
                  </a:defRPr>
                </a:lvl8pPr>
                <a:lvl9pPr marL="3429000" indent="-228600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rgbClr val="666666"/>
                    </a:solidFill>
                    <a:latin typeface="+mn-lt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de-DE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kern="0" dirty="0"/>
              </a:p>
              <a:p>
                <a:r>
                  <a:rPr lang="de-DE" kern="0" dirty="0">
                    <a:sym typeface="Wingdings" panose="05000000000000000000" pitchFamily="2" charset="2"/>
                  </a:rPr>
                  <a:t>Correct x can be found without finding optimum (i.e. also correct y)</a:t>
                </a:r>
              </a:p>
              <a:p>
                <a:r>
                  <a:rPr lang="de-DE" kern="0" dirty="0">
                    <a:sym typeface="Wingdings" panose="05000000000000000000" pitchFamily="2" charset="2"/>
                  </a:rPr>
                  <a:t>Error map not representative anymore when using helper bits</a:t>
                </a:r>
              </a:p>
              <a:p>
                <a:r>
                  <a:rPr lang="de-DE" kern="0" dirty="0">
                    <a:sym typeface="Wingdings" panose="05000000000000000000" pitchFamily="2" charset="2"/>
                  </a:rPr>
                  <a:t>Scaleability: Need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p>
                        <m:r>
                          <a:rPr lang="de-DE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DE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 Qubits (helper Qubits are only a constant factor, still have a high impact with todays QPUs)</a:t>
                </a:r>
              </a:p>
              <a:p>
                <a:r>
                  <a:rPr lang="de-DE" kern="0" dirty="0">
                    <a:sym typeface="Wingdings" panose="05000000000000000000" pitchFamily="2" charset="2"/>
                  </a:rPr>
                  <a:t>With encoding, might be possible to only use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de-DE" i="1" ker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p>
                        <m:r>
                          <a:rPr lang="de-DE" i="1" ker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DE" b="0" i="1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r>
                      <a:rPr lang="de-DE" i="1" ker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de-DE" kern="0" dirty="0">
                    <a:sym typeface="Wingdings" panose="05000000000000000000" pitchFamily="2" charset="2"/>
                  </a:rPr>
                  <a:t> Qubits</a:t>
                </a:r>
              </a:p>
            </p:txBody>
          </p:sp>
        </mc:Choice>
        <mc:Fallback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0B95139A-D2DB-4E03-9379-DDF7D64E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" y="1014347"/>
                <a:ext cx="8641655" cy="3835003"/>
              </a:xfrm>
              <a:prstGeom prst="rect">
                <a:avLst/>
              </a:prstGeom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D8614B4-A8EE-408B-83A8-A8D5F5E7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0" y="1014347"/>
            <a:ext cx="3880044" cy="1508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BC675-BB48-49AA-BA85-C714E730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014347"/>
            <a:ext cx="1527964" cy="15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8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1119" y="140326"/>
            <a:ext cx="5417820" cy="540000"/>
          </a:xfrm>
        </p:spPr>
        <p:txBody>
          <a:bodyPr/>
          <a:lstStyle/>
          <a:p>
            <a:r>
              <a:rPr lang="de-DE" dirty="0"/>
              <a:t>Flow free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143001" y="4914900"/>
            <a:ext cx="431006" cy="228600"/>
          </a:xfrm>
        </p:spPr>
        <p:txBody>
          <a:bodyPr/>
          <a:lstStyle/>
          <a:p>
            <a:r>
              <a:rPr lang="en-US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784307" y="4914900"/>
            <a:ext cx="216694" cy="228600"/>
          </a:xfrm>
        </p:spPr>
        <p:txBody>
          <a:bodyPr/>
          <a:lstStyle/>
          <a:p>
            <a:fld id="{ABB81D72-938B-4734-94F5-9E511C5CCD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143000" y="4914900"/>
            <a:ext cx="215504" cy="228600"/>
          </a:xfrm>
        </p:spPr>
        <p:txBody>
          <a:bodyPr/>
          <a:lstStyle/>
          <a:p>
            <a:r>
              <a:rPr lang="de-DE"/>
              <a:t>2019-10-15             </a:t>
            </a:r>
            <a:r>
              <a:rPr lang="de-DE" b="1"/>
              <a:t>restricted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014CC06-B0E7-4629-87B2-0CC6C4BD92A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331119" y="951310"/>
                <a:ext cx="3186354" cy="383500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fields,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colours</a:t>
                </a:r>
              </a:p>
              <a:p>
                <a:r>
                  <a:rPr lang="de-DE" dirty="0"/>
                  <a:t>Initially, two dots of every colour</a:t>
                </a:r>
              </a:p>
              <a:p>
                <a:r>
                  <a:rPr lang="de-DE" dirty="0"/>
                  <a:t>Every dot pair of the same colour has to be connected, so that the paths of different colours do not intersect</a:t>
                </a:r>
              </a:p>
              <a:p>
                <a:r>
                  <a:rPr lang="de-DE" dirty="0"/>
                  <a:t>The resulting covering is minimal, i.e. there is </a:t>
                </a:r>
                <a:r>
                  <a:rPr lang="de-DE" b="1" dirty="0"/>
                  <a:t>no</a:t>
                </a:r>
                <a:r>
                  <a:rPr lang="de-DE" dirty="0"/>
                  <a:t> solution that fulfills the above requirement and does not fill up the whole square</a:t>
                </a:r>
              </a:p>
              <a:p>
                <a:r>
                  <a:rPr lang="de-DE" dirty="0"/>
                  <a:t>Packages with additional rules are available, such as:</a:t>
                </a:r>
              </a:p>
              <a:p>
                <a:pPr lvl="1"/>
                <a:r>
                  <a:rPr lang="de-DE" dirty="0"/>
                  <a:t>Paths</a:t>
                </a:r>
              </a:p>
              <a:p>
                <a:pPr lvl="1"/>
                <a:r>
                  <a:rPr lang="de-DE" dirty="0"/>
                  <a:t>Bridges</a:t>
                </a:r>
              </a:p>
              <a:p>
                <a:pPr lvl="1"/>
                <a:r>
                  <a:rPr lang="de-DE" dirty="0"/>
                  <a:t>Warps</a:t>
                </a:r>
              </a:p>
              <a:p>
                <a:pPr lvl="1"/>
                <a:r>
                  <a:rPr lang="de-DE" dirty="0"/>
                  <a:t>Hexagonal</a:t>
                </a:r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014CC06-B0E7-4629-87B2-0CC6C4BD9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331119" y="951310"/>
                <a:ext cx="3186354" cy="3835003"/>
              </a:xfrm>
              <a:blipFill>
                <a:blip r:embed="rId2"/>
                <a:stretch>
                  <a:fillRect l="-3824" t="-3021" r="-2294" b="-7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What to use for flow free-like game random level creation? - Stack Overflow">
            <a:extLst>
              <a:ext uri="{FF2B5EF4-FFF2-40B4-BE49-F238E27FC236}">
                <a16:creationId xmlns:a16="http://schemas.microsoft.com/office/drawing/2014/main" id="{26331B72-8D35-4BCF-87DC-75734A2A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29" y="951310"/>
            <a:ext cx="2875644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low Free: Bridges: Amazon.de: Apps für Android">
            <a:extLst>
              <a:ext uri="{FF2B5EF4-FFF2-40B4-BE49-F238E27FC236}">
                <a16:creationId xmlns:a16="http://schemas.microsoft.com/office/drawing/2014/main" id="{9E910A2B-8AE5-45B9-ACEB-B831A0C7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72" y="3052398"/>
            <a:ext cx="898496" cy="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ow Free Warps Sampler 6 Warp Level 131 Solution - LevelSolved">
            <a:extLst>
              <a:ext uri="{FF2B5EF4-FFF2-40B4-BE49-F238E27FC236}">
                <a16:creationId xmlns:a16="http://schemas.microsoft.com/office/drawing/2014/main" id="{52EB8AFF-3831-49C5-A056-729164BC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0" y="4034003"/>
            <a:ext cx="923395" cy="86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thway Pack (Flow) | Flow Free Wiki | Fandom">
            <a:extLst>
              <a:ext uri="{FF2B5EF4-FFF2-40B4-BE49-F238E27FC236}">
                <a16:creationId xmlns:a16="http://schemas.microsoft.com/office/drawing/2014/main" id="{F9E65DB8-2EEE-4F18-A39C-3FD337BE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2" b="25709"/>
          <a:stretch/>
        </p:blipFill>
        <p:spPr bwMode="auto">
          <a:xfrm>
            <a:off x="4842029" y="3052398"/>
            <a:ext cx="923395" cy="89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low Free: Hexes | Flow Free Wiki | Fandom">
            <a:extLst>
              <a:ext uri="{FF2B5EF4-FFF2-40B4-BE49-F238E27FC236}">
                <a16:creationId xmlns:a16="http://schemas.microsoft.com/office/drawing/2014/main" id="{42EB8FC2-5E44-415D-A1EB-D450F6A1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72" y="4034003"/>
            <a:ext cx="893996" cy="86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Use one qubit per </a:t>
                </a:r>
                <a:r>
                  <a:rPr lang="en-US" dirty="0" err="1"/>
                  <a:t>colour</a:t>
                </a:r>
                <a:r>
                  <a:rPr lang="en-US" dirty="0"/>
                  <a:t> in every field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colours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field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Observation: Start and end points have exactly one neighbor that has the same </a:t>
                </a:r>
                <a:r>
                  <a:rPr lang="en-US" dirty="0" err="1"/>
                  <a:t>colour</a:t>
                </a:r>
                <a:r>
                  <a:rPr lang="en-US" dirty="0"/>
                  <a:t>, every other point has exactly two, which can be written as: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</m:d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p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𝑵𝑩</m:t>
                                    </m:r>
                                    <m:d>
                                      <m:dPr>
                                        <m:ctrlP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de-DE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p>
                                            <m:r>
                                              <a:rPr lang="de-DE" b="1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de-DE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de-DE" b="1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</m:d>
                                    <m:r>
                                      <a:rPr lang="de-DE" b="1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p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DE" b="1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b="1" i="1">
                                        <a:latin typeface="Cambria Math" panose="02040503050406030204" pitchFamily="18" charset="0"/>
                                      </a:rPr>
                                      <m:t>𝑵𝑩</m:t>
                                    </m:r>
                                    <m:d>
                                      <m:dPr>
                                        <m:ctrlP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de-DE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p>
                                            <m:r>
                                              <a:rPr lang="de-DE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p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With position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Start and endpoints,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is its complement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All </a:t>
                </a:r>
                <a:r>
                  <a:rPr lang="en-US" dirty="0" err="1"/>
                  <a:t>neighbouring</a:t>
                </a:r>
                <a:r>
                  <a:rPr lang="en-US" dirty="0"/>
                  <a:t> positions of a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</m:t>
                    </m:r>
                  </m:oMath>
                </a14:m>
                <a:r>
                  <a:rPr lang="en-US" dirty="0"/>
                  <a:t> the two </a:t>
                </a:r>
                <a:r>
                  <a:rPr lang="en-US" dirty="0" err="1"/>
                  <a:t>neighbouring</a:t>
                </a:r>
                <a:r>
                  <a:rPr lang="en-US" dirty="0"/>
                  <a:t> fields have the same </a:t>
                </a:r>
                <a:r>
                  <a:rPr lang="en-US" dirty="0" err="1"/>
                  <a:t>colour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 t="-2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7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𝑁𝐵</m:t>
                                      </m:r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𝑁𝐵</m:t>
                                      </m:r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N: Fields per side</a:t>
                </a:r>
              </a:p>
              <a:p>
                <a:r>
                  <a:rPr lang="en-US" dirty="0"/>
                  <a:t>C: Number of colors</a:t>
                </a:r>
              </a:p>
              <a:p>
                <a:r>
                  <a:rPr lang="en-US" dirty="0"/>
                  <a:t>S: Set of fields that are start position</a:t>
                </a:r>
              </a:p>
              <a:p>
                <a:r>
                  <a:rPr lang="en-US" dirty="0"/>
                  <a:t>P: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All neighboring positions of a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9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working yet, because it is not quadratic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Rewrite: (xp +sum(xNB(p))(xp +sum(xNB(p))-3)/#neighbours not minimal at 0</a:t>
            </a:r>
          </a:p>
          <a:p>
            <a:r>
              <a:rPr lang="de-DE" dirty="0"/>
              <a:t>Substitute xaxb with a helper y that is like an </a:t>
            </a:r>
            <a:r>
              <a:rPr lang="de-DE"/>
              <a:t>and gate or knapsack, whatever think more about it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also 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∈[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∈[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𝑁𝐵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N: Fields per side</a:t>
                </a:r>
              </a:p>
              <a:p>
                <a:r>
                  <a:rPr lang="en-US" dirty="0"/>
                  <a:t>C: Number of colors</a:t>
                </a:r>
              </a:p>
              <a:p>
                <a:r>
                  <a:rPr lang="en-US" dirty="0"/>
                  <a:t>S: Set of fields that are start position</a:t>
                </a:r>
              </a:p>
              <a:p>
                <a:r>
                  <a:rPr lang="en-US" dirty="0"/>
                  <a:t>P: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All neighboring positions of a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 wrong,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want to have no effect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3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EDAFEC-77B4-4A68-9C80-DAFB9B16D548}"/>
              </a:ext>
            </a:extLst>
          </p:cNvPr>
          <p:cNvCxnSpPr>
            <a:stCxn id="17" idx="3"/>
          </p:cNvCxnSpPr>
          <p:nvPr/>
        </p:nvCxnSpPr>
        <p:spPr>
          <a:xfrm>
            <a:off x="5355566" y="2218974"/>
            <a:ext cx="1163113" cy="21182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Use one qubit per </a:t>
                </a:r>
                <a:r>
                  <a:rPr lang="en-US" dirty="0" err="1"/>
                  <a:t>colour</a:t>
                </a:r>
                <a:r>
                  <a:rPr lang="en-US" dirty="0"/>
                  <a:t> in every field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colours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field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 t="-2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5EAC3-A38B-4AAE-90C4-84B093E1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53" y="2139702"/>
            <a:ext cx="2293901" cy="227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808F6-796E-410B-9F8C-666AAAF9C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1340">
            <a:off x="6137499" y="3086117"/>
            <a:ext cx="1962025" cy="182880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9B259-3036-4FF6-A461-716334DB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0294">
            <a:off x="6175617" y="2582866"/>
            <a:ext cx="1931879" cy="181188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A92F1-1645-4657-B4C2-FD5FA6213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9504">
            <a:off x="6173324" y="1976416"/>
            <a:ext cx="1809850" cy="170804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04FE96-8E1C-44AA-9244-71CDA0C34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9631">
            <a:off x="6223077" y="1257333"/>
            <a:ext cx="1812036" cy="170444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4C07A-2389-44FD-AA70-88857F13C5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842">
            <a:off x="6181545" y="512819"/>
            <a:ext cx="1855353" cy="17404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DF967C-AEEE-4D55-A975-212B84FB479B}"/>
              </a:ext>
            </a:extLst>
          </p:cNvPr>
          <p:cNvSpPr/>
          <p:nvPr/>
        </p:nvSpPr>
        <p:spPr bwMode="auto">
          <a:xfrm>
            <a:off x="4144737" y="3147814"/>
            <a:ext cx="864096" cy="216024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5CBE5A-FDCB-4BB4-BC7E-84A906B049BE}"/>
                  </a:ext>
                </a:extLst>
              </p:cNvPr>
              <p:cNvSpPr txBox="1"/>
              <p:nvPr/>
            </p:nvSpPr>
            <p:spPr bwMode="auto">
              <a:xfrm>
                <a:off x="4824984" y="2083520"/>
                <a:ext cx="530582" cy="27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5CBE5A-FDCB-4BB4-BC7E-84A906B04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984" y="2083520"/>
                <a:ext cx="530582" cy="270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Idea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Every start or endpoint has exactly one neighbour with the same colour, every other field has exactly two if the corresponding field is 1 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5EAC3-A38B-4AAE-90C4-84B093E1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283718"/>
            <a:ext cx="2293901" cy="2270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5CBE5A-FDCB-4BB4-BC7E-84A906B049BE}"/>
                  </a:ext>
                </a:extLst>
              </p:cNvPr>
              <p:cNvSpPr txBox="1"/>
              <p:nvPr/>
            </p:nvSpPr>
            <p:spPr bwMode="auto">
              <a:xfrm>
                <a:off x="250824" y="1743686"/>
                <a:ext cx="2232248" cy="713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dirty="0"/>
                  <a:t>Want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5CBE5A-FDCB-4BB4-BC7E-84A906B04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4" y="1743686"/>
                <a:ext cx="2232248" cy="713080"/>
              </a:xfrm>
              <a:prstGeom prst="rect">
                <a:avLst/>
              </a:prstGeom>
              <a:blipFill>
                <a:blip r:embed="rId4"/>
                <a:stretch>
                  <a:fillRect l="-4918" t="-6838" b="-170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3108BC-DCD1-43DE-B381-330453EA949A}"/>
                  </a:ext>
                </a:extLst>
              </p:cNvPr>
              <p:cNvSpPr/>
              <p:nvPr/>
            </p:nvSpPr>
            <p:spPr>
              <a:xfrm>
                <a:off x="6010159" y="2147258"/>
                <a:ext cx="2293901" cy="619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dirty="0"/>
                  <a:t>Want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1,3,</m:t>
                          </m:r>
                          <m:r>
                            <a:rPr lang="de-DE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3108BC-DCD1-43DE-B381-330453EA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59" y="2147258"/>
                <a:ext cx="2293901" cy="619016"/>
              </a:xfrm>
              <a:prstGeom prst="rect">
                <a:avLst/>
              </a:prstGeom>
              <a:blipFill>
                <a:blip r:embed="rId5"/>
                <a:stretch>
                  <a:fillRect l="-798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5CB1C8-3E89-402F-88D4-AA23B2CB417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499992" y="2456766"/>
            <a:ext cx="1510167" cy="5924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EDAFEC-77B4-4A68-9C80-DAFB9B16D54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83072" y="2100226"/>
            <a:ext cx="1507686" cy="90357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Further, we only want one colour per field!</a:t>
                </a:r>
              </a:p>
              <a:p>
                <a:endParaRPr lang="en-US" dirty="0"/>
              </a:p>
              <a:p>
                <a:r>
                  <a:rPr lang="en-US" dirty="0"/>
                  <a:t>Solution: Allow exactly one </a:t>
                </a:r>
                <a:r>
                  <a:rPr lang="en-US" dirty="0" err="1"/>
                  <a:t>colour</a:t>
                </a:r>
                <a:r>
                  <a:rPr lang="en-US" dirty="0"/>
                  <a:t> per field, i.e. add the summand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nary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 t="-2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5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de-D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>
                                          <a:latin typeface="Cambria Math" panose="02040503050406030204" pitchFamily="18" charset="0"/>
                                        </a:rPr>
                                        <m:t>𝑁𝐵</m:t>
                                      </m:r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𝑁𝐵</m:t>
                                      </m:r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N: Fields per side</a:t>
                </a:r>
              </a:p>
              <a:p>
                <a:r>
                  <a:rPr lang="en-US" dirty="0"/>
                  <a:t>C: Number of colors</a:t>
                </a:r>
              </a:p>
              <a:p>
                <a:r>
                  <a:rPr lang="en-US" dirty="0"/>
                  <a:t>S: Set of fields that are start position</a:t>
                </a:r>
              </a:p>
              <a:p>
                <a:r>
                  <a:rPr lang="en-US" dirty="0"/>
                  <a:t>P: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All neighboring positions of a position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Fix Qubits for start positions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BB757C9-5B75-4C0D-8DE0-A737B9A90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3FAA0-5453-454D-B53E-A892EBF2FA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957603"/>
            <a:ext cx="2607838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0BD86C-94DA-4079-BB2F-5D628ECEAF19}"/>
              </a:ext>
            </a:extLst>
          </p:cNvPr>
          <p:cNvSpPr txBox="1"/>
          <p:nvPr/>
        </p:nvSpPr>
        <p:spPr bwMode="auto">
          <a:xfrm>
            <a:off x="3347864" y="1125200"/>
            <a:ext cx="409702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Qubo Energy is 48.0 &gt; 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Solutions that D-Wave found yield Energy &gt; 48.0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100 reads do not yield the optimal solution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Idea: Plot Error map for further investigations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7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3FAA0-5453-454D-B53E-A892EBF2FA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0" y="1419622"/>
            <a:ext cx="2607838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39121-87C2-4FB5-BA4F-371213B4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5470045" y="1385675"/>
            <a:ext cx="2596748" cy="266464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595948-3D6E-4E8B-A387-8A3A78B7F622}"/>
              </a:ext>
            </a:extLst>
          </p:cNvPr>
          <p:cNvSpPr/>
          <p:nvPr/>
        </p:nvSpPr>
        <p:spPr bwMode="auto">
          <a:xfrm>
            <a:off x="3824884" y="2607754"/>
            <a:ext cx="864096" cy="216024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89146-4822-4112-8588-A3FE5AC54421}"/>
              </a:ext>
            </a:extLst>
          </p:cNvPr>
          <p:cNvSpPr txBox="1"/>
          <p:nvPr/>
        </p:nvSpPr>
        <p:spPr bwMode="auto">
          <a:xfrm>
            <a:off x="3456466" y="3509595"/>
            <a:ext cx="15121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Error caused by wrong number of neighbours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E06-3688-4D51-BCF3-5B3ACE02F2E4}"/>
              </a:ext>
            </a:extLst>
          </p:cNvPr>
          <p:cNvSpPr txBox="1"/>
          <p:nvPr/>
        </p:nvSpPr>
        <p:spPr bwMode="auto">
          <a:xfrm>
            <a:off x="3347868" y="1275606"/>
            <a:ext cx="15121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Error caused by more (or less) than one colour per field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C7B8A2-9FE9-442A-8458-6F6D4E9B1BE7}"/>
              </a:ext>
            </a:extLst>
          </p:cNvPr>
          <p:cNvCxnSpPr>
            <a:stCxn id="12" idx="3"/>
          </p:cNvCxnSpPr>
          <p:nvPr/>
        </p:nvCxnSpPr>
        <p:spPr>
          <a:xfrm>
            <a:off x="4860036" y="1598772"/>
            <a:ext cx="648068" cy="16210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02A6D1-F70C-40A2-A960-B76AA87A8049}"/>
              </a:ext>
            </a:extLst>
          </p:cNvPr>
          <p:cNvCxnSpPr>
            <a:stCxn id="8" idx="3"/>
          </p:cNvCxnSpPr>
          <p:nvPr/>
        </p:nvCxnSpPr>
        <p:spPr>
          <a:xfrm flipV="1">
            <a:off x="4968634" y="3219822"/>
            <a:ext cx="755494" cy="6129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5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17E89-9062-4FA8-9C2E-BF1E4B9430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3E2692-C4E1-4C14-86F4-83BDA99C075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D82E-79B1-4024-ACCD-CEA90E7F58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2021-03-08             </a:t>
            </a:r>
            <a:r>
              <a:rPr lang="de-DE" b="1"/>
              <a:t>restricted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D48AF-B5BC-4FB7-80B0-D6C717DDBF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2021. All rights reserved.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0BD86C-94DA-4079-BB2F-5D628ECEAF19}"/>
                  </a:ext>
                </a:extLst>
              </p:cNvPr>
              <p:cNvSpPr txBox="1"/>
              <p:nvPr/>
            </p:nvSpPr>
            <p:spPr bwMode="auto">
              <a:xfrm>
                <a:off x="3669910" y="1085669"/>
                <a:ext cx="4097029" cy="1855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Observation: Correct solution leads to punishments!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Energy = 48.0 is not an offset, but a shortcoming of the model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Problem: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Verdana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  <a:ea typeface="Verdana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, the wrong number of neighbours still affects the energy! We do not want that</a:t>
                </a:r>
              </a:p>
              <a:p>
                <a:pPr marL="285750" marR="0" indent="-28575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Char char="›"/>
                  <a:tabLst/>
                </a:pPr>
                <a:endPara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0BD86C-94DA-4079-BB2F-5D628ECE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9910" y="1085669"/>
                <a:ext cx="4097029" cy="1855573"/>
              </a:xfrm>
              <a:prstGeom prst="rect">
                <a:avLst/>
              </a:prstGeom>
              <a:blipFill>
                <a:blip r:embed="rId3"/>
                <a:stretch>
                  <a:fillRect l="-2381" t="-2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E96F35-6FE4-419B-B3BB-07D1B1E4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47814"/>
            <a:ext cx="1440160" cy="142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FA460-A7D0-4B03-A20A-7291D2B4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60" y="1085669"/>
            <a:ext cx="1440161" cy="142539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4D1FDBC-3071-4D0C-9AC9-908237A3AFDE}"/>
              </a:ext>
            </a:extLst>
          </p:cNvPr>
          <p:cNvSpPr/>
          <p:nvPr/>
        </p:nvSpPr>
        <p:spPr bwMode="auto">
          <a:xfrm>
            <a:off x="1682576" y="2652567"/>
            <a:ext cx="144016" cy="286372"/>
          </a:xfrm>
          <a:prstGeom prst="down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0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23B662C-3E4F-470A-AB20-6A4A1F93B71F}" vid="{C975B8E3-3019-46CE-B08B-A8ABA333422D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299A1D5-F553-4264-9022-E0136C61CE27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a709603d-609a-478b-a91d-3c5e984c0e79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ef45842-284e-44e4-b2db-1749e7948b4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1582</Words>
  <Application>Microsoft Office PowerPoint</Application>
  <PresentationFormat>On-screen Show (16:9)</PresentationFormat>
  <Paragraphs>295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Symbol</vt:lpstr>
      <vt:lpstr>Verdana</vt:lpstr>
      <vt:lpstr>Wingdings</vt:lpstr>
      <vt:lpstr>blank</vt:lpstr>
      <vt:lpstr>Flow Free</vt:lpstr>
      <vt:lpstr>Flow free</vt:lpstr>
      <vt:lpstr>Optimization problem</vt:lpstr>
      <vt:lpstr>First Idea</vt:lpstr>
      <vt:lpstr>Optimization problem cont’d</vt:lpstr>
      <vt:lpstr>Optimization form</vt:lpstr>
      <vt:lpstr>Test</vt:lpstr>
      <vt:lpstr>Error Map</vt:lpstr>
      <vt:lpstr>Test</vt:lpstr>
      <vt:lpstr>Test</vt:lpstr>
      <vt:lpstr>Test</vt:lpstr>
      <vt:lpstr>Idea: Need helper bits</vt:lpstr>
      <vt:lpstr>Optimization problem</vt:lpstr>
      <vt:lpstr>Qubo problem</vt:lpstr>
      <vt:lpstr>„Simplifies“ to</vt:lpstr>
      <vt:lpstr>Results</vt:lpstr>
      <vt:lpstr>Results (3x3) trivial flow problem</vt:lpstr>
      <vt:lpstr>Results (3x3) trivial flow problem notes</vt:lpstr>
      <vt:lpstr>PowerPoint Presentation</vt:lpstr>
      <vt:lpstr>Optimization problem</vt:lpstr>
      <vt:lpstr>Optimization form</vt:lpstr>
      <vt:lpstr>Not working yet, because it is not quadratic</vt:lpstr>
      <vt:lpstr>Maybe also 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2021-03-08T08:57:12Z</dcterms:created>
  <dcterms:modified xsi:type="dcterms:W3CDTF">2021-03-18T11:00:56Z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