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8" r:id="rId10"/>
    <p:sldId id="267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1202E14-95B7-4272-AD41-BB7CF0EC7A25}">
          <p14:sldIdLst>
            <p14:sldId id="256"/>
            <p14:sldId id="258"/>
            <p14:sldId id="259"/>
            <p14:sldId id="260"/>
            <p14:sldId id="261"/>
            <p14:sldId id="262"/>
            <p14:sldId id="266"/>
            <p14:sldId id="263"/>
            <p14:sldId id="268"/>
            <p14:sldId id="267"/>
            <p14:sldId id="264"/>
            <p14:sldId id="265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1BB9A-0A35-9856-80A5-DA5DA5D6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0F70C-E030-88DA-7E92-75C7C846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A1FA1A-DF25-E41A-4115-05414E9C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0A8A9-ECF4-D3B0-2AB6-B0995458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D7F52-5F47-18D2-E2C0-5B061827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4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173ED-0437-3CB3-7963-972A3417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A9204E-8B33-4BBC-A421-07D0E1BB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084B6-B869-DF60-D440-5E63791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A8591-3BC3-498D-ECBD-28D62E42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FD2E2-267F-482C-33CB-D64D8DEC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05E0A4-1FCC-03F8-D865-A533885F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9E750E-4A1A-F8E8-886C-ADEFEDC2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B2E14-F004-D3D9-6AAD-0211303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C6432-8284-0938-F4C0-CC810017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F4150-7988-5920-E082-867E5D87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5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D9EA1-3426-6639-EDFF-420C946B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3A3C5-9212-BB1F-15FC-0E3C4FB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0610F-F2BC-7A56-3D92-A1F3CD4A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EE798-5B91-D310-7D69-F1FB4CCA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870F9-9A8A-0425-2458-8945C4CF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8F274-0952-16A9-2D1C-2D30A6D2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204BF1-C1FE-66C4-02C7-6FEC3126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9C4F8-B23E-763F-EEA3-7E8DF00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55019-264E-3443-02ED-FB01E53C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B13AA-D1B3-3B22-6BBB-D7FFAD7A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4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94473-B92F-C4D7-C0B4-21C4C98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BB9E6-3250-183E-EA42-756C56C2A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DB94E0-9290-D466-F001-4BDBF358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F9684-5B7C-348C-4115-64336771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2B1E5-FD76-1646-66C5-965C9EA5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C041A7-CA12-6D7B-D52C-E41BAEA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2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589FA-D98A-D8BC-5939-13DD6606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0BE98-469B-14C8-CBB9-9A2CBF90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A86AC2-BCE8-CD9D-F52E-BDA2CADD9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ABDFF8-B8F4-3F89-D86E-94866D5CB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DAE129-90C2-BB9D-F2A9-884FA67B0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A6A106-1736-1AD6-82C8-1C182686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2B5E8A-3DAD-4079-22E3-3D125C5F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2A2F60-ED20-5FB8-B79A-B7D047E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2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0947-2ECC-AA5E-1293-C77254F6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E2B61D-7A95-1261-0696-4230C243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A30D19-6404-B155-FA80-27F71F4C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1EFE20-3DBB-87A6-0F02-02CA4298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21A7CB-2241-9288-5D35-93A2A51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BD9505-B416-AC97-4B18-1400632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2BAAE-B776-88EA-4453-26AB20D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7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D835C-B96E-CB69-C56A-7ED53C7A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70306-EA2A-5A43-3470-A311A46F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BCD9BA-C901-D513-779A-F503CCA0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184E49-DCBF-53CD-ECA9-F452B1D2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017C0F-A79D-CCE1-DF35-95057912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08BB-8609-D7CB-F3E9-BAB2D519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4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92BD6-4B4E-2B48-32DA-CD93EF3B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460F98-70AB-38E9-F884-9256F552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6D866-4939-7DED-CBB9-156A24D3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9E2F6-A60C-8EA3-F385-DA148AB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41BE21-65BD-3362-2413-3A3E298B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9F9654-09B3-4A3E-FC51-66394930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3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6F78D-A188-0E1A-9170-C0CAB77F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305AF2-4D2A-70F4-C5B9-C8CD0664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3E1E55-943E-FABA-542F-BD5CECA4B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580ED-4C1E-0F12-B37A-B59209E9F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CE8E66-8739-6349-51DD-7E6449BE7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stoicismguy/K14_Terentev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37A7D-3217-7A09-38B8-EEF237B2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9210"/>
            <a:ext cx="9144000" cy="2387600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-52"/>
              </a:rPr>
              <a:t>GUI-</a:t>
            </a:r>
            <a:r>
              <a:rPr lang="ru-RU" dirty="0">
                <a:latin typeface="Montserrat" panose="00000500000000000000" pitchFamily="2" charset="-52"/>
              </a:rPr>
              <a:t>приложение для генерации шумов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C23E89-A934-3AC9-155C-C09EC10F51D4}"/>
              </a:ext>
            </a:extLst>
          </p:cNvPr>
          <p:cNvSpPr/>
          <p:nvPr/>
        </p:nvSpPr>
        <p:spPr>
          <a:xfrm>
            <a:off x="0" y="6516210"/>
            <a:ext cx="12192000" cy="341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C20769-16FF-2748-27FF-9645562EDD20}"/>
              </a:ext>
            </a:extLst>
          </p:cNvPr>
          <p:cNvSpPr/>
          <p:nvPr/>
        </p:nvSpPr>
        <p:spPr>
          <a:xfrm>
            <a:off x="0" y="0"/>
            <a:ext cx="12192000" cy="341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060E2C-67EF-D397-121B-E97262B93747}"/>
              </a:ext>
            </a:extLst>
          </p:cNvPr>
          <p:cNvSpPr/>
          <p:nvPr/>
        </p:nvSpPr>
        <p:spPr>
          <a:xfrm rot="5400000">
            <a:off x="-3049868" y="3124552"/>
            <a:ext cx="6441526" cy="341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A6531C-E341-3B10-927A-54E307459730}"/>
              </a:ext>
            </a:extLst>
          </p:cNvPr>
          <p:cNvSpPr/>
          <p:nvPr/>
        </p:nvSpPr>
        <p:spPr>
          <a:xfrm rot="5400000">
            <a:off x="8800342" y="3295447"/>
            <a:ext cx="6441526" cy="341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A70747-A37B-E070-7B69-B290F795B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6210" y="4689553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Montserrat ExtraLight" panose="00000300000000000000" pitchFamily="2" charset="-52"/>
              </a:rPr>
              <a:t>by</a:t>
            </a:r>
            <a:r>
              <a:rPr lang="ru-RU" dirty="0">
                <a:latin typeface="Montserrat ExtraLight" panose="00000300000000000000" pitchFamily="2" charset="-52"/>
              </a:rPr>
              <a:t>: Терентьев Даниил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350237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Код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2166257" y="797086"/>
            <a:ext cx="10025741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8" y="1709576"/>
            <a:ext cx="52089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Montserrat Light" panose="00000400000000000000" pitchFamily="2" charset="-52"/>
              </a:rPr>
              <a:t>Таким образом был реализован алгоритм </a:t>
            </a:r>
            <a:r>
              <a:rPr lang="ru-RU" sz="3600" b="1" dirty="0">
                <a:latin typeface="Montserrat Light" panose="00000400000000000000" pitchFamily="2" charset="-52"/>
              </a:rPr>
              <a:t>Нормального распределения </a:t>
            </a:r>
            <a:r>
              <a:rPr lang="en-US" sz="3600" dirty="0">
                <a:latin typeface="Montserrat Light" panose="00000400000000000000" pitchFamily="2" charset="-52"/>
              </a:rPr>
              <a:t>(Normal Distribution)</a:t>
            </a:r>
            <a:endParaRPr lang="ru-RU" sz="3600" dirty="0">
              <a:latin typeface="Montserrat Light" panose="00000400000000000000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04F6F8-B7BF-41B7-4787-E1C09C148AA5}"/>
              </a:ext>
            </a:extLst>
          </p:cNvPr>
          <p:cNvSpPr/>
          <p:nvPr/>
        </p:nvSpPr>
        <p:spPr>
          <a:xfrm>
            <a:off x="261257" y="1589314"/>
            <a:ext cx="5834743" cy="499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dirty="0">
                <a:solidFill>
                  <a:srgbClr val="FFC000"/>
                </a:solidFill>
              </a:rPr>
              <a:t>def</a:t>
            </a:r>
            <a:r>
              <a:rPr lang="en" dirty="0"/>
              <a:t>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algorithm1</a:t>
            </a:r>
            <a:r>
              <a:rPr lang="en" dirty="0"/>
              <a:t>(image, pos1, pos2):</a:t>
            </a:r>
          </a:p>
          <a:p>
            <a:r>
              <a:rPr lang="en" dirty="0"/>
              <a:t>    </a:t>
            </a:r>
            <a:r>
              <a:rPr lang="en" dirty="0">
                <a:solidFill>
                  <a:srgbClr val="FFC000"/>
                </a:solidFill>
              </a:rPr>
              <a:t>if</a:t>
            </a:r>
            <a:r>
              <a:rPr lang="en" dirty="0"/>
              <a:t> pos1 == 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" dirty="0"/>
              <a:t> </a:t>
            </a:r>
            <a:r>
              <a:rPr lang="en" dirty="0">
                <a:solidFill>
                  <a:srgbClr val="FFC000"/>
                </a:solidFill>
              </a:rPr>
              <a:t>or</a:t>
            </a:r>
            <a:r>
              <a:rPr lang="en" dirty="0"/>
              <a:t> pos2 == 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" dirty="0"/>
              <a:t>:</a:t>
            </a:r>
          </a:p>
          <a:p>
            <a:r>
              <a:rPr lang="en" dirty="0"/>
              <a:t>        </a:t>
            </a:r>
            <a:r>
              <a:rPr lang="en" dirty="0">
                <a:solidFill>
                  <a:srgbClr val="FFC000"/>
                </a:solidFill>
              </a:rPr>
              <a:t>return</a:t>
            </a:r>
            <a:r>
              <a:rPr lang="en" dirty="0"/>
              <a:t> image</a:t>
            </a:r>
          </a:p>
          <a:p>
            <a:endParaRPr lang="en" dirty="0"/>
          </a:p>
          <a:p>
            <a:r>
              <a:rPr lang="en" dirty="0"/>
              <a:t>    </a:t>
            </a:r>
            <a:r>
              <a:rPr lang="en" dirty="0" err="1"/>
              <a:t>array_image</a:t>
            </a:r>
            <a:r>
              <a:rPr lang="en" dirty="0"/>
              <a:t> = </a:t>
            </a:r>
            <a:r>
              <a:rPr lang="en" dirty="0" err="1"/>
              <a:t>np.array</a:t>
            </a:r>
            <a:r>
              <a:rPr lang="en" dirty="0"/>
              <a:t>(image, </a:t>
            </a:r>
            <a:r>
              <a:rPr lang="en" dirty="0" err="1">
                <a:solidFill>
                  <a:srgbClr val="C00000"/>
                </a:solidFill>
              </a:rPr>
              <a:t>dtype</a:t>
            </a:r>
            <a:r>
              <a:rPr lang="en" dirty="0"/>
              <a:t>=np.uint8)</a:t>
            </a:r>
          </a:p>
          <a:p>
            <a:endParaRPr lang="en" dirty="0"/>
          </a:p>
          <a:p>
            <a:r>
              <a:rPr lang="en" dirty="0"/>
              <a:t>    </a:t>
            </a:r>
            <a:r>
              <a:rPr lang="en" dirty="0" err="1"/>
              <a:t>normal_distribution</a:t>
            </a:r>
            <a:r>
              <a:rPr lang="en" dirty="0"/>
              <a:t> = </a:t>
            </a:r>
            <a:r>
              <a:rPr lang="en" dirty="0" err="1"/>
              <a:t>np.random.normal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" dirty="0"/>
              <a:t>, pos1 * pos2, 			</a:t>
            </a:r>
            <a:r>
              <a:rPr lang="en" dirty="0" err="1"/>
              <a:t>array_image.shape</a:t>
            </a:r>
            <a:r>
              <a:rPr lang="en" dirty="0"/>
              <a:t>)</a:t>
            </a:r>
          </a:p>
          <a:p>
            <a:r>
              <a:rPr lang="en" dirty="0"/>
              <a:t>    </a:t>
            </a:r>
            <a:r>
              <a:rPr lang="en" dirty="0" err="1"/>
              <a:t>normal_distribution_img</a:t>
            </a:r>
            <a:r>
              <a:rPr lang="en" dirty="0"/>
              <a:t> = </a:t>
            </a:r>
            <a:r>
              <a:rPr lang="en" dirty="0" err="1"/>
              <a:t>array_image</a:t>
            </a:r>
            <a:r>
              <a:rPr lang="en" dirty="0"/>
              <a:t> + 			</a:t>
            </a:r>
            <a:r>
              <a:rPr lang="en" dirty="0" err="1"/>
              <a:t>normal_distribution.astype</a:t>
            </a:r>
            <a:r>
              <a:rPr lang="en" dirty="0"/>
              <a:t>(np.uint8)</a:t>
            </a:r>
          </a:p>
          <a:p>
            <a:r>
              <a:rPr lang="en" dirty="0"/>
              <a:t>    result = </a:t>
            </a:r>
            <a:r>
              <a:rPr lang="en" dirty="0" err="1"/>
              <a:t>Image.fromarray</a:t>
            </a:r>
            <a:r>
              <a:rPr lang="en" dirty="0"/>
              <a:t>(</a:t>
            </a:r>
            <a:r>
              <a:rPr lang="en" dirty="0" err="1"/>
              <a:t>normal_distribution_img</a:t>
            </a:r>
            <a:r>
              <a:rPr lang="en" dirty="0"/>
              <a:t>)</a:t>
            </a:r>
          </a:p>
          <a:p>
            <a:r>
              <a:rPr lang="en" dirty="0"/>
              <a:t>    </a:t>
            </a:r>
            <a:r>
              <a:rPr lang="en" dirty="0">
                <a:solidFill>
                  <a:srgbClr val="FFC000"/>
                </a:solidFill>
              </a:rPr>
              <a:t>return</a:t>
            </a:r>
            <a:r>
              <a:rPr lang="en" dirty="0"/>
              <a:t> 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3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Код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2166257" y="797086"/>
            <a:ext cx="10025741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8" y="1709576"/>
            <a:ext cx="52089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Montserrat Light" panose="00000400000000000000" pitchFamily="2" charset="-52"/>
              </a:rPr>
              <a:t>Алгоритм </a:t>
            </a:r>
            <a:r>
              <a:rPr lang="ru-RU" sz="3600" b="1" dirty="0">
                <a:latin typeface="Montserrat Light" panose="00000400000000000000" pitchFamily="2" charset="-52"/>
              </a:rPr>
              <a:t>Шума Гаусса</a:t>
            </a:r>
            <a:r>
              <a:rPr lang="en-US" sz="3600" dirty="0">
                <a:latin typeface="Montserrat Light" panose="00000400000000000000" pitchFamily="2" charset="-52"/>
              </a:rPr>
              <a:t>(</a:t>
            </a:r>
            <a:r>
              <a:rPr lang="en-US" sz="3600" dirty="0" err="1">
                <a:latin typeface="Montserrat Light" panose="00000400000000000000" pitchFamily="2" charset="-52"/>
              </a:rPr>
              <a:t>Gaussan</a:t>
            </a:r>
            <a:r>
              <a:rPr lang="en-US" sz="3600" dirty="0">
                <a:latin typeface="Montserrat Light" panose="00000400000000000000" pitchFamily="2" charset="-52"/>
              </a:rPr>
              <a:t>)</a:t>
            </a:r>
            <a:r>
              <a:rPr lang="ru-RU" sz="3600" dirty="0">
                <a:latin typeface="Montserrat Light" panose="00000400000000000000" pitchFamily="2" charset="-52"/>
              </a:rPr>
              <a:t> реализует эта функция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04F6F8-B7BF-41B7-4787-E1C09C148AA5}"/>
              </a:ext>
            </a:extLst>
          </p:cNvPr>
          <p:cNvSpPr/>
          <p:nvPr/>
        </p:nvSpPr>
        <p:spPr>
          <a:xfrm>
            <a:off x="261257" y="1589314"/>
            <a:ext cx="5834743" cy="499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dirty="0">
                <a:solidFill>
                  <a:srgbClr val="FFC000"/>
                </a:solidFill>
              </a:rPr>
              <a:t>def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algorithm2</a:t>
            </a:r>
            <a:r>
              <a:rPr lang="en" dirty="0">
                <a:solidFill>
                  <a:schemeClr val="bg1"/>
                </a:solidFill>
              </a:rPr>
              <a:t>(image, pos1, pos2):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chemeClr val="bg1"/>
                </a:solidFill>
              </a:rPr>
              <a:t>array_image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 err="1">
                <a:solidFill>
                  <a:schemeClr val="bg1"/>
                </a:solidFill>
              </a:rPr>
              <a:t>np.array</a:t>
            </a:r>
            <a:r>
              <a:rPr lang="en" dirty="0">
                <a:solidFill>
                  <a:schemeClr val="bg1"/>
                </a:solidFill>
              </a:rPr>
              <a:t>(image, </a:t>
            </a:r>
            <a:r>
              <a:rPr lang="en" dirty="0" err="1">
                <a:solidFill>
                  <a:srgbClr val="C00000"/>
                </a:solidFill>
              </a:rPr>
              <a:t>dtype</a:t>
            </a:r>
            <a:r>
              <a:rPr lang="en" dirty="0">
                <a:solidFill>
                  <a:schemeClr val="bg1"/>
                </a:solidFill>
              </a:rPr>
              <a:t>=np.uint8)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chemeClr val="bg1"/>
                </a:solidFill>
              </a:rPr>
              <a:t>gaussian_noise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 err="1">
                <a:solidFill>
                  <a:schemeClr val="bg1"/>
                </a:solidFill>
              </a:rPr>
              <a:t>np.zeros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chemeClr val="bg1"/>
                </a:solidFill>
              </a:rPr>
              <a:t>array_image.shape</a:t>
            </a:r>
            <a:r>
              <a:rPr lang="en" dirty="0">
                <a:solidFill>
                  <a:schemeClr val="bg1"/>
                </a:solidFill>
              </a:rPr>
              <a:t>, 					</a:t>
            </a:r>
            <a:r>
              <a:rPr lang="en" dirty="0" err="1">
                <a:solidFill>
                  <a:srgbClr val="C00000"/>
                </a:solidFill>
              </a:rPr>
              <a:t>dtype</a:t>
            </a:r>
            <a:r>
              <a:rPr lang="en" dirty="0">
                <a:solidFill>
                  <a:schemeClr val="bg1"/>
                </a:solidFill>
              </a:rPr>
              <a:t>=np.uint8)</a:t>
            </a:r>
          </a:p>
          <a:p>
            <a:r>
              <a:rPr lang="en" dirty="0">
                <a:solidFill>
                  <a:schemeClr val="bg1"/>
                </a:solidFill>
              </a:rPr>
              <a:t>    cv2.randn(</a:t>
            </a:r>
            <a:r>
              <a:rPr lang="en" dirty="0" err="1">
                <a:solidFill>
                  <a:schemeClr val="bg1"/>
                </a:solidFill>
              </a:rPr>
              <a:t>gaussian_noise</a:t>
            </a:r>
            <a:r>
              <a:rPr lang="en" dirty="0">
                <a:solidFill>
                  <a:schemeClr val="bg1"/>
                </a:solidFill>
              </a:rPr>
              <a:t>, pos1, pos2)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chemeClr val="bg1"/>
                </a:solidFill>
              </a:rPr>
              <a:t>gaussian_noise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 err="1">
                <a:solidFill>
                  <a:schemeClr val="bg1"/>
                </a:solidFill>
              </a:rPr>
              <a:t>gaussian_noise.astype</a:t>
            </a:r>
            <a:r>
              <a:rPr lang="en" dirty="0">
                <a:solidFill>
                  <a:schemeClr val="bg1"/>
                </a:solidFill>
              </a:rPr>
              <a:t>(np.uint8)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chemeClr val="bg1"/>
                </a:solidFill>
              </a:rPr>
              <a:t>gaussian_noise_img</a:t>
            </a:r>
            <a:r>
              <a:rPr lang="en" dirty="0">
                <a:solidFill>
                  <a:schemeClr val="bg1"/>
                </a:solidFill>
              </a:rPr>
              <a:t> = cv2.add(</a:t>
            </a:r>
            <a:r>
              <a:rPr lang="en" dirty="0" err="1">
                <a:solidFill>
                  <a:schemeClr val="bg1"/>
                </a:solidFill>
              </a:rPr>
              <a:t>array_image</a:t>
            </a:r>
            <a:r>
              <a:rPr lang="en" dirty="0">
                <a:solidFill>
                  <a:schemeClr val="bg1"/>
                </a:solidFill>
              </a:rPr>
              <a:t>, 					</a:t>
            </a:r>
            <a:r>
              <a:rPr lang="en" dirty="0" err="1">
                <a:solidFill>
                  <a:schemeClr val="bg1"/>
                </a:solidFill>
              </a:rPr>
              <a:t>gaussian_noise</a:t>
            </a:r>
            <a:r>
              <a:rPr lang="en" dirty="0">
                <a:solidFill>
                  <a:schemeClr val="bg1"/>
                </a:solidFill>
              </a:rPr>
              <a:t>)</a:t>
            </a:r>
          </a:p>
          <a:p>
            <a:r>
              <a:rPr lang="en" dirty="0">
                <a:solidFill>
                  <a:schemeClr val="bg1"/>
                </a:solidFill>
              </a:rPr>
              <a:t>    result = </a:t>
            </a:r>
            <a:r>
              <a:rPr lang="en" dirty="0" err="1">
                <a:solidFill>
                  <a:schemeClr val="bg1"/>
                </a:solidFill>
              </a:rPr>
              <a:t>Image.fromarray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chemeClr val="bg1"/>
                </a:solidFill>
              </a:rPr>
              <a:t>gaussian_noise_img</a:t>
            </a:r>
            <a:r>
              <a:rPr lang="en" dirty="0">
                <a:solidFill>
                  <a:schemeClr val="bg1"/>
                </a:solidFill>
              </a:rPr>
              <a:t>)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FFC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result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7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Код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2166257" y="797086"/>
            <a:ext cx="10025741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8" y="1709576"/>
            <a:ext cx="52089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Montserrat Light" panose="00000400000000000000" pitchFamily="2" charset="-52"/>
              </a:rPr>
              <a:t>Последний алгоритм «</a:t>
            </a:r>
            <a:r>
              <a:rPr lang="ru-RU" sz="3600" b="1" dirty="0">
                <a:latin typeface="Montserrat Light" panose="00000400000000000000" pitchFamily="2" charset="-52"/>
              </a:rPr>
              <a:t>Соль и перец» </a:t>
            </a:r>
            <a:r>
              <a:rPr lang="ru-RU" sz="3600" dirty="0">
                <a:latin typeface="Montserrat Light" panose="00000400000000000000" pitchFamily="2" charset="-52"/>
              </a:rPr>
              <a:t>(</a:t>
            </a:r>
            <a:r>
              <a:rPr lang="en-US" sz="3600" dirty="0">
                <a:latin typeface="Montserrat Light" panose="00000400000000000000" pitchFamily="2" charset="-52"/>
              </a:rPr>
              <a:t>Salt &amp; Pepper</a:t>
            </a:r>
            <a:r>
              <a:rPr lang="ru-RU" sz="3600" dirty="0">
                <a:latin typeface="Montserrat Light" panose="00000400000000000000" pitchFamily="2" charset="-52"/>
              </a:rPr>
              <a:t>) реализуется таким образом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04F6F8-B7BF-41B7-4787-E1C09C148AA5}"/>
              </a:ext>
            </a:extLst>
          </p:cNvPr>
          <p:cNvSpPr/>
          <p:nvPr/>
        </p:nvSpPr>
        <p:spPr>
          <a:xfrm>
            <a:off x="261257" y="1589314"/>
            <a:ext cx="5834743" cy="499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dirty="0">
                <a:solidFill>
                  <a:srgbClr val="FFC000"/>
                </a:solidFill>
              </a:rPr>
              <a:t>def</a:t>
            </a:r>
            <a:r>
              <a:rPr lang="en" dirty="0"/>
              <a:t>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algorithm3</a:t>
            </a:r>
            <a:r>
              <a:rPr lang="en" dirty="0"/>
              <a:t>(image, pos1, pos2):</a:t>
            </a:r>
          </a:p>
          <a:p>
            <a:r>
              <a:rPr lang="en" dirty="0"/>
              <a:t>    </a:t>
            </a:r>
            <a:r>
              <a:rPr lang="en" dirty="0" err="1"/>
              <a:t>array_image</a:t>
            </a:r>
            <a:r>
              <a:rPr lang="en" dirty="0"/>
              <a:t> = </a:t>
            </a:r>
            <a:r>
              <a:rPr lang="en" dirty="0" err="1"/>
              <a:t>np.array</a:t>
            </a:r>
            <a:r>
              <a:rPr lang="en" dirty="0"/>
              <a:t>(image, </a:t>
            </a:r>
            <a:r>
              <a:rPr lang="en" dirty="0" err="1"/>
              <a:t>dtype</a:t>
            </a:r>
            <a:r>
              <a:rPr lang="en" dirty="0"/>
              <a:t>=np.uint8)</a:t>
            </a:r>
          </a:p>
          <a:p>
            <a:endParaRPr lang="en" dirty="0"/>
          </a:p>
          <a:p>
            <a:r>
              <a:rPr lang="en" dirty="0"/>
              <a:t>    s = pos2</a:t>
            </a:r>
          </a:p>
          <a:p>
            <a:r>
              <a:rPr lang="en" dirty="0"/>
              <a:t>    for i in </a:t>
            </a:r>
            <a:r>
              <a:rPr lang="en" dirty="0">
                <a:solidFill>
                  <a:srgbClr val="D883FF"/>
                </a:solidFill>
              </a:rPr>
              <a:t>range</a:t>
            </a:r>
            <a:r>
              <a:rPr lang="en" dirty="0"/>
              <a:t>(</a:t>
            </a:r>
            <a:r>
              <a:rPr lang="en" dirty="0" err="1"/>
              <a:t>array_image.shape</a:t>
            </a:r>
            <a:r>
              <a:rPr lang="en" dirty="0"/>
              <a:t>[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" dirty="0"/>
              <a:t>]):</a:t>
            </a:r>
          </a:p>
          <a:p>
            <a:r>
              <a:rPr lang="en" dirty="0"/>
              <a:t>        for j in </a:t>
            </a:r>
            <a:r>
              <a:rPr lang="en" dirty="0">
                <a:solidFill>
                  <a:srgbClr val="D883FF"/>
                </a:solidFill>
              </a:rPr>
              <a:t>range</a:t>
            </a:r>
            <a:r>
              <a:rPr lang="en" dirty="0"/>
              <a:t>(</a:t>
            </a:r>
            <a:r>
              <a:rPr lang="en" dirty="0" err="1"/>
              <a:t>array_image.shape</a:t>
            </a:r>
            <a:r>
              <a:rPr lang="en" dirty="0"/>
              <a:t>[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en" dirty="0"/>
              <a:t>]):</a:t>
            </a:r>
          </a:p>
          <a:p>
            <a:r>
              <a:rPr lang="en" dirty="0"/>
              <a:t>            </a:t>
            </a:r>
            <a:r>
              <a:rPr lang="en" dirty="0" err="1"/>
              <a:t>rdn</a:t>
            </a:r>
            <a:r>
              <a:rPr lang="en" dirty="0"/>
              <a:t> = </a:t>
            </a:r>
            <a:r>
              <a:rPr lang="en" dirty="0" err="1"/>
              <a:t>random.random</a:t>
            </a:r>
            <a:r>
              <a:rPr lang="en" dirty="0"/>
              <a:t>()</a:t>
            </a:r>
          </a:p>
          <a:p>
            <a:r>
              <a:rPr lang="en" dirty="0"/>
              <a:t>            </a:t>
            </a:r>
            <a:r>
              <a:rPr lang="en" dirty="0">
                <a:solidFill>
                  <a:srgbClr val="FFC000"/>
                </a:solidFill>
              </a:rPr>
              <a:t>if</a:t>
            </a:r>
            <a:r>
              <a:rPr lang="en" dirty="0"/>
              <a:t> </a:t>
            </a:r>
            <a:r>
              <a:rPr lang="en" dirty="0" err="1"/>
              <a:t>rdn</a:t>
            </a:r>
            <a:r>
              <a:rPr lang="en" dirty="0"/>
              <a:t> &lt; s:</a:t>
            </a:r>
          </a:p>
          <a:p>
            <a:r>
              <a:rPr lang="en" dirty="0"/>
              <a:t>                </a:t>
            </a:r>
            <a:r>
              <a:rPr lang="en" dirty="0" err="1"/>
              <a:t>array_image</a:t>
            </a:r>
            <a:r>
              <a:rPr lang="en" dirty="0"/>
              <a:t>[i][j] = 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" dirty="0"/>
              <a:t>            </a:t>
            </a:r>
            <a:r>
              <a:rPr lang="en" dirty="0" err="1">
                <a:solidFill>
                  <a:srgbClr val="FFC000"/>
                </a:solidFill>
              </a:rPr>
              <a:t>elif</a:t>
            </a:r>
            <a:r>
              <a:rPr lang="en" dirty="0"/>
              <a:t> </a:t>
            </a:r>
            <a:r>
              <a:rPr lang="en" dirty="0" err="1"/>
              <a:t>rdn</a:t>
            </a:r>
            <a:r>
              <a:rPr lang="en" dirty="0"/>
              <a:t> &gt; 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en" dirty="0"/>
              <a:t> - s:</a:t>
            </a:r>
          </a:p>
          <a:p>
            <a:r>
              <a:rPr lang="en" dirty="0"/>
              <a:t>                array_image[i][j] = 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255</a:t>
            </a:r>
          </a:p>
          <a:p>
            <a:r>
              <a:rPr lang="en" dirty="0"/>
              <a:t>    </a:t>
            </a:r>
            <a:r>
              <a:rPr lang="en-US" dirty="0"/>
              <a:t>r</a:t>
            </a:r>
            <a:r>
              <a:rPr lang="en" dirty="0"/>
              <a:t>esult = Image.fromarray(array_image)</a:t>
            </a:r>
          </a:p>
          <a:p>
            <a:r>
              <a:rPr lang="en" dirty="0">
                <a:solidFill>
                  <a:srgbClr val="FFC000"/>
                </a:solidFill>
              </a:rPr>
              <a:t>    </a:t>
            </a:r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" dirty="0">
                <a:solidFill>
                  <a:srgbClr val="FFC000"/>
                </a:solidFill>
              </a:rPr>
              <a:t>eturn</a:t>
            </a:r>
            <a:r>
              <a:rPr lang="en" dirty="0"/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293337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Результат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9712171" y="797086"/>
            <a:ext cx="2479827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32B93-EAC1-8A26-B1E5-18472792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000"/>
            <a:ext cx="9112909" cy="54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DBD2D-9CBE-AC6E-FFE4-A26AFB9E63C4}"/>
              </a:ext>
            </a:extLst>
          </p:cNvPr>
          <p:cNvSpPr txBox="1"/>
          <p:nvPr/>
        </p:nvSpPr>
        <p:spPr>
          <a:xfrm>
            <a:off x="9112909" y="1583504"/>
            <a:ext cx="296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Только </a:t>
            </a:r>
            <a:r>
              <a:rPr lang="ru-RU" b="1" dirty="0">
                <a:latin typeface="Montserrat" panose="00000500000000000000" pitchFamily="2" charset="-52"/>
              </a:rPr>
              <a:t>Нормальное 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84474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Результат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9712171" y="797086"/>
            <a:ext cx="2479827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B78C86-AFE7-A933-0526-F7BD369E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000"/>
            <a:ext cx="9108434" cy="54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939066-064A-2AD0-371A-25A3ACDB4776}"/>
              </a:ext>
            </a:extLst>
          </p:cNvPr>
          <p:cNvSpPr txBox="1"/>
          <p:nvPr/>
        </p:nvSpPr>
        <p:spPr>
          <a:xfrm>
            <a:off x="9112909" y="1583504"/>
            <a:ext cx="29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Только </a:t>
            </a:r>
            <a:r>
              <a:rPr lang="ru-RU" b="1" dirty="0">
                <a:latin typeface="Montserrat" panose="00000500000000000000" pitchFamily="2" charset="-52"/>
              </a:rPr>
              <a:t>Шум Гаусса</a:t>
            </a:r>
          </a:p>
        </p:txBody>
      </p:sp>
    </p:spTree>
    <p:extLst>
      <p:ext uri="{BB962C8B-B14F-4D97-AF65-F5344CB8AC3E}">
        <p14:creationId xmlns:p14="http://schemas.microsoft.com/office/powerpoint/2010/main" val="7972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Результат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9712171" y="797086"/>
            <a:ext cx="2479827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69A037-DF3B-464C-326B-63572887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000"/>
            <a:ext cx="9112907" cy="5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002FCD-6873-B109-87DF-4A0DD0506503}"/>
              </a:ext>
            </a:extLst>
          </p:cNvPr>
          <p:cNvSpPr txBox="1"/>
          <p:nvPr/>
        </p:nvSpPr>
        <p:spPr>
          <a:xfrm>
            <a:off x="9112909" y="1583504"/>
            <a:ext cx="29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Только </a:t>
            </a:r>
            <a:r>
              <a:rPr lang="ru-RU" b="1" dirty="0">
                <a:latin typeface="Montserrat" panose="00000500000000000000" pitchFamily="2" charset="-52"/>
              </a:rPr>
              <a:t>Соль </a:t>
            </a:r>
            <a:r>
              <a:rPr lang="en-US" b="1" dirty="0">
                <a:latin typeface="Montserrat" panose="00000500000000000000" pitchFamily="2" charset="-52"/>
              </a:rPr>
              <a:t>&amp;</a:t>
            </a:r>
            <a:r>
              <a:rPr lang="ru-RU" b="1" dirty="0">
                <a:latin typeface="Montserrat" panose="00000500000000000000" pitchFamily="2" charset="-52"/>
              </a:rPr>
              <a:t> Перец</a:t>
            </a:r>
          </a:p>
        </p:txBody>
      </p:sp>
    </p:spTree>
    <p:extLst>
      <p:ext uri="{BB962C8B-B14F-4D97-AF65-F5344CB8AC3E}">
        <p14:creationId xmlns:p14="http://schemas.microsoft.com/office/powerpoint/2010/main" val="8651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Результат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9712171" y="797086"/>
            <a:ext cx="2479827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30EA24-541F-459D-B568-DED2E0E7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000"/>
            <a:ext cx="9103971" cy="5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5103CB-763F-3F1A-8E31-29166F890100}"/>
              </a:ext>
            </a:extLst>
          </p:cNvPr>
          <p:cNvSpPr txBox="1"/>
          <p:nvPr/>
        </p:nvSpPr>
        <p:spPr>
          <a:xfrm>
            <a:off x="9112909" y="1583504"/>
            <a:ext cx="30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Только </a:t>
            </a:r>
            <a:r>
              <a:rPr lang="en-US" b="1" dirty="0">
                <a:latin typeface="Montserrat" panose="00000500000000000000" pitchFamily="2" charset="-52"/>
              </a:rPr>
              <a:t>Channel Shuffle</a:t>
            </a:r>
            <a:endParaRPr lang="ru-RU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8677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Результат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9712171" y="797086"/>
            <a:ext cx="2479827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6B1191-86AB-902C-2936-915D55BE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000"/>
            <a:ext cx="9119421" cy="5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EA449-1806-DC60-4749-BFB7C87E1ECB}"/>
              </a:ext>
            </a:extLst>
          </p:cNvPr>
          <p:cNvSpPr txBox="1"/>
          <p:nvPr/>
        </p:nvSpPr>
        <p:spPr>
          <a:xfrm>
            <a:off x="9112909" y="1583504"/>
            <a:ext cx="2969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Нормальное распределение</a:t>
            </a:r>
          </a:p>
          <a:p>
            <a:r>
              <a:rPr lang="en-US" b="1" dirty="0">
                <a:latin typeface="Montserrat" panose="00000500000000000000" pitchFamily="2" charset="-52"/>
              </a:rPr>
              <a:t>    </a:t>
            </a:r>
            <a:r>
              <a:rPr lang="ru-RU" b="1" dirty="0">
                <a:latin typeface="Montserrat" panose="00000500000000000000" pitchFamily="2" charset="-52"/>
              </a:rPr>
              <a:t>+</a:t>
            </a:r>
          </a:p>
          <a:p>
            <a:r>
              <a:rPr lang="ru-RU" b="1" dirty="0">
                <a:latin typeface="Montserrat" panose="00000500000000000000" pitchFamily="2" charset="-52"/>
              </a:rPr>
              <a:t>Гаусса</a:t>
            </a:r>
          </a:p>
          <a:p>
            <a:r>
              <a:rPr lang="en-US" b="1" dirty="0">
                <a:latin typeface="Montserrat" panose="00000500000000000000" pitchFamily="2" charset="-52"/>
              </a:rPr>
              <a:t>    </a:t>
            </a:r>
            <a:r>
              <a:rPr lang="ru-RU" b="1" dirty="0">
                <a:latin typeface="Montserrat" panose="00000500000000000000" pitchFamily="2" charset="-52"/>
              </a:rPr>
              <a:t>+</a:t>
            </a:r>
          </a:p>
          <a:p>
            <a:r>
              <a:rPr lang="ru-RU" b="1" dirty="0">
                <a:latin typeface="Montserrat" panose="00000500000000000000" pitchFamily="2" charset="-52"/>
              </a:rPr>
              <a:t>Соль </a:t>
            </a:r>
            <a:r>
              <a:rPr lang="en-US" b="1" dirty="0">
                <a:latin typeface="Montserrat" panose="00000500000000000000" pitchFamily="2" charset="-52"/>
              </a:rPr>
              <a:t>&amp;</a:t>
            </a:r>
            <a:r>
              <a:rPr lang="ru-RU" b="1" dirty="0">
                <a:latin typeface="Montserrat" panose="00000500000000000000" pitchFamily="2" charset="-52"/>
              </a:rPr>
              <a:t> Перец</a:t>
            </a:r>
          </a:p>
          <a:p>
            <a:r>
              <a:rPr lang="en-US" b="1" dirty="0">
                <a:latin typeface="Montserrat" panose="00000500000000000000" pitchFamily="2" charset="-52"/>
              </a:rPr>
              <a:t>    </a:t>
            </a:r>
            <a:r>
              <a:rPr lang="ru-RU" b="1" dirty="0">
                <a:latin typeface="Montserrat" panose="00000500000000000000" pitchFamily="2" charset="-52"/>
              </a:rPr>
              <a:t>+</a:t>
            </a:r>
          </a:p>
          <a:p>
            <a:r>
              <a:rPr lang="en-US" b="1" dirty="0">
                <a:latin typeface="Montserrat" panose="00000500000000000000" pitchFamily="2" charset="-52"/>
              </a:rPr>
              <a:t>Channel Shuffle</a:t>
            </a:r>
            <a:endParaRPr lang="ru-RU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065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Результат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9712171" y="797086"/>
            <a:ext cx="2479827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A449-1806-DC60-4749-BFB7C87E1ECB}"/>
              </a:ext>
            </a:extLst>
          </p:cNvPr>
          <p:cNvSpPr txBox="1"/>
          <p:nvPr/>
        </p:nvSpPr>
        <p:spPr>
          <a:xfrm>
            <a:off x="7071045" y="1690686"/>
            <a:ext cx="296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Фотографию можно </a:t>
            </a:r>
            <a:r>
              <a:rPr lang="ru-RU" b="1" dirty="0">
                <a:latin typeface="Montserrat" panose="00000500000000000000" pitchFamily="2" charset="-52"/>
              </a:rPr>
              <a:t>сохранить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3B5568-ABB8-5A71-00B1-38B94E41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506"/>
            <a:ext cx="6871317" cy="51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-52"/>
              </a:rPr>
              <a:t>GitHub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3027285" y="797086"/>
            <a:ext cx="9164713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A449-1806-DC60-4749-BFB7C87E1ECB}"/>
              </a:ext>
            </a:extLst>
          </p:cNvPr>
          <p:cNvSpPr txBox="1"/>
          <p:nvPr/>
        </p:nvSpPr>
        <p:spPr>
          <a:xfrm>
            <a:off x="2685475" y="3609534"/>
            <a:ext cx="939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00005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https://github.com/stoicismguy/K14_TerentevDA</a:t>
            </a:r>
            <a:endParaRPr lang="ru-RU" sz="2800" b="1" dirty="0">
              <a:latin typeface="Montserrat" panose="00000500000000000000" pitchFamily="2" charset="-5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28AD37-FC63-FEB4-68A7-62480EEC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5" y="2923453"/>
            <a:ext cx="1895383" cy="189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35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2AB53-25CD-3893-814B-BED82A32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38401"/>
            <a:ext cx="9753600" cy="3420862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Montserrat Light" panose="00000400000000000000" pitchFamily="2" charset="-52"/>
              </a:rPr>
              <a:t>Создать </a:t>
            </a:r>
            <a:r>
              <a:rPr lang="en-US" sz="4400" dirty="0">
                <a:latin typeface="Montserrat Light" panose="00000400000000000000" pitchFamily="2" charset="-52"/>
              </a:rPr>
              <a:t>GUI </a:t>
            </a:r>
            <a:r>
              <a:rPr lang="ru-RU" sz="4400" dirty="0">
                <a:latin typeface="Montserrat Light" panose="00000400000000000000" pitchFamily="2" charset="-52"/>
              </a:rPr>
              <a:t>приложение на </a:t>
            </a:r>
            <a:r>
              <a:rPr lang="en-US" sz="4400" dirty="0">
                <a:latin typeface="Montserrat Light" panose="00000400000000000000" pitchFamily="2" charset="-52"/>
              </a:rPr>
              <a:t>Python</a:t>
            </a:r>
            <a:r>
              <a:rPr lang="ru-RU" sz="4400" dirty="0">
                <a:latin typeface="Montserrat Light" panose="00000400000000000000" pitchFamily="2" charset="-52"/>
              </a:rPr>
              <a:t> для генерации шумов/изменения изображения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2531615" y="797086"/>
            <a:ext cx="9660383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3080551" y="797086"/>
            <a:ext cx="9111447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AutoNum type="arabicPeriod"/>
            </a:pPr>
            <a:r>
              <a:rPr lang="ru-RU" sz="4300" dirty="0">
                <a:latin typeface="Montserrat Light" panose="00000400000000000000" pitchFamily="2" charset="-52"/>
              </a:rPr>
              <a:t>определиться с типами шума</a:t>
            </a:r>
          </a:p>
          <a:p>
            <a:pPr marL="742950" indent="-742950">
              <a:buAutoNum type="arabicPeriod"/>
            </a:pPr>
            <a:r>
              <a:rPr lang="ru-RU" sz="4300" dirty="0">
                <a:latin typeface="Montserrat Light" panose="00000400000000000000" pitchFamily="2" charset="-52"/>
              </a:rPr>
              <a:t>выбрать библиотеку для создания</a:t>
            </a:r>
          </a:p>
          <a:p>
            <a:pPr marL="742950" indent="-742950">
              <a:buAutoNum type="arabicPeriod"/>
            </a:pPr>
            <a:r>
              <a:rPr lang="ru-RU" sz="4300" dirty="0">
                <a:latin typeface="Montserrat Light" panose="00000400000000000000" pitchFamily="2" charset="-52"/>
              </a:rPr>
              <a:t>создать макет приложения</a:t>
            </a:r>
          </a:p>
          <a:p>
            <a:pPr marL="742950" indent="-742950">
              <a:buAutoNum type="arabicPeriod"/>
            </a:pPr>
            <a:r>
              <a:rPr lang="ru-RU" sz="4300" dirty="0">
                <a:latin typeface="Montserrat Light" panose="00000400000000000000" pitchFamily="2" charset="-52"/>
              </a:rPr>
              <a:t>придумать как реализовать возможностью сразу видеть преображенное фото</a:t>
            </a:r>
          </a:p>
          <a:p>
            <a:pPr marL="742950" indent="-742950">
              <a:buAutoNum type="arabicPeriod"/>
            </a:pPr>
            <a:r>
              <a:rPr lang="ru-RU" sz="4300" dirty="0">
                <a:latin typeface="Montserrat Light" panose="00000400000000000000" pitchFamily="2" charset="-52"/>
              </a:rPr>
              <a:t>закодироваться)</a:t>
            </a:r>
          </a:p>
          <a:p>
            <a:pPr marL="0" indent="0">
              <a:buNone/>
            </a:pPr>
            <a:endParaRPr lang="ru-RU" sz="28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2343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Типы шума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4296792" y="797086"/>
            <a:ext cx="7895206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285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1. </a:t>
            </a:r>
            <a:r>
              <a:rPr lang="ru-RU" sz="4000" dirty="0">
                <a:latin typeface="Montserrat Light" panose="00000400000000000000" pitchFamily="2" charset="-52"/>
              </a:rPr>
              <a:t>Нормальное распределение</a:t>
            </a:r>
            <a:endParaRPr lang="en-US" sz="4000" dirty="0">
              <a:latin typeface="Montserrat Light" panose="00000400000000000000" pitchFamily="2" charset="-52"/>
            </a:endParaRPr>
          </a:p>
          <a:p>
            <a:pPr marL="0" indent="0">
              <a:buNone/>
            </a:pPr>
            <a:r>
              <a:rPr lang="ru-RU" sz="4000" dirty="0">
                <a:latin typeface="Montserrat Light" panose="00000400000000000000" pitchFamily="2" charset="-52"/>
              </a:rPr>
              <a:t>(</a:t>
            </a:r>
            <a:r>
              <a:rPr lang="en-US" sz="4000" dirty="0">
                <a:latin typeface="Montserrat Light" panose="00000400000000000000" pitchFamily="2" charset="-52"/>
              </a:rPr>
              <a:t>Normal Distribution</a:t>
            </a:r>
            <a:r>
              <a:rPr lang="ru-RU" sz="4000" dirty="0">
                <a:latin typeface="Montserrat Light" panose="00000400000000000000" pitchFamily="2" charset="-52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2. </a:t>
            </a:r>
            <a:r>
              <a:rPr lang="ru-RU" sz="4000" dirty="0">
                <a:latin typeface="Montserrat Light" panose="00000400000000000000" pitchFamily="2" charset="-52"/>
              </a:rPr>
              <a:t>Шум Гаусса</a:t>
            </a:r>
            <a:r>
              <a:rPr lang="en-US" sz="4000" dirty="0">
                <a:latin typeface="Montserrat Light" panose="00000400000000000000" pitchFamily="2" charset="-52"/>
              </a:rPr>
              <a:t> (</a:t>
            </a:r>
            <a:r>
              <a:rPr lang="en-US" sz="4000" dirty="0" err="1">
                <a:latin typeface="Montserrat Light" panose="00000400000000000000" pitchFamily="2" charset="-52"/>
              </a:rPr>
              <a:t>Gaussan</a:t>
            </a:r>
            <a:r>
              <a:rPr lang="en-US" sz="4000" dirty="0">
                <a:latin typeface="Montserrat Light" panose="00000400000000000000" pitchFamily="2" charset="-52"/>
              </a:rPr>
              <a:t>)</a:t>
            </a:r>
            <a:endParaRPr lang="ru-RU" sz="4000" dirty="0">
              <a:latin typeface="Montserrat Light" panose="00000400000000000000" pitchFamily="2" charset="-52"/>
            </a:endParaRPr>
          </a:p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3. </a:t>
            </a:r>
            <a:r>
              <a:rPr lang="ru-RU" sz="4000" dirty="0">
                <a:latin typeface="Montserrat Light" panose="00000400000000000000" pitchFamily="2" charset="-52"/>
              </a:rPr>
              <a:t>Соль и перец</a:t>
            </a:r>
            <a:r>
              <a:rPr lang="en-US" sz="4000" dirty="0">
                <a:latin typeface="Montserrat Light" panose="00000400000000000000" pitchFamily="2" charset="-52"/>
              </a:rPr>
              <a:t> (Salt &amp; Pepper)</a:t>
            </a:r>
          </a:p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4. </a:t>
            </a:r>
            <a:r>
              <a:rPr lang="ru-RU" sz="4000" dirty="0">
                <a:latin typeface="Montserrat Light" panose="00000400000000000000" pitchFamily="2" charset="-52"/>
              </a:rPr>
              <a:t>Изменение каналов </a:t>
            </a:r>
            <a:r>
              <a:rPr lang="en-US" sz="4000" dirty="0">
                <a:latin typeface="Montserrat Light" panose="00000400000000000000" pitchFamily="2" charset="-52"/>
              </a:rPr>
              <a:t>RGB (Channel Shuffle)</a:t>
            </a:r>
            <a:endParaRPr lang="ru-RU" sz="40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64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Библиотеки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4580879" y="797086"/>
            <a:ext cx="761112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ru-RU" sz="2800" dirty="0">
                <a:latin typeface="Montserrat Light" panose="00000400000000000000" pitchFamily="2" charset="-52"/>
              </a:rPr>
              <a:t>Для создания </a:t>
            </a:r>
            <a:r>
              <a:rPr lang="en-US" sz="2800" dirty="0">
                <a:latin typeface="Montserrat Light" panose="00000400000000000000" pitchFamily="2" charset="-52"/>
              </a:rPr>
              <a:t>GUI </a:t>
            </a:r>
            <a:r>
              <a:rPr lang="ru-RU" sz="2800" dirty="0">
                <a:latin typeface="Montserrat Light" panose="00000400000000000000" pitchFamily="2" charset="-52"/>
              </a:rPr>
              <a:t>была выбрана библиотека </a:t>
            </a:r>
            <a:r>
              <a:rPr lang="en-US" sz="2800" b="1" dirty="0" err="1">
                <a:latin typeface="Montserrat Light" panose="00000400000000000000" pitchFamily="2" charset="-52"/>
              </a:rPr>
              <a:t>Tkinte</a:t>
            </a:r>
            <a:r>
              <a:rPr lang="en-US" b="1" dirty="0" err="1">
                <a:latin typeface="Montserrat Light" panose="00000400000000000000" pitchFamily="2" charset="-52"/>
              </a:rPr>
              <a:t>r</a:t>
            </a:r>
            <a:r>
              <a:rPr lang="en-US" b="1" dirty="0">
                <a:latin typeface="Montserrat Light" panose="00000400000000000000" pitchFamily="2" charset="-52"/>
              </a:rPr>
              <a:t>,</a:t>
            </a:r>
          </a:p>
          <a:p>
            <a:pPr marL="0" indent="0" algn="ctr">
              <a:buNone/>
            </a:pPr>
            <a:r>
              <a:rPr lang="ru-RU" sz="2800" dirty="0">
                <a:latin typeface="Montserrat Light" panose="00000400000000000000" pitchFamily="2" charset="-52"/>
              </a:rPr>
              <a:t>А для обработки фото такие как </a:t>
            </a:r>
            <a:r>
              <a:rPr lang="en-US" sz="2800" b="1" dirty="0" err="1">
                <a:latin typeface="Montserrat Light" panose="00000400000000000000" pitchFamily="2" charset="-52"/>
              </a:rPr>
              <a:t>numpy</a:t>
            </a:r>
            <a:r>
              <a:rPr lang="en-US" sz="2800" b="1" dirty="0">
                <a:latin typeface="Montserrat Light" panose="00000400000000000000" pitchFamily="2" charset="-52"/>
              </a:rPr>
              <a:t> </a:t>
            </a:r>
            <a:r>
              <a:rPr lang="ru-RU" sz="2800" b="1" dirty="0">
                <a:latin typeface="Montserrat Light" panose="00000400000000000000" pitchFamily="2" charset="-52"/>
              </a:rPr>
              <a:t>и </a:t>
            </a:r>
            <a:r>
              <a:rPr lang="en-US" sz="2800" b="1" dirty="0">
                <a:latin typeface="Montserrat Light" panose="00000400000000000000" pitchFamily="2" charset="-52"/>
              </a:rPr>
              <a:t>PIL</a:t>
            </a:r>
            <a:endParaRPr lang="ru-RU" sz="2800" b="1" dirty="0">
              <a:latin typeface="Montserrat Light" panose="00000400000000000000" pitchFamily="2" charset="-52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C688E1B3-7376-DF6A-B955-3F94CBE9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00" y="3761597"/>
            <a:ext cx="3546886" cy="159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97DC8FF6-0784-8B86-F75B-2542C7DC2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97" y="3761597"/>
            <a:ext cx="3870664" cy="19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227AA0CE-0656-9312-9E9B-5A8D8DDC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41" y="3548625"/>
            <a:ext cx="2018745" cy="20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31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Макет приложения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6693762" y="797086"/>
            <a:ext cx="5498235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, снимок экрана,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417A504-71D3-6567-0F8A-6AE91403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0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Код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2166257" y="797086"/>
            <a:ext cx="10025741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42" y="1690686"/>
            <a:ext cx="11348515" cy="500691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Montserrat Light" panose="00000400000000000000" pitchFamily="2" charset="-52"/>
              </a:rPr>
              <a:t>Для сохранения изменений фото и одновременного использования нескольких шумов был сделан класс</a:t>
            </a:r>
            <a:r>
              <a:rPr lang="en-US" sz="3600" dirty="0">
                <a:latin typeface="Montserrat Light" panose="00000400000000000000" pitchFamily="2" charset="-52"/>
              </a:rPr>
              <a:t> </a:t>
            </a:r>
            <a:r>
              <a:rPr lang="en-US" sz="3600" b="1" dirty="0" err="1">
                <a:latin typeface="Montserrat Light" panose="00000400000000000000" pitchFamily="2" charset="-52"/>
              </a:rPr>
              <a:t>ChangesList</a:t>
            </a:r>
            <a:r>
              <a:rPr lang="ru-RU" sz="3600" dirty="0">
                <a:latin typeface="Montserrat Light" panose="00000400000000000000" pitchFamily="2" charset="-52"/>
              </a:rPr>
              <a:t>, содержащий список и 4 функции, реализуемые в самом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408353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Код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2166257" y="797086"/>
            <a:ext cx="10025741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04F6F8-B7BF-41B7-4787-E1C09C148AA5}"/>
              </a:ext>
            </a:extLst>
          </p:cNvPr>
          <p:cNvSpPr/>
          <p:nvPr/>
        </p:nvSpPr>
        <p:spPr>
          <a:xfrm>
            <a:off x="261257" y="1589314"/>
            <a:ext cx="11647714" cy="499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" sz="1600" dirty="0">
                <a:solidFill>
                  <a:srgbClr val="FFC000"/>
                </a:solidFill>
              </a:rPr>
              <a:t>class</a:t>
            </a:r>
            <a:r>
              <a:rPr lang="en" sz="1600" dirty="0"/>
              <a:t> </a:t>
            </a:r>
            <a:r>
              <a:rPr lang="en" sz="1600" dirty="0" err="1"/>
              <a:t>ChangesList</a:t>
            </a:r>
            <a:r>
              <a:rPr lang="en" sz="1600" dirty="0"/>
              <a:t>:</a:t>
            </a:r>
          </a:p>
          <a:p>
            <a:r>
              <a:rPr lang="en" sz="1600" dirty="0"/>
              <a:t>    </a:t>
            </a:r>
            <a:r>
              <a:rPr lang="en" sz="1600" dirty="0" err="1"/>
              <a:t>changes_list</a:t>
            </a:r>
            <a:r>
              <a:rPr lang="en" sz="1600" dirty="0"/>
              <a:t> = []</a:t>
            </a:r>
          </a:p>
          <a:p>
            <a:r>
              <a:rPr lang="ru-RU" sz="1600" dirty="0"/>
              <a:t>		</a:t>
            </a:r>
            <a:endParaRPr lang="en" sz="1600" dirty="0"/>
          </a:p>
          <a:p>
            <a:r>
              <a:rPr lang="en" sz="1600" dirty="0"/>
              <a:t>    </a:t>
            </a:r>
            <a:r>
              <a:rPr lang="en" sz="1600" dirty="0">
                <a:solidFill>
                  <a:srgbClr val="FFC000"/>
                </a:solidFill>
              </a:rPr>
              <a:t>def</a:t>
            </a:r>
            <a:r>
              <a:rPr lang="en" sz="1600" dirty="0"/>
              <a:t> </a:t>
            </a:r>
            <a:r>
              <a:rPr lang="en" sz="1600" dirty="0" err="1">
                <a:solidFill>
                  <a:srgbClr val="D883FF"/>
                </a:solidFill>
              </a:rPr>
              <a:t>add_algorithm</a:t>
            </a:r>
            <a:r>
              <a:rPr lang="en" sz="1600" dirty="0"/>
              <a:t>(</a:t>
            </a:r>
            <a:r>
              <a:rPr lang="en" sz="1600" dirty="0">
                <a:solidFill>
                  <a:srgbClr val="7030A0"/>
                </a:solidFill>
              </a:rPr>
              <a:t>self</a:t>
            </a:r>
            <a:r>
              <a:rPr lang="en" sz="1600" dirty="0"/>
              <a:t>, </a:t>
            </a:r>
            <a:r>
              <a:rPr lang="en" sz="1600" dirty="0" err="1"/>
              <a:t>alg_name</a:t>
            </a:r>
            <a:r>
              <a:rPr lang="en" sz="1600" dirty="0"/>
              <a:t>, option1, option2, image):</a:t>
            </a:r>
          </a:p>
          <a:p>
            <a:r>
              <a:rPr lang="en" sz="1600" dirty="0"/>
              <a:t>        </a:t>
            </a:r>
            <a:r>
              <a:rPr lang="en" sz="1600" dirty="0">
                <a:solidFill>
                  <a:srgbClr val="FFC000"/>
                </a:solidFill>
              </a:rPr>
              <a:t>if</a:t>
            </a:r>
            <a:r>
              <a:rPr lang="en" sz="1600" dirty="0"/>
              <a:t> option1 == 0 </a:t>
            </a:r>
            <a:r>
              <a:rPr lang="en" sz="1600" dirty="0">
                <a:solidFill>
                  <a:srgbClr val="FFC000"/>
                </a:solidFill>
              </a:rPr>
              <a:t>and</a:t>
            </a:r>
            <a:r>
              <a:rPr lang="en" sz="1600" dirty="0"/>
              <a:t> option2 == 0 </a:t>
            </a:r>
            <a:r>
              <a:rPr lang="en" sz="1600" dirty="0">
                <a:solidFill>
                  <a:srgbClr val="FFC000"/>
                </a:solidFill>
              </a:rPr>
              <a:t>and</a:t>
            </a:r>
            <a:r>
              <a:rPr lang="en" sz="1600" dirty="0"/>
              <a:t> </a:t>
            </a:r>
            <a:r>
              <a:rPr lang="en" sz="1600" dirty="0" err="1"/>
              <a:t>alg_name</a:t>
            </a:r>
            <a:r>
              <a:rPr lang="en" sz="1600" dirty="0"/>
              <a:t> != "shuffle":</a:t>
            </a:r>
          </a:p>
          <a:p>
            <a:r>
              <a:rPr lang="en" sz="1600" dirty="0"/>
              <a:t>            </a:t>
            </a:r>
            <a:r>
              <a:rPr lang="en" sz="1600" dirty="0">
                <a:solidFill>
                  <a:srgbClr val="FFC000"/>
                </a:solidFill>
              </a:rPr>
              <a:t>return</a:t>
            </a:r>
          </a:p>
          <a:p>
            <a:r>
              <a:rPr lang="en" sz="1600" dirty="0"/>
              <a:t>        </a:t>
            </a:r>
            <a:r>
              <a:rPr lang="en" sz="1600" dirty="0">
                <a:solidFill>
                  <a:srgbClr val="FFC000"/>
                </a:solidFill>
              </a:rPr>
              <a:t>for</a:t>
            </a:r>
            <a:r>
              <a:rPr lang="en" sz="1600" dirty="0"/>
              <a:t> item </a:t>
            </a:r>
            <a:r>
              <a:rPr lang="en" sz="1600" dirty="0">
                <a:solidFill>
                  <a:srgbClr val="FFC000"/>
                </a:solidFill>
              </a:rPr>
              <a:t>in</a:t>
            </a:r>
            <a:r>
              <a:rPr lang="en" sz="1600" dirty="0"/>
              <a:t> </a:t>
            </a:r>
            <a:r>
              <a:rPr lang="en" sz="1600" dirty="0" err="1">
                <a:solidFill>
                  <a:srgbClr val="7030A0"/>
                </a:solidFill>
              </a:rPr>
              <a:t>self</a:t>
            </a:r>
            <a:r>
              <a:rPr lang="en" sz="1600" dirty="0" err="1"/>
              <a:t>.changes_list</a:t>
            </a:r>
            <a:r>
              <a:rPr lang="en" sz="1600" dirty="0"/>
              <a:t>:</a:t>
            </a:r>
          </a:p>
          <a:p>
            <a:r>
              <a:rPr lang="en" sz="1600" dirty="0"/>
              <a:t>            if item[0] == </a:t>
            </a:r>
            <a:r>
              <a:rPr lang="en" sz="1600" dirty="0" err="1"/>
              <a:t>alg_name</a:t>
            </a:r>
            <a:r>
              <a:rPr lang="en" sz="1600" dirty="0"/>
              <a:t>:</a:t>
            </a:r>
          </a:p>
          <a:p>
            <a:r>
              <a:rPr lang="en" sz="1600" dirty="0"/>
              <a:t>                </a:t>
            </a:r>
            <a:r>
              <a:rPr lang="en" sz="1600" dirty="0" err="1">
                <a:solidFill>
                  <a:srgbClr val="7030A0"/>
                </a:solidFill>
              </a:rPr>
              <a:t>self</a:t>
            </a:r>
            <a:r>
              <a:rPr lang="en" sz="1600" dirty="0" err="1"/>
              <a:t>.changes_list.remove</a:t>
            </a:r>
            <a:r>
              <a:rPr lang="en" sz="1600" dirty="0"/>
              <a:t>(item)</a:t>
            </a:r>
          </a:p>
          <a:p>
            <a:r>
              <a:rPr lang="en" sz="1600" dirty="0"/>
              <a:t>        </a:t>
            </a:r>
            <a:r>
              <a:rPr lang="en" sz="1600" dirty="0" err="1">
                <a:solidFill>
                  <a:srgbClr val="7030A0"/>
                </a:solidFill>
              </a:rPr>
              <a:t>self</a:t>
            </a:r>
            <a:r>
              <a:rPr lang="en" sz="1600" dirty="0" err="1"/>
              <a:t>.changes_list.append</a:t>
            </a:r>
            <a:r>
              <a:rPr lang="en" sz="1600" dirty="0"/>
              <a:t>([</a:t>
            </a:r>
            <a:r>
              <a:rPr lang="en" sz="1600" dirty="0" err="1"/>
              <a:t>alg_name</a:t>
            </a:r>
            <a:r>
              <a:rPr lang="en" sz="1600" dirty="0"/>
              <a:t>, option1, option2, image])</a:t>
            </a:r>
          </a:p>
          <a:p>
            <a:endParaRPr lang="en" sz="1600" dirty="0"/>
          </a:p>
          <a:p>
            <a:r>
              <a:rPr lang="en" sz="1600" dirty="0"/>
              <a:t>    </a:t>
            </a:r>
            <a:r>
              <a:rPr lang="en" sz="1600" dirty="0">
                <a:solidFill>
                  <a:srgbClr val="FFC000"/>
                </a:solidFill>
              </a:rPr>
              <a:t>def</a:t>
            </a:r>
            <a:r>
              <a:rPr lang="en" sz="1600" dirty="0"/>
              <a:t> </a:t>
            </a:r>
            <a:r>
              <a:rPr lang="en" sz="1600" dirty="0" err="1">
                <a:solidFill>
                  <a:srgbClr val="D883FF"/>
                </a:solidFill>
              </a:rPr>
              <a:t>get_last_image</a:t>
            </a:r>
            <a:r>
              <a:rPr lang="en" sz="1600" dirty="0"/>
              <a:t>(self):</a:t>
            </a:r>
          </a:p>
          <a:p>
            <a:r>
              <a:rPr lang="en" sz="1600" dirty="0"/>
              <a:t>        </a:t>
            </a:r>
            <a:r>
              <a:rPr lang="en" sz="1600" dirty="0">
                <a:solidFill>
                  <a:srgbClr val="FFC000"/>
                </a:solidFill>
              </a:rPr>
              <a:t>if</a:t>
            </a:r>
            <a:r>
              <a:rPr lang="en" sz="1600" dirty="0"/>
              <a:t> </a:t>
            </a:r>
            <a:r>
              <a:rPr lang="en" sz="1600" dirty="0" err="1"/>
              <a:t>len</a:t>
            </a:r>
            <a:r>
              <a:rPr lang="en" sz="1600" dirty="0"/>
              <a:t>(</a:t>
            </a:r>
            <a:r>
              <a:rPr lang="en" sz="1600" dirty="0" err="1">
                <a:solidFill>
                  <a:srgbClr val="7030A0"/>
                </a:solidFill>
              </a:rPr>
              <a:t>self</a:t>
            </a:r>
            <a:r>
              <a:rPr lang="en" sz="1600" dirty="0" err="1"/>
              <a:t>.changes_list</a:t>
            </a:r>
            <a:r>
              <a:rPr lang="en" sz="1600" dirty="0"/>
              <a:t>)==0:</a:t>
            </a:r>
          </a:p>
          <a:p>
            <a:r>
              <a:rPr lang="en" sz="1600" dirty="0"/>
              <a:t>            </a:t>
            </a:r>
            <a:r>
              <a:rPr lang="en" sz="1600" dirty="0">
                <a:solidFill>
                  <a:srgbClr val="FFC000"/>
                </a:solidFill>
              </a:rPr>
              <a:t>return</a:t>
            </a:r>
          </a:p>
          <a:p>
            <a:endParaRPr lang="en" sz="1600" dirty="0"/>
          </a:p>
          <a:p>
            <a:r>
              <a:rPr lang="en" sz="1600" dirty="0"/>
              <a:t>        </a:t>
            </a:r>
            <a:r>
              <a:rPr lang="en" sz="1600" dirty="0" err="1"/>
              <a:t>original_image</a:t>
            </a:r>
            <a:r>
              <a:rPr lang="en" sz="1600" dirty="0"/>
              <a:t> = </a:t>
            </a:r>
            <a:r>
              <a:rPr lang="en" sz="1600" dirty="0" err="1"/>
              <a:t>self.changes_list</a:t>
            </a:r>
            <a:r>
              <a:rPr lang="en" sz="1600" dirty="0"/>
              <a:t>[0][3]</a:t>
            </a:r>
          </a:p>
          <a:p>
            <a:r>
              <a:rPr lang="en" sz="1600" dirty="0"/>
              <a:t>        </a:t>
            </a:r>
            <a:r>
              <a:rPr lang="en" sz="1600" dirty="0">
                <a:solidFill>
                  <a:srgbClr val="FFC000"/>
                </a:solidFill>
              </a:rPr>
              <a:t>for</a:t>
            </a:r>
            <a:r>
              <a:rPr lang="en" sz="1600" dirty="0"/>
              <a:t> item </a:t>
            </a:r>
            <a:r>
              <a:rPr lang="en" sz="1600" dirty="0">
                <a:solidFill>
                  <a:srgbClr val="FFC000"/>
                </a:solidFill>
              </a:rPr>
              <a:t>in</a:t>
            </a:r>
            <a:r>
              <a:rPr lang="en" sz="1600" dirty="0"/>
              <a:t> </a:t>
            </a:r>
            <a:r>
              <a:rPr lang="en" sz="1600" dirty="0" err="1">
                <a:solidFill>
                  <a:srgbClr val="7030A0"/>
                </a:solidFill>
              </a:rPr>
              <a:t>self</a:t>
            </a:r>
            <a:r>
              <a:rPr lang="en" sz="1600" dirty="0" err="1"/>
              <a:t>.changes_list</a:t>
            </a:r>
            <a:r>
              <a:rPr lang="en" sz="1600" dirty="0"/>
              <a:t>:</a:t>
            </a:r>
          </a:p>
          <a:p>
            <a:r>
              <a:rPr lang="en" sz="1600" dirty="0"/>
              <a:t>            </a:t>
            </a:r>
            <a:r>
              <a:rPr lang="en" sz="1600" dirty="0">
                <a:solidFill>
                  <a:srgbClr val="FFC000"/>
                </a:solidFill>
              </a:rPr>
              <a:t>if</a:t>
            </a:r>
            <a:r>
              <a:rPr lang="en" sz="1600" dirty="0"/>
              <a:t> item[0] == "alg1":</a:t>
            </a:r>
          </a:p>
          <a:p>
            <a:r>
              <a:rPr lang="en" sz="1600" dirty="0"/>
              <a:t>                </a:t>
            </a:r>
            <a:r>
              <a:rPr lang="en" sz="1600" dirty="0" err="1"/>
              <a:t>original_image</a:t>
            </a:r>
            <a:r>
              <a:rPr lang="en" sz="1600" dirty="0"/>
              <a:t> = algorithm1(</a:t>
            </a:r>
            <a:r>
              <a:rPr lang="en" sz="1600" dirty="0" err="1"/>
              <a:t>original_image</a:t>
            </a:r>
            <a:r>
              <a:rPr lang="en" sz="1600" dirty="0"/>
              <a:t>, item[1], </a:t>
            </a:r>
            <a:r>
              <a:rPr lang="ru-RU" sz="1600" dirty="0"/>
              <a:t>					</a:t>
            </a:r>
            <a:r>
              <a:rPr lang="en" sz="1600" dirty="0"/>
              <a:t>item[2])</a:t>
            </a:r>
          </a:p>
          <a:p>
            <a:r>
              <a:rPr lang="en" sz="1600" dirty="0"/>
              <a:t>            </a:t>
            </a:r>
            <a:r>
              <a:rPr lang="en" sz="1600" dirty="0">
                <a:solidFill>
                  <a:srgbClr val="FFC000"/>
                </a:solidFill>
              </a:rPr>
              <a:t>if</a:t>
            </a:r>
            <a:r>
              <a:rPr lang="en" sz="1600" dirty="0"/>
              <a:t> item[0] == "alg2":</a:t>
            </a:r>
          </a:p>
          <a:p>
            <a:r>
              <a:rPr lang="en" sz="1600" dirty="0"/>
              <a:t>                </a:t>
            </a:r>
            <a:r>
              <a:rPr lang="en" sz="1600" dirty="0" err="1"/>
              <a:t>original_image</a:t>
            </a:r>
            <a:r>
              <a:rPr lang="en" sz="1600" dirty="0"/>
              <a:t> = algorithm2(</a:t>
            </a:r>
            <a:r>
              <a:rPr lang="en" sz="1600" dirty="0" err="1"/>
              <a:t>original_image</a:t>
            </a:r>
            <a:r>
              <a:rPr lang="en" sz="1600" dirty="0"/>
              <a:t>, item[1], </a:t>
            </a:r>
            <a:r>
              <a:rPr lang="ru-RU" sz="1600" dirty="0"/>
              <a:t>					</a:t>
            </a:r>
            <a:r>
              <a:rPr lang="en" sz="1600" dirty="0"/>
              <a:t>item[2])</a:t>
            </a:r>
          </a:p>
          <a:p>
            <a:r>
              <a:rPr lang="en" sz="1600" dirty="0"/>
              <a:t>            </a:t>
            </a:r>
            <a:r>
              <a:rPr lang="en" sz="1600" dirty="0">
                <a:solidFill>
                  <a:srgbClr val="FFC000"/>
                </a:solidFill>
              </a:rPr>
              <a:t>if</a:t>
            </a:r>
            <a:r>
              <a:rPr lang="en" sz="1600" dirty="0"/>
              <a:t> item[0] == "alg3":</a:t>
            </a:r>
          </a:p>
          <a:p>
            <a:r>
              <a:rPr lang="en" sz="1600" dirty="0"/>
              <a:t>                </a:t>
            </a:r>
            <a:r>
              <a:rPr lang="en" sz="1600" dirty="0" err="1"/>
              <a:t>original_image</a:t>
            </a:r>
            <a:r>
              <a:rPr lang="en" sz="1600" dirty="0"/>
              <a:t> = algorithm3(</a:t>
            </a:r>
            <a:r>
              <a:rPr lang="en" sz="1600" dirty="0" err="1"/>
              <a:t>original_image</a:t>
            </a:r>
            <a:r>
              <a:rPr lang="en" sz="1600" dirty="0"/>
              <a:t>, item[1], </a:t>
            </a:r>
            <a:r>
              <a:rPr lang="ru-RU" sz="1600" dirty="0"/>
              <a:t>					</a:t>
            </a:r>
            <a:r>
              <a:rPr lang="en" sz="1600" dirty="0"/>
              <a:t>item[2])</a:t>
            </a:r>
          </a:p>
          <a:p>
            <a:r>
              <a:rPr lang="en" sz="1600" dirty="0"/>
              <a:t>            </a:t>
            </a:r>
            <a:r>
              <a:rPr lang="en" sz="1600" dirty="0">
                <a:solidFill>
                  <a:srgbClr val="FFC000"/>
                </a:solidFill>
              </a:rPr>
              <a:t>if</a:t>
            </a:r>
            <a:r>
              <a:rPr lang="en" sz="1600" dirty="0"/>
              <a:t> item[0] == "shuffle":</a:t>
            </a:r>
          </a:p>
          <a:p>
            <a:r>
              <a:rPr lang="en" sz="1600" dirty="0"/>
              <a:t>                </a:t>
            </a:r>
            <a:r>
              <a:rPr lang="en" sz="1600" dirty="0" err="1"/>
              <a:t>original_image</a:t>
            </a:r>
            <a:r>
              <a:rPr lang="en" sz="1600" dirty="0"/>
              <a:t> = </a:t>
            </a:r>
            <a:r>
              <a:rPr lang="en" sz="1600" dirty="0" err="1"/>
              <a:t>channel_shuffle</a:t>
            </a:r>
            <a:r>
              <a:rPr lang="en" sz="1600" dirty="0"/>
              <a:t>(</a:t>
            </a:r>
            <a:r>
              <a:rPr lang="en" sz="1600" dirty="0" err="1"/>
              <a:t>original_image</a:t>
            </a:r>
            <a:r>
              <a:rPr lang="en" sz="1600" dirty="0"/>
              <a:t>, item[1])</a:t>
            </a:r>
          </a:p>
          <a:p>
            <a:r>
              <a:rPr lang="en" sz="1600" dirty="0"/>
              <a:t>        </a:t>
            </a:r>
            <a:r>
              <a:rPr lang="en" sz="1600" dirty="0">
                <a:solidFill>
                  <a:srgbClr val="FFC000"/>
                </a:solidFill>
              </a:rPr>
              <a:t>return</a:t>
            </a:r>
            <a:r>
              <a:rPr lang="en" sz="1600" dirty="0"/>
              <a:t> </a:t>
            </a:r>
            <a:r>
              <a:rPr lang="en" sz="1600" dirty="0" err="1"/>
              <a:t>original_image</a:t>
            </a:r>
            <a:endParaRPr lang="en" sz="1600" dirty="0"/>
          </a:p>
          <a:p>
            <a:endParaRPr lang="en" sz="1600" dirty="0"/>
          </a:p>
          <a:p>
            <a:r>
              <a:rPr lang="en" sz="1600" dirty="0"/>
              <a:t>    </a:t>
            </a:r>
            <a:r>
              <a:rPr lang="en" sz="1600" dirty="0">
                <a:solidFill>
                  <a:srgbClr val="FFC000"/>
                </a:solidFill>
              </a:rPr>
              <a:t>def</a:t>
            </a:r>
            <a:r>
              <a:rPr lang="en" sz="1600" dirty="0"/>
              <a:t> </a:t>
            </a:r>
            <a:r>
              <a:rPr lang="en" sz="1600" dirty="0" err="1">
                <a:solidFill>
                  <a:srgbClr val="D883FF"/>
                </a:solidFill>
              </a:rPr>
              <a:t>alg_last_option</a:t>
            </a:r>
            <a:r>
              <a:rPr lang="en" sz="1600" dirty="0"/>
              <a:t>(</a:t>
            </a:r>
            <a:r>
              <a:rPr lang="en" sz="1600" dirty="0">
                <a:solidFill>
                  <a:srgbClr val="7030A0"/>
                </a:solidFill>
              </a:rPr>
              <a:t>self</a:t>
            </a:r>
            <a:r>
              <a:rPr lang="en" sz="1600" dirty="0"/>
              <a:t>, </a:t>
            </a:r>
            <a:r>
              <a:rPr lang="en" sz="1600" dirty="0" err="1"/>
              <a:t>alg_name</a:t>
            </a:r>
            <a:r>
              <a:rPr lang="en" sz="1600" dirty="0"/>
              <a:t>):</a:t>
            </a:r>
          </a:p>
          <a:p>
            <a:r>
              <a:rPr lang="en" sz="1600" dirty="0"/>
              <a:t>        </a:t>
            </a:r>
            <a:r>
              <a:rPr lang="en" sz="1600" dirty="0">
                <a:solidFill>
                  <a:srgbClr val="FFC000"/>
                </a:solidFill>
              </a:rPr>
              <a:t>for</a:t>
            </a:r>
            <a:r>
              <a:rPr lang="en" sz="1600" dirty="0"/>
              <a:t> item </a:t>
            </a:r>
            <a:r>
              <a:rPr lang="en" sz="1600" dirty="0">
                <a:solidFill>
                  <a:srgbClr val="FFC000"/>
                </a:solidFill>
              </a:rPr>
              <a:t>in</a:t>
            </a:r>
            <a:r>
              <a:rPr lang="en" sz="1600" dirty="0"/>
              <a:t> </a:t>
            </a:r>
            <a:r>
              <a:rPr lang="en" sz="1600" dirty="0" err="1">
                <a:solidFill>
                  <a:srgbClr val="7030A0"/>
                </a:solidFill>
              </a:rPr>
              <a:t>self</a:t>
            </a:r>
            <a:r>
              <a:rPr lang="en" sz="1600" dirty="0" err="1"/>
              <a:t>.changes_list</a:t>
            </a:r>
            <a:r>
              <a:rPr lang="en" sz="1600" dirty="0"/>
              <a:t>:</a:t>
            </a:r>
          </a:p>
          <a:p>
            <a:r>
              <a:rPr lang="en" sz="1600" dirty="0"/>
              <a:t>            </a:t>
            </a:r>
            <a:r>
              <a:rPr lang="en" sz="1600" dirty="0">
                <a:solidFill>
                  <a:srgbClr val="FFC000"/>
                </a:solidFill>
              </a:rPr>
              <a:t>if</a:t>
            </a:r>
            <a:r>
              <a:rPr lang="en" sz="1600" dirty="0"/>
              <a:t> item[0] == </a:t>
            </a:r>
            <a:r>
              <a:rPr lang="en" sz="1600" dirty="0" err="1"/>
              <a:t>alg_name</a:t>
            </a:r>
            <a:r>
              <a:rPr lang="en" sz="1600" dirty="0"/>
              <a:t>:</a:t>
            </a:r>
          </a:p>
          <a:p>
            <a:r>
              <a:rPr lang="en" sz="1600" dirty="0"/>
              <a:t>                return [item[1], item[2]]</a:t>
            </a:r>
          </a:p>
          <a:p>
            <a:r>
              <a:rPr lang="en" sz="1600" dirty="0"/>
              <a:t>        </a:t>
            </a:r>
            <a:r>
              <a:rPr lang="en" sz="1600" dirty="0">
                <a:solidFill>
                  <a:srgbClr val="FFC000"/>
                </a:solidFill>
              </a:rPr>
              <a:t>return</a:t>
            </a:r>
            <a:r>
              <a:rPr lang="en" sz="1600" dirty="0"/>
              <a:t> []</a:t>
            </a:r>
          </a:p>
          <a:p>
            <a:endParaRPr lang="en" sz="1600" dirty="0"/>
          </a:p>
          <a:p>
            <a:endParaRPr lang="en" sz="1600" dirty="0"/>
          </a:p>
          <a:p>
            <a:r>
              <a:rPr lang="en" sz="1600" dirty="0"/>
              <a:t>    </a:t>
            </a:r>
            <a:r>
              <a:rPr lang="en" sz="1600" dirty="0">
                <a:solidFill>
                  <a:srgbClr val="FFC000"/>
                </a:solidFill>
              </a:rPr>
              <a:t>def</a:t>
            </a:r>
            <a:r>
              <a:rPr lang="en" sz="1600" dirty="0"/>
              <a:t> </a:t>
            </a:r>
            <a:r>
              <a:rPr lang="en" sz="1600" dirty="0" err="1">
                <a:solidFill>
                  <a:srgbClr val="D883FF"/>
                </a:solidFill>
              </a:rPr>
              <a:t>save_picture</a:t>
            </a:r>
            <a:r>
              <a:rPr lang="en" sz="1600" dirty="0"/>
              <a:t>(</a:t>
            </a:r>
            <a:r>
              <a:rPr lang="en" sz="1600" dirty="0">
                <a:solidFill>
                  <a:srgbClr val="7030A0"/>
                </a:solidFill>
              </a:rPr>
              <a:t>self</a:t>
            </a:r>
            <a:r>
              <a:rPr lang="en" sz="1600" dirty="0"/>
              <a:t>, path):</a:t>
            </a:r>
          </a:p>
          <a:p>
            <a:r>
              <a:rPr lang="en" sz="1600" dirty="0"/>
              <a:t>        </a:t>
            </a:r>
            <a:r>
              <a:rPr lang="en" sz="1600" dirty="0" err="1">
                <a:solidFill>
                  <a:srgbClr val="7030A0"/>
                </a:solidFill>
              </a:rPr>
              <a:t>self</a:t>
            </a:r>
            <a:r>
              <a:rPr lang="en" sz="1600" dirty="0" err="1"/>
              <a:t>.get_last_image</a:t>
            </a:r>
            <a:r>
              <a:rPr lang="en" sz="1600" dirty="0"/>
              <a:t>(</a:t>
            </a:r>
            <a:r>
              <a:rPr lang="en" sz="1600" dirty="0">
                <a:solidFill>
                  <a:srgbClr val="7030A0"/>
                </a:solidFill>
              </a:rPr>
              <a:t>self</a:t>
            </a:r>
            <a:r>
              <a:rPr lang="en" sz="1600" dirty="0"/>
              <a:t>).save(path)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268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Код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2166257" y="797086"/>
            <a:ext cx="10025741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485965"/>
            <a:ext cx="11348515" cy="5006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ontserrat Light" panose="00000400000000000000" pitchFamily="2" charset="-52"/>
              </a:rPr>
              <a:t>1. </a:t>
            </a:r>
            <a:r>
              <a:rPr lang="en-US" sz="3200" b="1" dirty="0" err="1">
                <a:latin typeface="Montserrat Light" panose="00000400000000000000" pitchFamily="2" charset="-52"/>
              </a:rPr>
              <a:t>add_algorithm</a:t>
            </a:r>
            <a:r>
              <a:rPr lang="en-US" sz="3200" dirty="0">
                <a:latin typeface="Montserrat Light" panose="00000400000000000000" pitchFamily="2" charset="-52"/>
              </a:rPr>
              <a:t>: </a:t>
            </a:r>
            <a:r>
              <a:rPr lang="ru-RU" sz="3200" dirty="0">
                <a:latin typeface="Montserrat Light" panose="00000400000000000000" pitchFamily="2" charset="-52"/>
              </a:rPr>
              <a:t>добавляет в список список, содержащий название алгоритма, параметр1, параметр2, и фотографию, полученную после обработки алгоритмом</a:t>
            </a:r>
          </a:p>
          <a:p>
            <a:pPr marL="0" indent="0">
              <a:buNone/>
            </a:pPr>
            <a:r>
              <a:rPr lang="ru-RU" sz="3200" dirty="0">
                <a:latin typeface="Montserrat Light" panose="00000400000000000000" pitchFamily="2" charset="-52"/>
              </a:rPr>
              <a:t>2. </a:t>
            </a:r>
            <a:r>
              <a:rPr lang="en-US" sz="3200" b="1" dirty="0" err="1">
                <a:latin typeface="Montserrat Light" panose="00000400000000000000" pitchFamily="2" charset="-52"/>
              </a:rPr>
              <a:t>get_last_image</a:t>
            </a:r>
            <a:r>
              <a:rPr lang="ru-RU" sz="3200" dirty="0">
                <a:latin typeface="Montserrat Light" panose="00000400000000000000" pitchFamily="2" charset="-52"/>
              </a:rPr>
              <a:t>: возвращает изображение, учитывая обработки предшествующих алгоритмов</a:t>
            </a:r>
          </a:p>
          <a:p>
            <a:pPr marL="0" indent="0">
              <a:buNone/>
            </a:pPr>
            <a:r>
              <a:rPr lang="ru-RU" sz="3200" dirty="0">
                <a:latin typeface="Montserrat Light" panose="00000400000000000000" pitchFamily="2" charset="-52"/>
              </a:rPr>
              <a:t>3. </a:t>
            </a:r>
            <a:r>
              <a:rPr lang="en-US" sz="3200" b="1" dirty="0" err="1">
                <a:latin typeface="Montserrat Light" panose="00000400000000000000" pitchFamily="2" charset="-52"/>
              </a:rPr>
              <a:t>alg_last_option</a:t>
            </a:r>
            <a:r>
              <a:rPr lang="en-US" sz="3200" dirty="0">
                <a:latin typeface="Montserrat Light" panose="00000400000000000000" pitchFamily="2" charset="-52"/>
              </a:rPr>
              <a:t>: </a:t>
            </a:r>
            <a:r>
              <a:rPr lang="ru-RU" sz="3200" dirty="0">
                <a:latin typeface="Montserrat Light" panose="00000400000000000000" pitchFamily="2" charset="-52"/>
              </a:rPr>
              <a:t>для </a:t>
            </a:r>
            <a:r>
              <a:rPr lang="ru-RU" sz="3200" dirty="0" err="1">
                <a:latin typeface="Montserrat Light" panose="00000400000000000000" pitchFamily="2" charset="-52"/>
              </a:rPr>
              <a:t>подгружения</a:t>
            </a:r>
            <a:r>
              <a:rPr lang="ru-RU" sz="3200" dirty="0">
                <a:latin typeface="Montserrat Light" panose="00000400000000000000" pitchFamily="2" charset="-52"/>
              </a:rPr>
              <a:t> параметров переключателей при выборе режима из списка</a:t>
            </a:r>
            <a:r>
              <a:rPr lang="en-US" sz="3200" dirty="0">
                <a:latin typeface="Montserrat Light" panose="00000400000000000000" pitchFamily="2" charset="-52"/>
              </a:rPr>
              <a:t> </a:t>
            </a:r>
            <a:r>
              <a:rPr lang="ru-RU" sz="3200" dirty="0">
                <a:latin typeface="Montserrat Light" panose="00000400000000000000" pitchFamily="2" charset="-52"/>
              </a:rPr>
              <a:t>шумов</a:t>
            </a:r>
          </a:p>
          <a:p>
            <a:pPr marL="0" indent="0">
              <a:buNone/>
            </a:pPr>
            <a:r>
              <a:rPr lang="ru-RU" sz="3200" dirty="0">
                <a:latin typeface="Montserrat Light" panose="00000400000000000000" pitchFamily="2" charset="-52"/>
              </a:rPr>
              <a:t>4. </a:t>
            </a:r>
            <a:r>
              <a:rPr lang="en-US" sz="3200" b="1" dirty="0" err="1">
                <a:latin typeface="Montserrat Light" panose="00000400000000000000" pitchFamily="2" charset="-52"/>
              </a:rPr>
              <a:t>save_picture</a:t>
            </a:r>
            <a:r>
              <a:rPr lang="en-US" sz="3200" dirty="0">
                <a:latin typeface="Montserrat Light" panose="00000400000000000000" pitchFamily="2" charset="-52"/>
              </a:rPr>
              <a:t>:</a:t>
            </a:r>
            <a:r>
              <a:rPr lang="ru-RU" sz="3200" dirty="0">
                <a:latin typeface="Montserrat Light" panose="00000400000000000000" pitchFamily="2" charset="-52"/>
              </a:rPr>
              <a:t>для сохранения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272521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991</Words>
  <Application>Microsoft Office PowerPoint</Application>
  <PresentationFormat>Широкоэкранный</PresentationFormat>
  <Paragraphs>121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Montserrat ExtraLight</vt:lpstr>
      <vt:lpstr>Montserrat Light</vt:lpstr>
      <vt:lpstr>Тема Office</vt:lpstr>
      <vt:lpstr>GUI-приложение для генерации шумов </vt:lpstr>
      <vt:lpstr>Цель</vt:lpstr>
      <vt:lpstr>Задачи</vt:lpstr>
      <vt:lpstr>Типы шума</vt:lpstr>
      <vt:lpstr>Библиотеки</vt:lpstr>
      <vt:lpstr>Макет приложения</vt:lpstr>
      <vt:lpstr>Код</vt:lpstr>
      <vt:lpstr>Код</vt:lpstr>
      <vt:lpstr>Код</vt:lpstr>
      <vt:lpstr>Код</vt:lpstr>
      <vt:lpstr>Код</vt:lpstr>
      <vt:lpstr>Код</vt:lpstr>
      <vt:lpstr>Результат работы программы</vt:lpstr>
      <vt:lpstr>Результат работы программы</vt:lpstr>
      <vt:lpstr>Результат работы программы</vt:lpstr>
      <vt:lpstr>Результат работы программы</vt:lpstr>
      <vt:lpstr>Результат работы программы</vt:lpstr>
      <vt:lpstr>Результат работы программы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GUI-приложение для генерации шумов </dc:title>
  <dc:creator>Suge Knight</dc:creator>
  <cp:lastModifiedBy>Suge Knight</cp:lastModifiedBy>
  <cp:revision>6</cp:revision>
  <dcterms:created xsi:type="dcterms:W3CDTF">2023-05-23T09:14:16Z</dcterms:created>
  <dcterms:modified xsi:type="dcterms:W3CDTF">2023-05-23T15:21:03Z</dcterms:modified>
</cp:coreProperties>
</file>