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26" r:id="rId3"/>
    <p:sldId id="310" r:id="rId4"/>
    <p:sldId id="314" r:id="rId5"/>
    <p:sldId id="316" r:id="rId6"/>
    <p:sldId id="320" r:id="rId7"/>
    <p:sldId id="322" r:id="rId8"/>
    <p:sldId id="321" r:id="rId9"/>
    <p:sldId id="323" r:id="rId10"/>
    <p:sldId id="324" r:id="rId11"/>
    <p:sldId id="325" r:id="rId12"/>
    <p:sldId id="317"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66" d="100"/>
          <a:sy n="66" d="100"/>
        </p:scale>
        <p:origin x="672" y="3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9/6/2024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9/6/2024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9/6/2024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9/6/2024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9/6/2024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9/6/2024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9/6/2024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9/6/2024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90565" y="-1899592"/>
            <a:ext cx="8229600" cy="2895600"/>
          </a:xfrm>
        </p:spPr>
        <p:txBody>
          <a:bodyPr>
            <a:normAutofit/>
          </a:bodyPr>
          <a:lstStyle/>
          <a:p>
            <a:r>
              <a:rPr lang="en-US" sz="3200" dirty="0" smtClean="0"/>
              <a:t>BUSINESS ANALYTICS</a:t>
            </a:r>
            <a:endParaRPr lang="en-US" sz="3200" dirty="0"/>
          </a:p>
        </p:txBody>
      </p:sp>
      <p:sp>
        <p:nvSpPr>
          <p:cNvPr id="4" name="Subtitle 3"/>
          <p:cNvSpPr>
            <a:spLocks noGrp="1"/>
          </p:cNvSpPr>
          <p:nvPr>
            <p:ph type="subTitle" idx="1"/>
          </p:nvPr>
        </p:nvSpPr>
        <p:spPr>
          <a:xfrm>
            <a:off x="621804" y="1988840"/>
            <a:ext cx="9205663" cy="1219200"/>
          </a:xfrm>
        </p:spPr>
        <p:txBody>
          <a:bodyPr>
            <a:noAutofit/>
          </a:bodyPr>
          <a:lstStyle/>
          <a:p>
            <a:r>
              <a:rPr lang="it-IT" sz="2800" dirty="0" smtClean="0">
                <a:solidFill>
                  <a:schemeClr val="tx1"/>
                </a:solidFill>
              </a:rPr>
              <a:t>Name:belal ahmed siddiqui</a:t>
            </a:r>
          </a:p>
          <a:p>
            <a:r>
              <a:rPr lang="it-IT" sz="2800" dirty="0" smtClean="0">
                <a:solidFill>
                  <a:schemeClr val="tx1"/>
                </a:solidFill>
              </a:rPr>
              <a:t>Roll no:qr2304</a:t>
            </a:r>
          </a:p>
          <a:p>
            <a:r>
              <a:rPr lang="it-IT" sz="2800" dirty="0" smtClean="0">
                <a:solidFill>
                  <a:schemeClr val="tx1"/>
                </a:solidFill>
              </a:rPr>
              <a:t>Topic:predictive analytics</a:t>
            </a:r>
          </a:p>
          <a:p>
            <a:r>
              <a:rPr lang="it-IT" sz="2800" b="1" dirty="0" smtClean="0">
                <a:solidFill>
                  <a:schemeClr val="tx1"/>
                </a:solidFill>
              </a:rPr>
              <a:t>Project:predicting shipment weights in fmcg supply chain</a:t>
            </a:r>
            <a:endParaRPr lang="it-IT" sz="2800" b="1" dirty="0" smtClean="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956" y="-501134"/>
            <a:ext cx="9108506" cy="1371600"/>
          </a:xfrm>
        </p:spPr>
        <p:txBody>
          <a:bodyPr/>
          <a:lstStyle/>
          <a:p>
            <a:r>
              <a:rPr lang="en-IN" dirty="0" smtClean="0"/>
              <a:t>MODEL PERFORMANCE &amp; COMPARISON</a:t>
            </a:r>
            <a:endParaRPr lang="en-US" dirty="0"/>
          </a:p>
        </p:txBody>
      </p:sp>
      <p:sp>
        <p:nvSpPr>
          <p:cNvPr id="4" name="Rectangle 2"/>
          <p:cNvSpPr>
            <a:spLocks noChangeArrowheads="1"/>
          </p:cNvSpPr>
          <p:nvPr/>
        </p:nvSpPr>
        <p:spPr bwMode="auto">
          <a:xfrm>
            <a:off x="1845940" y="2100917"/>
            <a:ext cx="90010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mj-lt"/>
              </a:rPr>
              <a:t>Decision Tree </a:t>
            </a:r>
            <a:r>
              <a:rPr kumimoji="0" lang="en-US" altLang="en-US" sz="2800" b="1" i="0" u="none" strike="noStrike" cap="none" normalizeH="0" baseline="0" dirty="0" err="1" smtClean="0">
                <a:ln>
                  <a:noFill/>
                </a:ln>
                <a:solidFill>
                  <a:schemeClr val="tx1"/>
                </a:solidFill>
                <a:effectLst/>
                <a:latin typeface="+mj-lt"/>
              </a:rPr>
              <a:t>Regressor</a:t>
            </a:r>
            <a:r>
              <a:rPr kumimoji="0" lang="en-US" altLang="en-US" sz="2800" b="1" i="0" u="none" strike="noStrike" cap="none" normalizeH="0" baseline="0" dirty="0" smtClean="0">
                <a:ln>
                  <a:noFill/>
                </a:ln>
                <a:solidFill>
                  <a:schemeClr val="tx1"/>
                </a:solidFill>
                <a:effectLst/>
                <a:latin typeface="+mj-lt"/>
              </a:rPr>
              <a:t>:</a:t>
            </a:r>
            <a:r>
              <a:rPr kumimoji="0" lang="en-US" altLang="en-US" sz="2800" b="0" i="0" u="none" strike="noStrike" cap="none" normalizeH="0" baseline="0" dirty="0" smtClean="0">
                <a:ln>
                  <a:noFill/>
                </a:ln>
                <a:solidFill>
                  <a:schemeClr val="tx1"/>
                </a:solidFill>
                <a:effectLst/>
                <a:latin typeface="+mj-lt"/>
              </a:rPr>
              <a:t> R² score of 0.987.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mj-lt"/>
              </a:rPr>
              <a:t>Random Forest </a:t>
            </a:r>
            <a:r>
              <a:rPr kumimoji="0" lang="en-US" altLang="en-US" sz="2800" b="1" i="0" u="none" strike="noStrike" cap="none" normalizeH="0" baseline="0" dirty="0" err="1" smtClean="0">
                <a:ln>
                  <a:noFill/>
                </a:ln>
                <a:solidFill>
                  <a:schemeClr val="tx1"/>
                </a:solidFill>
                <a:effectLst/>
                <a:latin typeface="+mj-lt"/>
              </a:rPr>
              <a:t>Regressor</a:t>
            </a:r>
            <a:r>
              <a:rPr kumimoji="0" lang="en-US" altLang="en-US" sz="2800" b="1" i="0" u="none" strike="noStrike" cap="none" normalizeH="0" baseline="0" dirty="0" smtClean="0">
                <a:ln>
                  <a:noFill/>
                </a:ln>
                <a:solidFill>
                  <a:schemeClr val="tx1"/>
                </a:solidFill>
                <a:effectLst/>
                <a:latin typeface="+mj-lt"/>
              </a:rPr>
              <a:t>:</a:t>
            </a:r>
            <a:r>
              <a:rPr kumimoji="0" lang="en-US" altLang="en-US" sz="2800" b="0" i="0" u="none" strike="noStrike" cap="none" normalizeH="0" baseline="0" dirty="0" smtClean="0">
                <a:ln>
                  <a:noFill/>
                </a:ln>
                <a:solidFill>
                  <a:schemeClr val="tx1"/>
                </a:solidFill>
                <a:effectLst/>
                <a:latin typeface="+mj-lt"/>
              </a:rPr>
              <a:t> R² score of 0.9920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mj-lt"/>
              </a:rPr>
              <a:t>Linear Regression:</a:t>
            </a:r>
            <a:r>
              <a:rPr kumimoji="0" lang="en-US" altLang="en-US" sz="2800" b="0" i="0" u="none" strike="noStrike" cap="none" normalizeH="0" baseline="0" dirty="0" smtClean="0">
                <a:ln>
                  <a:noFill/>
                </a:ln>
                <a:solidFill>
                  <a:schemeClr val="tx1"/>
                </a:solidFill>
                <a:effectLst/>
                <a:latin typeface="+mj-lt"/>
              </a:rPr>
              <a:t> R² score of 0.976</a:t>
            </a:r>
            <a:r>
              <a:rPr kumimoji="0" lang="en-US" altLang="en-US" sz="3600" b="0" i="0" u="none" strike="noStrike" cap="none" normalizeH="0" baseline="0" dirty="0" smtClean="0">
                <a:ln>
                  <a:noFill/>
                </a:ln>
                <a:solidFill>
                  <a:schemeClr val="tx1"/>
                </a:solidFill>
                <a:effectLst/>
                <a:latin typeface="+mj-lt"/>
              </a:rPr>
              <a:t>.</a:t>
            </a:r>
          </a:p>
        </p:txBody>
      </p:sp>
    </p:spTree>
    <p:extLst>
      <p:ext uri="{BB962C8B-B14F-4D97-AF65-F5344CB8AC3E}">
        <p14:creationId xmlns:p14="http://schemas.microsoft.com/office/powerpoint/2010/main" val="16579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044" y="44624"/>
            <a:ext cx="9108506" cy="864096"/>
          </a:xfrm>
        </p:spPr>
        <p:txBody>
          <a:bodyPr/>
          <a:lstStyle/>
          <a:p>
            <a:r>
              <a:rPr lang="en-IN" dirty="0" smtClean="0"/>
              <a:t>WHY MAE FOR ERROR ANALSIS?</a:t>
            </a:r>
            <a:endParaRPr lang="en-US" dirty="0"/>
          </a:p>
        </p:txBody>
      </p:sp>
      <p:sp>
        <p:nvSpPr>
          <p:cNvPr id="3" name="Rectangle 1"/>
          <p:cNvSpPr>
            <a:spLocks noChangeArrowheads="1"/>
          </p:cNvSpPr>
          <p:nvPr/>
        </p:nvSpPr>
        <p:spPr bwMode="auto">
          <a:xfrm>
            <a:off x="1629916" y="1556792"/>
            <a:ext cx="907300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Direct Interpretation</a:t>
            </a:r>
            <a:r>
              <a:rPr kumimoji="0" lang="en-US" altLang="en-US" sz="2400" b="0" i="0" u="none" strike="noStrike" cap="none" normalizeH="0" baseline="0" dirty="0" smtClean="0">
                <a:ln>
                  <a:noFill/>
                </a:ln>
                <a:solidFill>
                  <a:schemeClr val="tx1"/>
                </a:solidFill>
                <a:effectLst/>
              </a:rPr>
              <a:t>: MAE shows the average error in the same units as the target, making it easier to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Focus on Error Magnitude</a:t>
            </a:r>
            <a:r>
              <a:rPr kumimoji="0" lang="en-US" altLang="en-US" sz="2400" b="0" i="0" u="none" strike="noStrike" cap="none" normalizeH="0" baseline="0" dirty="0" smtClean="0">
                <a:ln>
                  <a:noFill/>
                </a:ln>
                <a:solidFill>
                  <a:schemeClr val="tx1"/>
                </a:solidFill>
                <a:effectLst/>
              </a:rPr>
              <a:t>: It highlights how much predictions deviate from actual values, which is crucial for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Consistency</a:t>
            </a:r>
            <a:r>
              <a:rPr kumimoji="0" lang="en-US" altLang="en-US" sz="2400" b="0" i="0" u="none" strike="noStrike" cap="none" normalizeH="0" baseline="0" dirty="0" smtClean="0">
                <a:ln>
                  <a:noFill/>
                </a:ln>
                <a:solidFill>
                  <a:schemeClr val="tx1"/>
                </a:solidFill>
                <a:effectLst/>
              </a:rPr>
              <a:t>: MAE is less sensitive to data distribution and provides a clear measure across different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Business Relevance</a:t>
            </a:r>
            <a:r>
              <a:rPr kumimoji="0" lang="en-US" altLang="en-US" sz="2400" b="0" i="0" u="none" strike="noStrike" cap="none" normalizeH="0" baseline="0" dirty="0" smtClean="0">
                <a:ln>
                  <a:noFill/>
                </a:ln>
                <a:solidFill>
                  <a:schemeClr val="tx1"/>
                </a:solidFill>
                <a:effectLst/>
              </a:rPr>
              <a:t>: It aligns with real-world metrics like dollars or units, making it more actionable.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Simpler to Communicate</a:t>
            </a:r>
            <a:r>
              <a:rPr kumimoji="0" lang="en-US" altLang="en-US" sz="2400" b="0" i="0" u="none" strike="noStrike" cap="none" normalizeH="0" baseline="0" dirty="0" smtClean="0">
                <a:ln>
                  <a:noFill/>
                </a:ln>
                <a:solidFill>
                  <a:schemeClr val="tx1"/>
                </a:solidFill>
                <a:effectLst/>
              </a:rPr>
              <a:t>: MAE is straightforward, while R² can be harder to explain to non-technical audiences. </a:t>
            </a:r>
          </a:p>
        </p:txBody>
      </p:sp>
    </p:spTree>
    <p:extLst>
      <p:ext uri="{BB962C8B-B14F-4D97-AF65-F5344CB8AC3E}">
        <p14:creationId xmlns:p14="http://schemas.microsoft.com/office/powerpoint/2010/main" val="17766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4012" y="116632"/>
            <a:ext cx="8136904" cy="646331"/>
          </a:xfrm>
          <a:prstGeom prst="rect">
            <a:avLst/>
          </a:prstGeom>
          <a:noFill/>
        </p:spPr>
        <p:txBody>
          <a:bodyPr wrap="square" rtlCol="0">
            <a:spAutoFit/>
          </a:bodyPr>
          <a:lstStyle/>
          <a:p>
            <a:r>
              <a:rPr lang="en-IN" sz="3600" b="1" dirty="0" smtClean="0"/>
              <a:t>ERROR ANALYSIS and CONCLUSION</a:t>
            </a:r>
            <a:endParaRPr lang="en-IN" sz="3600" b="1" dirty="0"/>
          </a:p>
        </p:txBody>
      </p:sp>
      <p:sp>
        <p:nvSpPr>
          <p:cNvPr id="5" name="TextBox 4"/>
          <p:cNvSpPr txBox="1"/>
          <p:nvPr/>
        </p:nvSpPr>
        <p:spPr>
          <a:xfrm>
            <a:off x="1917948" y="1556792"/>
            <a:ext cx="8712968"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smtClean="0"/>
              <a:t>Best performing model was giving MAE of 700 units.</a:t>
            </a:r>
          </a:p>
          <a:p>
            <a:pPr marL="457200" indent="-457200">
              <a:buFont typeface="Arial" panose="020B0604020202020204" pitchFamily="34" charset="0"/>
              <a:buChar char="•"/>
            </a:pPr>
            <a:r>
              <a:rPr lang="en-IN" sz="2800" dirty="0"/>
              <a:t>The analysis demonstrates that advanced ensemble models, </a:t>
            </a:r>
            <a:r>
              <a:rPr lang="en-IN" sz="2800" dirty="0" smtClean="0"/>
              <a:t>significantly </a:t>
            </a:r>
            <a:r>
              <a:rPr lang="en-IN" sz="2800" dirty="0"/>
              <a:t>outperform simpler models such as Linear Regression and Decision Tree </a:t>
            </a:r>
            <a:r>
              <a:rPr lang="en-IN" sz="2800" dirty="0" err="1"/>
              <a:t>Regressor</a:t>
            </a:r>
            <a:r>
              <a:rPr lang="en-IN" sz="2800" dirty="0"/>
              <a:t> in predicting the weight of products shipped. </a:t>
            </a:r>
          </a:p>
        </p:txBody>
      </p:sp>
      <p:sp>
        <p:nvSpPr>
          <p:cNvPr id="6" name="Rectangle 5"/>
          <p:cNvSpPr/>
          <p:nvPr/>
        </p:nvSpPr>
        <p:spPr>
          <a:xfrm>
            <a:off x="3705836" y="4597390"/>
            <a:ext cx="38027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188" y="381000"/>
            <a:ext cx="6588226" cy="743744"/>
          </a:xfrm>
        </p:spPr>
        <p:txBody>
          <a:bodyPr/>
          <a:lstStyle/>
          <a:p>
            <a:r>
              <a:rPr lang="en-IN" dirty="0" smtClean="0"/>
              <a:t>WHAT IS FMCG?</a:t>
            </a:r>
            <a:endParaRPr lang="en-IN" dirty="0"/>
          </a:p>
        </p:txBody>
      </p:sp>
      <p:sp>
        <p:nvSpPr>
          <p:cNvPr id="3" name="Content Placeholder 2"/>
          <p:cNvSpPr>
            <a:spLocks noGrp="1"/>
          </p:cNvSpPr>
          <p:nvPr>
            <p:ph idx="1"/>
          </p:nvPr>
        </p:nvSpPr>
        <p:spPr>
          <a:xfrm>
            <a:off x="1532023" y="1340768"/>
            <a:ext cx="9134391" cy="4114801"/>
          </a:xfrm>
        </p:spPr>
        <p:txBody>
          <a:bodyPr/>
          <a:lstStyle/>
          <a:p>
            <a:r>
              <a:rPr lang="en-IN" dirty="0"/>
              <a:t>The Fast-Moving Consumer Goods (FMCG) supply chain refers to the process through which products in the FMCG category are manufactured, distributed, and delivered to consumers. FMCG products include items that are sold quickly and at relatively low cost, such as food and beverages, toiletries, over-the-counter drugs, and other </a:t>
            </a:r>
            <a:r>
              <a:rPr lang="en-IN" dirty="0" smtClean="0"/>
              <a:t>consumables.</a:t>
            </a:r>
          </a:p>
          <a:p>
            <a:r>
              <a:rPr lang="en-IN" dirty="0" smtClean="0"/>
              <a:t>They have very limited shelf life.</a:t>
            </a:r>
            <a:endParaRPr lang="en-IN" dirty="0"/>
          </a:p>
          <a:p>
            <a:r>
              <a:rPr lang="en-IN" dirty="0"/>
              <a:t>In this project, we tackled the challenge of predicting product weights in tons for a Fast-Moving Consumer Goods (FMCG) dataset.</a:t>
            </a:r>
          </a:p>
        </p:txBody>
      </p:sp>
    </p:spTree>
    <p:extLst>
      <p:ext uri="{BB962C8B-B14F-4D97-AF65-F5344CB8AC3E}">
        <p14:creationId xmlns:p14="http://schemas.microsoft.com/office/powerpoint/2010/main" val="26915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01952" y="548680"/>
            <a:ext cx="9144001" cy="599728"/>
          </a:xfrm>
        </p:spPr>
        <p:txBody>
          <a:bodyPr/>
          <a:lstStyle/>
          <a:p>
            <a:pPr algn="ctr"/>
            <a:r>
              <a:rPr lang="en-US" dirty="0" smtClean="0"/>
              <a:t>OVERVIEW </a:t>
            </a:r>
            <a:endParaRPr lang="en-US" dirty="0"/>
          </a:p>
        </p:txBody>
      </p:sp>
      <p:sp>
        <p:nvSpPr>
          <p:cNvPr id="14" name="Content Placeholder 13"/>
          <p:cNvSpPr>
            <a:spLocks noGrp="1"/>
          </p:cNvSpPr>
          <p:nvPr>
            <p:ph idx="1"/>
          </p:nvPr>
        </p:nvSpPr>
        <p:spPr/>
        <p:txBody>
          <a:bodyPr>
            <a:noAutofit/>
          </a:bodyPr>
          <a:lstStyle/>
          <a:p>
            <a:r>
              <a:rPr lang="en-IN" sz="2800" dirty="0"/>
              <a:t>This project explores the application of machine learning techniques to predict product weight (in tons) to be shipped for Fast-Moving Consumer Goods (FMCG). Utilizing a comprehensive dataset of warehouse attributes and performance metrics, we implement various regression models including Linear </a:t>
            </a:r>
            <a:r>
              <a:rPr lang="en-IN" sz="2800" dirty="0" err="1" smtClean="0"/>
              <a:t>Regression,Decision</a:t>
            </a:r>
            <a:r>
              <a:rPr lang="en-IN" sz="2800" dirty="0" smtClean="0"/>
              <a:t> </a:t>
            </a:r>
            <a:r>
              <a:rPr lang="en-IN" sz="2800" dirty="0"/>
              <a:t>Tree, and Random </a:t>
            </a:r>
            <a:r>
              <a:rPr lang="en-IN" sz="2800" dirty="0" smtClean="0"/>
              <a:t>Forest </a:t>
            </a:r>
            <a:r>
              <a:rPr lang="en-IN" sz="2800" dirty="0" err="1" smtClean="0"/>
              <a:t>etc</a:t>
            </a:r>
            <a:r>
              <a:rPr lang="en-IN" sz="2800" dirty="0" smtClean="0"/>
              <a:t> to </a:t>
            </a:r>
            <a:r>
              <a:rPr lang="en-IN" sz="2800" dirty="0"/>
              <a:t>achieve high prediction accuracy. The models are evaluated based on R-squared scores and mean absolute </a:t>
            </a:r>
            <a:r>
              <a:rPr lang="en-IN" sz="2800" dirty="0" smtClean="0"/>
              <a:t>error. The </a:t>
            </a:r>
            <a:r>
              <a:rPr lang="en-IN" sz="2800" dirty="0"/>
              <a:t>project emphasizes data </a:t>
            </a:r>
            <a:r>
              <a:rPr lang="en-IN" sz="2800" dirty="0" err="1"/>
              <a:t>preprocessing</a:t>
            </a:r>
            <a:r>
              <a:rPr lang="en-IN" sz="2800" dirty="0"/>
              <a:t>, feature engineering, and the use of advanced regression techniques to optimize predictive accuracy. </a:t>
            </a:r>
            <a:endParaRPr lang="en-US" sz="28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80" y="980728"/>
            <a:ext cx="8692399" cy="194320"/>
          </a:xfrm>
        </p:spPr>
        <p:txBody>
          <a:bodyPr>
            <a:noAutofit/>
          </a:bodyPr>
          <a:lstStyle/>
          <a:p>
            <a:r>
              <a:rPr lang="en-US" sz="4000" b="1" dirty="0" smtClean="0"/>
              <a:t>METHODOLOGY</a:t>
            </a:r>
            <a:endParaRPr lang="en-US" sz="4000" b="1" dirty="0"/>
          </a:p>
        </p:txBody>
      </p:sp>
      <p:sp>
        <p:nvSpPr>
          <p:cNvPr id="3" name="Text Placeholder 2"/>
          <p:cNvSpPr>
            <a:spLocks noGrp="1"/>
          </p:cNvSpPr>
          <p:nvPr>
            <p:ph type="body" idx="1"/>
          </p:nvPr>
        </p:nvSpPr>
        <p:spPr>
          <a:xfrm>
            <a:off x="1197868" y="1628800"/>
            <a:ext cx="9865096" cy="609601"/>
          </a:xfrm>
        </p:spPr>
        <p:txBody>
          <a:bodyPr>
            <a:noAutofit/>
          </a:bodyPr>
          <a:lstStyle/>
          <a:p>
            <a:r>
              <a:rPr lang="en-IN" sz="3600" dirty="0" smtClean="0"/>
              <a:t>1</a:t>
            </a:r>
            <a:r>
              <a:rPr lang="en-IN" sz="3600" dirty="0"/>
              <a:t>. Data Collection  </a:t>
            </a:r>
          </a:p>
          <a:p>
            <a:r>
              <a:rPr lang="en-IN" sz="3600" dirty="0" smtClean="0"/>
              <a:t>2</a:t>
            </a:r>
            <a:r>
              <a:rPr lang="en-IN" sz="3600" dirty="0"/>
              <a:t>. Data </a:t>
            </a:r>
            <a:r>
              <a:rPr lang="en-IN" sz="3600" dirty="0" err="1"/>
              <a:t>Preprocessing</a:t>
            </a:r>
            <a:r>
              <a:rPr lang="en-IN" sz="3600" dirty="0"/>
              <a:t>  </a:t>
            </a:r>
          </a:p>
          <a:p>
            <a:r>
              <a:rPr lang="en-IN" sz="3600" dirty="0" smtClean="0"/>
              <a:t>3</a:t>
            </a:r>
            <a:r>
              <a:rPr lang="en-IN" sz="3600" dirty="0"/>
              <a:t>. Exploratory Data Analysis (EDA)  </a:t>
            </a:r>
          </a:p>
          <a:p>
            <a:r>
              <a:rPr lang="en-IN" sz="3600" dirty="0" smtClean="0"/>
              <a:t>4</a:t>
            </a:r>
            <a:r>
              <a:rPr lang="en-IN" sz="3600" dirty="0"/>
              <a:t>. Feature Engineering  </a:t>
            </a:r>
          </a:p>
          <a:p>
            <a:r>
              <a:rPr lang="en-IN" sz="3600" dirty="0" smtClean="0"/>
              <a:t>5</a:t>
            </a:r>
            <a:r>
              <a:rPr lang="en-IN" sz="3600" dirty="0"/>
              <a:t>. Model Training and Evaluation  </a:t>
            </a:r>
          </a:p>
          <a:p>
            <a:r>
              <a:rPr lang="en-IN" sz="3600" dirty="0" smtClean="0"/>
              <a:t>6</a:t>
            </a:r>
            <a:r>
              <a:rPr lang="en-IN" sz="3600" dirty="0"/>
              <a:t>. Model Performance Comparison  </a:t>
            </a:r>
          </a:p>
          <a:p>
            <a:r>
              <a:rPr lang="en-IN" sz="3600" dirty="0" smtClean="0"/>
              <a:t>7</a:t>
            </a:r>
            <a:r>
              <a:rPr lang="en-IN" sz="3600" dirty="0"/>
              <a:t>. Error Analysis </a:t>
            </a:r>
            <a:endParaRPr lang="en-US" sz="3600"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164" y="-459432"/>
            <a:ext cx="6084170" cy="1371600"/>
          </a:xfrm>
        </p:spPr>
        <p:txBody>
          <a:bodyPr/>
          <a:lstStyle/>
          <a:p>
            <a:r>
              <a:rPr lang="en-US" dirty="0" smtClean="0"/>
              <a:t>DATA COLLECTION</a:t>
            </a:r>
            <a:endParaRPr lang="en-US" dirty="0"/>
          </a:p>
        </p:txBody>
      </p:sp>
      <p:sp>
        <p:nvSpPr>
          <p:cNvPr id="3" name="TextBox 2"/>
          <p:cNvSpPr txBox="1"/>
          <p:nvPr/>
        </p:nvSpPr>
        <p:spPr>
          <a:xfrm>
            <a:off x="1485900" y="1556792"/>
            <a:ext cx="9217024" cy="2092881"/>
          </a:xfrm>
          <a:prstGeom prst="rect">
            <a:avLst/>
          </a:prstGeom>
          <a:noFill/>
        </p:spPr>
        <p:txBody>
          <a:bodyPr wrap="square" rtlCol="0">
            <a:spAutoFit/>
          </a:bodyPr>
          <a:lstStyle/>
          <a:p>
            <a:r>
              <a:rPr lang="en-IN" sz="2800" b="1" dirty="0" smtClean="0"/>
              <a:t>Source</a:t>
            </a:r>
            <a:r>
              <a:rPr lang="en-IN" sz="2800" b="1" dirty="0"/>
              <a:t>:</a:t>
            </a:r>
            <a:r>
              <a:rPr lang="en-IN" sz="2800" dirty="0"/>
              <a:t> Dataset obtained from a warehouse management system.</a:t>
            </a:r>
          </a:p>
          <a:p>
            <a:r>
              <a:rPr lang="en-IN" sz="2800" b="1" dirty="0"/>
              <a:t>Content:</a:t>
            </a:r>
            <a:r>
              <a:rPr lang="en-IN" sz="2800" dirty="0"/>
              <a:t> Contains 25,000 rows and 21 columns with features related to warehouse characteristics and utilization.</a:t>
            </a:r>
          </a:p>
          <a:p>
            <a:endParaRPr lang="en-IN"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164" y="-459432"/>
            <a:ext cx="6084170" cy="1371600"/>
          </a:xfrm>
        </p:spPr>
        <p:txBody>
          <a:bodyPr/>
          <a:lstStyle/>
          <a:p>
            <a:r>
              <a:rPr lang="en-IN" dirty="0" smtClean="0"/>
              <a:t>DATA PREPROCESSING</a:t>
            </a:r>
            <a:endParaRPr lang="en-US" dirty="0"/>
          </a:p>
        </p:txBody>
      </p:sp>
      <p:sp>
        <p:nvSpPr>
          <p:cNvPr id="3" name="TextBox 2"/>
          <p:cNvSpPr txBox="1"/>
          <p:nvPr/>
        </p:nvSpPr>
        <p:spPr>
          <a:xfrm>
            <a:off x="1485900" y="1556792"/>
            <a:ext cx="9217024" cy="224676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b="1" dirty="0">
                <a:latin typeface="+mj-lt"/>
              </a:rPr>
              <a:t>Loading Data:</a:t>
            </a:r>
            <a:r>
              <a:rPr lang="en-US" altLang="en-US" sz="2800" dirty="0">
                <a:latin typeface="+mj-lt"/>
              </a:rPr>
              <a:t> Data loaded into a Pandas </a:t>
            </a:r>
            <a:r>
              <a:rPr lang="en-US" altLang="en-US" sz="2800" dirty="0" err="1">
                <a:latin typeface="+mj-lt"/>
              </a:rPr>
              <a:t>DataFrame</a:t>
            </a:r>
            <a:r>
              <a:rPr lang="en-US" altLang="en-US" sz="2800" dirty="0">
                <a:latin typeface="+mj-lt"/>
              </a:rPr>
              <a:t>.</a:t>
            </a:r>
          </a:p>
          <a:p>
            <a:pPr lvl="0" eaLnBrk="0" fontAlgn="base" hangingPunct="0">
              <a:spcBef>
                <a:spcPct val="0"/>
              </a:spcBef>
              <a:spcAft>
                <a:spcPct val="0"/>
              </a:spcAft>
              <a:buFontTx/>
              <a:buChar char="•"/>
            </a:pPr>
            <a:r>
              <a:rPr lang="en-US" altLang="en-US" sz="2800" b="1" dirty="0">
                <a:latin typeface="+mj-lt"/>
              </a:rPr>
              <a:t>Missing Values:</a:t>
            </a:r>
            <a:r>
              <a:rPr lang="en-US" altLang="en-US" sz="2800" dirty="0">
                <a:latin typeface="+mj-lt"/>
              </a:rPr>
              <a:t> Checked for missing values with </a:t>
            </a:r>
            <a:r>
              <a:rPr lang="en-US" altLang="en-US" sz="2800" dirty="0" err="1">
                <a:latin typeface="+mj-lt"/>
              </a:rPr>
              <a:t>df.isna</a:t>
            </a:r>
            <a:r>
              <a:rPr lang="en-US" altLang="en-US" sz="2800" dirty="0">
                <a:latin typeface="+mj-lt"/>
              </a:rPr>
              <a:t>().sum() and applied appropriate handling.</a:t>
            </a:r>
          </a:p>
          <a:p>
            <a:pPr lvl="0" eaLnBrk="0" fontAlgn="base" hangingPunct="0">
              <a:spcBef>
                <a:spcPct val="0"/>
              </a:spcBef>
              <a:spcAft>
                <a:spcPct val="0"/>
              </a:spcAft>
              <a:buFontTx/>
              <a:buChar char="•"/>
            </a:pPr>
            <a:r>
              <a:rPr lang="en-US" altLang="en-US" sz="2800" b="1" dirty="0">
                <a:latin typeface="+mj-lt"/>
              </a:rPr>
              <a:t>Descriptive Statistics:</a:t>
            </a:r>
            <a:r>
              <a:rPr lang="en-US" altLang="en-US" sz="2800" dirty="0">
                <a:latin typeface="+mj-lt"/>
              </a:rPr>
              <a:t> Used </a:t>
            </a:r>
            <a:r>
              <a:rPr lang="en-US" altLang="en-US" sz="2800" dirty="0" err="1" smtClean="0">
                <a:latin typeface="+mj-lt"/>
              </a:rPr>
              <a:t>df.describe</a:t>
            </a:r>
            <a:r>
              <a:rPr lang="en-US" altLang="en-US" sz="2800" dirty="0" smtClean="0">
                <a:latin typeface="+mj-lt"/>
              </a:rPr>
              <a:t>() to get overview of the data and make necessary changes.</a:t>
            </a:r>
            <a:endParaRPr lang="en-IN" sz="2800" dirty="0">
              <a:latin typeface="+mj-lt"/>
            </a:endParaRPr>
          </a:p>
        </p:txBody>
      </p:sp>
      <p:sp>
        <p:nvSpPr>
          <p:cNvPr id="4" name="Rectangle 1"/>
          <p:cNvSpPr>
            <a:spLocks noChangeArrowheads="1"/>
          </p:cNvSpPr>
          <p:nvPr/>
        </p:nvSpPr>
        <p:spPr bwMode="auto">
          <a:xfrm>
            <a:off x="0" y="-184666"/>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a:t>
            </a:r>
            <a:r>
              <a:rPr kumimoji="0" lang="en-US" altLang="en-US" sz="700" b="0" i="0" u="none" strike="noStrike" cap="none" normalizeH="0" baseline="0" dirty="0" smtClean="0">
                <a:ln>
                  <a:noFill/>
                </a:ln>
                <a:solidFill>
                  <a:schemeClr val="tx1"/>
                </a:solidFill>
                <a:effectLst/>
              </a:rPr>
              <a:t> to get an overview of data distributions.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130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292" y="-501134"/>
            <a:ext cx="6084170" cy="1371600"/>
          </a:xfrm>
        </p:spPr>
        <p:txBody>
          <a:bodyPr/>
          <a:lstStyle/>
          <a:p>
            <a:r>
              <a:rPr lang="en-IN" dirty="0" smtClean="0"/>
              <a:t>EDA</a:t>
            </a:r>
            <a:endParaRPr lang="en-US" dirty="0"/>
          </a:p>
        </p:txBody>
      </p:sp>
      <p:sp>
        <p:nvSpPr>
          <p:cNvPr id="3" name="TextBox 2"/>
          <p:cNvSpPr txBox="1"/>
          <p:nvPr/>
        </p:nvSpPr>
        <p:spPr>
          <a:xfrm>
            <a:off x="1485900" y="1556792"/>
            <a:ext cx="9217024" cy="2677656"/>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b="1" dirty="0">
                <a:latin typeface="+mj-lt"/>
              </a:rPr>
              <a:t>Histograms:</a:t>
            </a:r>
            <a:r>
              <a:rPr lang="en-US" altLang="en-US" sz="2800" dirty="0">
                <a:latin typeface="+mj-lt"/>
              </a:rPr>
              <a:t> Plotted for numerical features to examine distributions.</a:t>
            </a:r>
          </a:p>
          <a:p>
            <a:pPr lvl="0" eaLnBrk="0" fontAlgn="base" hangingPunct="0">
              <a:spcBef>
                <a:spcPct val="0"/>
              </a:spcBef>
              <a:spcAft>
                <a:spcPct val="0"/>
              </a:spcAft>
              <a:buFontTx/>
              <a:buChar char="•"/>
            </a:pPr>
            <a:r>
              <a:rPr lang="en-US" altLang="en-US" sz="2800" b="1" dirty="0">
                <a:latin typeface="+mj-lt"/>
              </a:rPr>
              <a:t>Boxplots:</a:t>
            </a:r>
            <a:r>
              <a:rPr lang="en-US" altLang="en-US" sz="2800" dirty="0">
                <a:latin typeface="+mj-lt"/>
              </a:rPr>
              <a:t> Visualized the distribution and outliers using </a:t>
            </a:r>
            <a:r>
              <a:rPr lang="en-US" altLang="en-US" sz="2800" dirty="0" err="1">
                <a:latin typeface="+mj-lt"/>
              </a:rPr>
              <a:t>Seaborn's</a:t>
            </a:r>
            <a:r>
              <a:rPr lang="en-US" altLang="en-US" sz="2800" dirty="0">
                <a:latin typeface="+mj-lt"/>
              </a:rPr>
              <a:t> boxplot.</a:t>
            </a:r>
          </a:p>
          <a:p>
            <a:pPr lvl="0" eaLnBrk="0" fontAlgn="base" hangingPunct="0">
              <a:spcBef>
                <a:spcPct val="0"/>
              </a:spcBef>
              <a:spcAft>
                <a:spcPct val="0"/>
              </a:spcAft>
              <a:buFontTx/>
              <a:buChar char="•"/>
            </a:pPr>
            <a:r>
              <a:rPr lang="en-US" altLang="en-US" sz="2800" b="1" dirty="0">
                <a:latin typeface="+mj-lt"/>
              </a:rPr>
              <a:t>Count Plots:</a:t>
            </a:r>
            <a:r>
              <a:rPr lang="en-US" altLang="en-US" sz="2800" dirty="0">
                <a:latin typeface="+mj-lt"/>
              </a:rPr>
              <a:t> Created for categorical features segmented by the zone </a:t>
            </a:r>
            <a:r>
              <a:rPr lang="en-US" altLang="en-US" sz="2800" dirty="0" smtClean="0">
                <a:latin typeface="+mj-lt"/>
              </a:rPr>
              <a:t>variable</a:t>
            </a:r>
            <a:endParaRPr lang="en-US" altLang="en-US" sz="2800" dirty="0">
              <a:latin typeface="+mj-lt"/>
            </a:endParaRPr>
          </a:p>
        </p:txBody>
      </p:sp>
    </p:spTree>
    <p:extLst>
      <p:ext uri="{BB962C8B-B14F-4D97-AF65-F5344CB8AC3E}">
        <p14:creationId xmlns:p14="http://schemas.microsoft.com/office/powerpoint/2010/main" val="27261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00" y="-501134"/>
            <a:ext cx="6084170" cy="1371600"/>
          </a:xfrm>
        </p:spPr>
        <p:txBody>
          <a:bodyPr/>
          <a:lstStyle/>
          <a:p>
            <a:r>
              <a:rPr lang="en-IN" dirty="0" smtClean="0"/>
              <a:t>FEATURE ENGINNERING</a:t>
            </a:r>
            <a:endParaRPr lang="en-US" dirty="0"/>
          </a:p>
        </p:txBody>
      </p:sp>
      <p:sp>
        <p:nvSpPr>
          <p:cNvPr id="4" name="Rectangle 1"/>
          <p:cNvSpPr>
            <a:spLocks noChangeArrowheads="1"/>
          </p:cNvSpPr>
          <p:nvPr/>
        </p:nvSpPr>
        <p:spPr bwMode="auto">
          <a:xfrm>
            <a:off x="0" y="-184666"/>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a:t>
            </a:r>
            <a:r>
              <a:rPr kumimoji="0" lang="en-US" altLang="en-US" sz="700" b="0" i="0" u="none" strike="noStrike" cap="none" normalizeH="0" baseline="0" dirty="0" smtClean="0">
                <a:ln>
                  <a:noFill/>
                </a:ln>
                <a:solidFill>
                  <a:schemeClr val="tx1"/>
                </a:solidFill>
                <a:effectLst/>
              </a:rPr>
              <a:t> to get an overview of data distributions.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6" name="Rectangle 2"/>
          <p:cNvSpPr>
            <a:spLocks noChangeArrowheads="1"/>
          </p:cNvSpPr>
          <p:nvPr/>
        </p:nvSpPr>
        <p:spPr bwMode="auto">
          <a:xfrm>
            <a:off x="1341884" y="2161311"/>
            <a:ext cx="914501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Correlation Analysis:</a:t>
            </a:r>
            <a:r>
              <a:rPr kumimoji="0" lang="en-US" altLang="en-US" sz="2800" b="0" i="0" u="none" strike="noStrike" cap="none" normalizeH="0" baseline="0" dirty="0" smtClean="0">
                <a:ln>
                  <a:noFill/>
                </a:ln>
                <a:solidFill>
                  <a:schemeClr val="tx1"/>
                </a:solidFill>
                <a:effectLst/>
              </a:rPr>
              <a:t> Generated a </a:t>
            </a:r>
            <a:r>
              <a:rPr kumimoji="0" lang="en-US" altLang="en-US" sz="2800" b="0" i="0" u="none" strike="noStrike" cap="none" normalizeH="0" baseline="0" dirty="0" err="1" smtClean="0">
                <a:ln>
                  <a:noFill/>
                </a:ln>
                <a:solidFill>
                  <a:schemeClr val="tx1"/>
                </a:solidFill>
                <a:effectLst/>
              </a:rPr>
              <a:t>heatmap</a:t>
            </a:r>
            <a:r>
              <a:rPr kumimoji="0" lang="en-US" altLang="en-US" sz="2800" b="0" i="0" u="none" strike="noStrike" cap="none" normalizeH="0" baseline="0" dirty="0" smtClean="0">
                <a:ln>
                  <a:noFill/>
                </a:ln>
                <a:solidFill>
                  <a:schemeClr val="tx1"/>
                </a:solidFill>
                <a:effectLst/>
              </a:rPr>
              <a:t> to examine feature correlations and </a:t>
            </a:r>
            <a:r>
              <a:rPr kumimoji="0" lang="en-US" altLang="en-US" sz="2800" b="0" i="0" u="none" strike="noStrike" cap="none" normalizeH="0" baseline="0" dirty="0" err="1" smtClean="0">
                <a:ln>
                  <a:noFill/>
                </a:ln>
                <a:solidFill>
                  <a:schemeClr val="tx1"/>
                </a:solidFill>
                <a:effectLst/>
              </a:rPr>
              <a:t>multicollinearity</a:t>
            </a:r>
            <a:r>
              <a:rPr kumimoji="0" lang="en-US" altLang="en-US" sz="2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One-Hot Encoding:</a:t>
            </a:r>
            <a:r>
              <a:rPr kumimoji="0" lang="en-US" altLang="en-US" sz="2800" b="0" i="0" u="none" strike="noStrike" cap="none" normalizeH="0" baseline="0" dirty="0" smtClean="0">
                <a:ln>
                  <a:noFill/>
                </a:ln>
                <a:solidFill>
                  <a:schemeClr val="tx1"/>
                </a:solidFill>
                <a:effectLst/>
              </a:rPr>
              <a:t> Applied to categorical variables(zone, </a:t>
            </a:r>
            <a:r>
              <a:rPr kumimoji="0" lang="en-US" altLang="en-US" sz="2800" b="0" i="0" u="none" strike="noStrike" cap="none" normalizeH="0" baseline="0" dirty="0" err="1" smtClean="0">
                <a:ln>
                  <a:noFill/>
                </a:ln>
                <a:solidFill>
                  <a:schemeClr val="tx1"/>
                </a:solidFill>
                <a:effectLst/>
              </a:rPr>
              <a:t>WH_regional_zone</a:t>
            </a:r>
            <a:r>
              <a:rPr kumimoji="0" lang="en-US" altLang="en-US" sz="2800" b="0" i="0" u="none" strike="noStrike" cap="none" normalizeH="0" baseline="0" dirty="0" smtClean="0">
                <a:ln>
                  <a:noFill/>
                </a:ln>
                <a:solidFill>
                  <a:schemeClr val="tx1"/>
                </a:solidFill>
                <a:effectLst/>
              </a:rPr>
              <a:t>) using </a:t>
            </a:r>
            <a:r>
              <a:rPr kumimoji="0" lang="en-US" altLang="en-US" sz="2800" b="0" i="0" u="none" strike="noStrike" cap="none" normalizeH="0" baseline="0" dirty="0" err="1" smtClean="0">
                <a:ln>
                  <a:noFill/>
                </a:ln>
                <a:solidFill>
                  <a:schemeClr val="tx1"/>
                </a:solidFill>
                <a:effectLst/>
              </a:rPr>
              <a:t>ColumnTransformer</a:t>
            </a:r>
            <a:r>
              <a:rPr kumimoji="0" lang="en-US" altLang="en-US" sz="2800" b="0" i="0" u="none" strike="noStrike" cap="none" normalizeH="0" baseline="0" dirty="0" smtClean="0">
                <a:ln>
                  <a:noFill/>
                </a:ln>
                <a:solidFill>
                  <a:schemeClr val="tx1"/>
                </a:solidFill>
                <a:effectLst/>
              </a:rPr>
              <a:t> and </a:t>
            </a:r>
            <a:r>
              <a:rPr kumimoji="0" lang="en-US" altLang="en-US" sz="2800" b="0" i="0" u="none" strike="noStrike" cap="none" normalizeH="0" baseline="0" dirty="0" err="1" smtClean="0">
                <a:ln>
                  <a:noFill/>
                </a:ln>
                <a:solidFill>
                  <a:schemeClr val="tx1"/>
                </a:solidFill>
                <a:effectLst/>
              </a:rPr>
              <a:t>OneHotEncoder</a:t>
            </a:r>
            <a:r>
              <a:rPr kumimoji="0" lang="en-US" altLang="en-US" sz="2800" b="0" i="0" u="none" strike="noStrike" cap="none" normalizeH="0" baseline="0" dirty="0" smtClean="0">
                <a:ln>
                  <a:noFill/>
                </a:ln>
                <a:solidFill>
                  <a:schemeClr val="tx1"/>
                </a:solidFill>
                <a:effectLst/>
              </a:rPr>
              <a:t> from </a:t>
            </a:r>
            <a:r>
              <a:rPr kumimoji="0" lang="en-US" altLang="en-US" sz="2800" b="0" i="0" u="none" strike="noStrike" cap="none" normalizeH="0" baseline="0" dirty="0" err="1" smtClean="0">
                <a:ln>
                  <a:noFill/>
                </a:ln>
                <a:solidFill>
                  <a:schemeClr val="tx1"/>
                </a:solidFill>
                <a:effectLst/>
              </a:rPr>
              <a:t>scikit</a:t>
            </a:r>
            <a:r>
              <a:rPr kumimoji="0" lang="en-US" altLang="en-US" sz="2800" b="0" i="0" u="none" strike="noStrike" cap="none" normalizeH="0" baseline="0" dirty="0" smtClean="0">
                <a:ln>
                  <a:noFill/>
                </a:ln>
                <a:solidFill>
                  <a:schemeClr val="tx1"/>
                </a:solidFill>
                <a:effectLst/>
              </a:rPr>
              <a:t>-learn </a:t>
            </a:r>
          </a:p>
        </p:txBody>
      </p:sp>
    </p:spTree>
    <p:extLst>
      <p:ext uri="{BB962C8B-B14F-4D97-AF65-F5344CB8AC3E}">
        <p14:creationId xmlns:p14="http://schemas.microsoft.com/office/powerpoint/2010/main" val="75164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956" y="-501134"/>
            <a:ext cx="9108506" cy="1371600"/>
          </a:xfrm>
        </p:spPr>
        <p:txBody>
          <a:bodyPr/>
          <a:lstStyle/>
          <a:p>
            <a:r>
              <a:rPr lang="en-IN" dirty="0" smtClean="0"/>
              <a:t>MODEL TRAINING AND EVALUATION</a:t>
            </a:r>
            <a:endParaRPr lang="en-US" dirty="0"/>
          </a:p>
        </p:txBody>
      </p:sp>
      <p:sp>
        <p:nvSpPr>
          <p:cNvPr id="6" name="Rectangle 1"/>
          <p:cNvSpPr>
            <a:spLocks noChangeArrowheads="1"/>
          </p:cNvSpPr>
          <p:nvPr/>
        </p:nvSpPr>
        <p:spPr bwMode="auto">
          <a:xfrm>
            <a:off x="1125860" y="2130533"/>
            <a:ext cx="100811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Data Splitting:</a:t>
            </a:r>
            <a:r>
              <a:rPr kumimoji="0" lang="en-US" altLang="en-US" sz="2800" b="0" i="0" u="none" strike="noStrike" cap="none" normalizeH="0" baseline="0" dirty="0" smtClean="0">
                <a:ln>
                  <a:noFill/>
                </a:ln>
                <a:solidFill>
                  <a:schemeClr val="tx1"/>
                </a:solidFill>
                <a:effectLst/>
              </a:rPr>
              <a:t> Data split into training and testing sets (80% training, 20%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Linear Regression:</a:t>
            </a:r>
            <a:r>
              <a:rPr kumimoji="0" lang="en-US" altLang="en-US" sz="2800" b="0" i="0" u="none" strike="noStrike" cap="none" normalizeH="0" baseline="0" dirty="0" smtClean="0">
                <a:ln>
                  <a:noFill/>
                </a:ln>
                <a:solidFill>
                  <a:schemeClr val="tx1"/>
                </a:solidFill>
                <a:effectLst/>
              </a:rPr>
              <a:t> Trained and evaluated using R²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Decision Tree </a:t>
            </a:r>
            <a:r>
              <a:rPr kumimoji="0" lang="en-US" altLang="en-US" sz="2800" b="1" i="0" u="none" strike="noStrike" cap="none" normalizeH="0" baseline="0" dirty="0" err="1" smtClean="0">
                <a:ln>
                  <a:noFill/>
                </a:ln>
                <a:solidFill>
                  <a:schemeClr val="tx1"/>
                </a:solidFill>
                <a:effectLst/>
              </a:rPr>
              <a:t>Regressor</a:t>
            </a:r>
            <a:r>
              <a:rPr kumimoji="0" lang="en-US" altLang="en-US" sz="2800" b="1" i="0" u="none" strike="noStrike" cap="none" normalizeH="0" baseline="0" dirty="0" smtClean="0">
                <a:ln>
                  <a:noFill/>
                </a:ln>
                <a:solidFill>
                  <a:schemeClr val="tx1"/>
                </a:solidFill>
                <a:effectLst/>
              </a:rPr>
              <a:t>:</a:t>
            </a:r>
            <a:r>
              <a:rPr kumimoji="0" lang="en-US" altLang="en-US" sz="2800" b="0" i="0" u="none" strike="noStrike" cap="none" normalizeH="0" baseline="0" dirty="0" smtClean="0">
                <a:ln>
                  <a:noFill/>
                </a:ln>
                <a:solidFill>
                  <a:schemeClr val="tx1"/>
                </a:solidFill>
                <a:effectLst/>
              </a:rPr>
              <a:t> Trained and evaluated using R²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Random Forest </a:t>
            </a:r>
            <a:r>
              <a:rPr kumimoji="0" lang="en-US" altLang="en-US" sz="2800" b="1" i="0" u="none" strike="noStrike" cap="none" normalizeH="0" baseline="0" dirty="0" err="1" smtClean="0">
                <a:ln>
                  <a:noFill/>
                </a:ln>
                <a:solidFill>
                  <a:schemeClr val="tx1"/>
                </a:solidFill>
                <a:effectLst/>
              </a:rPr>
              <a:t>Regressor</a:t>
            </a:r>
            <a:r>
              <a:rPr kumimoji="0" lang="en-US" altLang="en-US" sz="2800" b="1" i="0" u="none" strike="noStrike" cap="none" normalizeH="0" baseline="0" dirty="0" smtClean="0">
                <a:ln>
                  <a:noFill/>
                </a:ln>
                <a:solidFill>
                  <a:schemeClr val="tx1"/>
                </a:solidFill>
                <a:effectLst/>
              </a:rPr>
              <a:t>:</a:t>
            </a:r>
            <a:r>
              <a:rPr kumimoji="0" lang="en-US" altLang="en-US" sz="2800" b="0" i="0" u="none" strike="noStrike" cap="none" normalizeH="0" baseline="0" dirty="0" smtClean="0">
                <a:ln>
                  <a:noFill/>
                </a:ln>
                <a:solidFill>
                  <a:schemeClr val="tx1"/>
                </a:solidFill>
                <a:effectLst/>
              </a:rPr>
              <a:t> Trained with 500 estimators and evaluated using R² score </a:t>
            </a:r>
          </a:p>
        </p:txBody>
      </p:sp>
    </p:spTree>
    <p:extLst>
      <p:ext uri="{BB962C8B-B14F-4D97-AF65-F5344CB8AC3E}">
        <p14:creationId xmlns:p14="http://schemas.microsoft.com/office/powerpoint/2010/main" val="95709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47</TotalTime>
  <Words>631</Words>
  <Application>Microsoft Office PowerPoint</Application>
  <PresentationFormat>Custom</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Corbel</vt:lpstr>
      <vt:lpstr>Digital Blue Tunnel 16x9</vt:lpstr>
      <vt:lpstr>BUSINESS ANALYTICS</vt:lpstr>
      <vt:lpstr>WHAT IS FMCG?</vt:lpstr>
      <vt:lpstr>OVERVIEW </vt:lpstr>
      <vt:lpstr>METHODOLOGY</vt:lpstr>
      <vt:lpstr>DATA COLLECTION</vt:lpstr>
      <vt:lpstr>DATA PREPROCESSING</vt:lpstr>
      <vt:lpstr>EDA</vt:lpstr>
      <vt:lpstr>FEATURE ENGINNERING</vt:lpstr>
      <vt:lpstr>MODEL TRAINING AND EVALUATION</vt:lpstr>
      <vt:lpstr>MODEL PERFORMANCE &amp; COMPARISON</vt:lpstr>
      <vt:lpstr>WHY MAE FOR ERROR ANALSIS?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Belal AHMED Siddiqui</dc:creator>
  <cp:lastModifiedBy>Belal AHMED Siddiqui</cp:lastModifiedBy>
  <cp:revision>6</cp:revision>
  <dcterms:created xsi:type="dcterms:W3CDTF">2024-09-06T04:20:05Z</dcterms:created>
  <dcterms:modified xsi:type="dcterms:W3CDTF">2024-09-06T05:07:35Z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