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56" r:id="rId5"/>
    <p:sldId id="260" r:id="rId6"/>
    <p:sldId id="2432" r:id="rId7"/>
    <p:sldId id="258" r:id="rId8"/>
    <p:sldId id="2441" r:id="rId9"/>
    <p:sldId id="2443" r:id="rId10"/>
    <p:sldId id="244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2F3342"/>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4" autoAdjust="0"/>
  </p:normalViewPr>
  <p:slideViewPr>
    <p:cSldViewPr snapToGrid="0">
      <p:cViewPr varScale="1">
        <p:scale>
          <a:sx n="64" d="100"/>
          <a:sy n="64" d="100"/>
        </p:scale>
        <p:origin x="748" y="40"/>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dLbls>
          <c:showLegendKey val="0"/>
          <c:showVal val="0"/>
          <c:showCatName val="0"/>
          <c:showSerName val="0"/>
          <c:showPercent val="1"/>
          <c:showBubbleSize val="0"/>
          <c:showLeaderLines val="0"/>
        </c:dLbls>
        <c:firstSliceAng val="0"/>
        <c:holeSize val="70"/>
      </c:doughnutChart>
      <c:spPr>
        <a:noFill/>
        <a:ln>
          <a:noFill/>
        </a:ln>
        <a:effectLst/>
      </c:spPr>
    </c:plotArea>
    <c:legend>
      <c:legendPos val="t"/>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6.jp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Picture 1"/>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469900"/>
          <a:ext cx="5219700" cy="591820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7/8/2024</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7/8/2024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smtClean="0"/>
              <a:t>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1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smtClean="0"/>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4313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smtClean="0"/>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smtClean="0"/>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smtClean="0"/>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smtClean="0"/>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70" r:id="rId8"/>
    <p:sldLayoutId id="2147483669" r:id="rId9"/>
    <p:sldLayoutId id="2147483667" r:id="rId10"/>
    <p:sldLayoutId id="2147483668" r:id="rId11"/>
    <p:sldLayoutId id="2147483666" r:id="rId12"/>
    <p:sldLayoutId id="2147483671" r:id="rId13"/>
    <p:sldLayoutId id="2147483655" r:id="rId14"/>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hyperlink" Target="http://mckinsey.com/industries/metals-and-mining/our-insights/succeeding-in-the-ai-supply-chain-revolution" TargetMode="Externa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55863" y="2632839"/>
            <a:ext cx="6609256" cy="1508126"/>
          </a:xfrm>
        </p:spPr>
        <p:txBody>
          <a:bodyPr>
            <a:normAutofit fontScale="90000"/>
          </a:bodyPr>
          <a:lstStyle/>
          <a:p>
            <a:r>
              <a:rPr lang="en-US" dirty="0" err="1" smtClean="0">
                <a:solidFill>
                  <a:srgbClr val="2F3342"/>
                </a:solidFill>
              </a:rPr>
              <a:t>Fmcg</a:t>
            </a:r>
            <a:r>
              <a:rPr lang="en-US" dirty="0" smtClean="0">
                <a:solidFill>
                  <a:srgbClr val="2F3342"/>
                </a:solidFill>
              </a:rPr>
              <a:t/>
            </a:r>
            <a:br>
              <a:rPr lang="en-US" dirty="0" smtClean="0">
                <a:solidFill>
                  <a:srgbClr val="2F3342"/>
                </a:solidFill>
              </a:rPr>
            </a:br>
            <a:r>
              <a:rPr lang="en-US" dirty="0" smtClean="0"/>
              <a:t>supply chain</a:t>
            </a:r>
            <a:br>
              <a:rPr lang="en-US" dirty="0" smtClean="0"/>
            </a:br>
            <a:r>
              <a:rPr lang="en-US" dirty="0" smtClean="0"/>
              <a:t>optimization</a:t>
            </a:r>
            <a:endParaRPr lang="en-US" dirty="0">
              <a:solidFill>
                <a:srgbClr val="2F3342"/>
              </a:solidFill>
            </a:endParaRP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normAutofit/>
          </a:bodyPr>
          <a:lstStyle/>
          <a:p>
            <a:r>
              <a:rPr lang="en-US" dirty="0" smtClean="0">
                <a:solidFill>
                  <a:srgbClr val="2F3342"/>
                </a:solidFill>
              </a:rPr>
              <a:t> </a:t>
            </a:r>
            <a:endParaRPr lang="en-US" dirty="0">
              <a:solidFill>
                <a:srgbClr val="2F3342"/>
              </a:solidFill>
            </a:endParaRPr>
          </a:p>
        </p:txBody>
      </p:sp>
    </p:spTree>
    <p:extLst>
      <p:ext uri="{BB962C8B-B14F-4D97-AF65-F5344CB8AC3E}">
        <p14:creationId xmlns:p14="http://schemas.microsoft.com/office/powerpoint/2010/main" val="2506210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79712" y="678230"/>
            <a:ext cx="5138057" cy="587876"/>
          </a:xfrm>
        </p:spPr>
        <p:txBody>
          <a:bodyPr/>
          <a:lstStyle/>
          <a:p>
            <a:r>
              <a:rPr lang="en-US" dirty="0" smtClean="0"/>
              <a:t>introduction</a:t>
            </a:r>
            <a:endParaRPr lang="en-US" dirty="0"/>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 </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1183586" y="1562040"/>
            <a:ext cx="5138057" cy="3396749"/>
          </a:xfrm>
        </p:spPr>
        <p:txBody>
          <a:bodyPr>
            <a:noAutofit/>
          </a:bodyPr>
          <a:lstStyle/>
          <a:p>
            <a:pPr marL="285750" indent="-285750" fontAlgn="base">
              <a:buFont typeface="Arial" panose="020B0604020202020204" pitchFamily="34" charset="0"/>
              <a:buChar char="•"/>
            </a:pPr>
            <a:r>
              <a:rPr lang="en-IN" sz="1800" dirty="0"/>
              <a:t>Machine Learning (ML) is a subset of Artificial Intelligence (AI) technology that transforms logistics with accurate data-based predictions.</a:t>
            </a:r>
          </a:p>
          <a:p>
            <a:pPr marL="285750" indent="-285750">
              <a:buFont typeface="Arial" panose="020B0604020202020204" pitchFamily="34" charset="0"/>
              <a:buChar char="•"/>
            </a:pPr>
            <a:r>
              <a:rPr lang="en-IN" sz="1800" dirty="0"/>
              <a:t>According to </a:t>
            </a:r>
            <a:r>
              <a:rPr lang="en-IN" sz="1800" dirty="0">
                <a:hlinkClick r:id="rId4"/>
              </a:rPr>
              <a:t>McKinsey</a:t>
            </a:r>
            <a:r>
              <a:rPr lang="en-IN" sz="1800" dirty="0"/>
              <a:t>, AI-driven supply chains can cut costs by 15%, reduce inventory by 35%, and improve efficiency by 65%.</a:t>
            </a:r>
          </a:p>
          <a:p>
            <a:pPr marL="285750" indent="-285750">
              <a:buFont typeface="Arial" panose="020B0604020202020204" pitchFamily="34" charset="0"/>
              <a:buChar char="•"/>
            </a:pPr>
            <a:r>
              <a:rPr lang="en-IN" sz="1800" dirty="0"/>
              <a:t>Implementing machine learning in logistics allows for intelligent analysis of large datasets, enhancing route planning, inventory management, and demand forecasting.</a:t>
            </a:r>
          </a:p>
          <a:p>
            <a:pPr marL="285750" indent="-285750">
              <a:buFont typeface="Arial" panose="020B0604020202020204" pitchFamily="34" charset="0"/>
              <a:buChar char="•"/>
            </a:pPr>
            <a:endParaRPr lang="en-US" sz="1800"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48532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smtClean="0"/>
              <a:t>Market size of ml</a:t>
            </a:r>
            <a:endParaRPr lang="en-US" dirty="0"/>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smtClean="0"/>
              <a:t> </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r>
              <a:rPr lang="en-US" dirty="0" smtClean="0"/>
              <a:t>Companies are adopting latest technologies like ML/AI at very fast </a:t>
            </a:r>
            <a:r>
              <a:rPr lang="en-US" dirty="0" err="1" smtClean="0"/>
              <a:t>pace,and</a:t>
            </a:r>
            <a:r>
              <a:rPr lang="en-US" dirty="0" smtClean="0"/>
              <a:t> its market is growing exponentially.</a:t>
            </a:r>
          </a:p>
          <a:p>
            <a:r>
              <a:rPr lang="en-IN" dirty="0"/>
              <a:t>The global machine-learning market was valued at $38.11 billion in 2022. Forecasted to reach $771.38 billion by 2032, the projected CAGR will grow by 35.09% from 2023 to </a:t>
            </a:r>
            <a:r>
              <a:rPr lang="en-IN" dirty="0" smtClean="0"/>
              <a:t>2032.</a:t>
            </a:r>
            <a:endParaRPr lang="en-US" dirty="0"/>
          </a:p>
        </p:txBody>
      </p:sp>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297571498"/>
              </p:ext>
            </p:extLst>
          </p:nvPr>
        </p:nvGraphicFramePr>
        <p:xfrm>
          <a:off x="6112565" y="469900"/>
          <a:ext cx="5507935"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869470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a:xfrm>
            <a:off x="432599" y="466772"/>
            <a:ext cx="3605998" cy="1188720"/>
          </a:xfrm>
        </p:spPr>
        <p:txBody>
          <a:bodyPr>
            <a:normAutofit fontScale="90000"/>
          </a:bodyPr>
          <a:lstStyle/>
          <a:p>
            <a:r>
              <a:rPr lang="en-US" dirty="0" smtClean="0"/>
              <a:t>Various use-cases</a:t>
            </a:r>
            <a:br>
              <a:rPr lang="en-US" dirty="0" smtClean="0"/>
            </a:br>
            <a:r>
              <a:rPr lang="en-US" dirty="0" smtClean="0"/>
              <a:t>of ml in</a:t>
            </a:r>
            <a:br>
              <a:rPr lang="en-US" dirty="0" smtClean="0"/>
            </a:br>
            <a:r>
              <a:rPr lang="en-US" dirty="0" smtClean="0"/>
              <a:t>supply chain</a:t>
            </a:r>
            <a:endParaRPr lang="en-US" dirty="0"/>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smtClean="0"/>
              <a:t> </a:t>
            </a:r>
            <a:endParaRPr lang="en-US" dirty="0"/>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normAutofit fontScale="92500"/>
          </a:bodyPr>
          <a:lstStyle/>
          <a:p>
            <a:pPr fontAlgn="base"/>
            <a:r>
              <a:rPr lang="en-IN" b="1" dirty="0"/>
              <a:t>Demand Forecasting</a:t>
            </a:r>
            <a:r>
              <a:rPr lang="en-IN" dirty="0"/>
              <a:t>: ML algorithms utilize historical data, market trends, and external variables to enhance demand forecasting, mitigating understocking and overstocking issues.</a:t>
            </a:r>
          </a:p>
          <a:p>
            <a:pPr fontAlgn="base"/>
            <a:r>
              <a:rPr lang="en-IN" b="1" dirty="0"/>
              <a:t>Route Optimization</a:t>
            </a:r>
            <a:r>
              <a:rPr lang="en-IN" dirty="0"/>
              <a:t>: ML optimizes delivery routes in real-time, considering traffic, weather, and delivery windows, reducing fuel costs and delivery times</a:t>
            </a:r>
            <a:r>
              <a:rPr lang="en-IN" dirty="0" smtClean="0"/>
              <a:t>.</a:t>
            </a:r>
            <a:endParaRPr lang="en-IN" dirty="0"/>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smtClean="0"/>
              <a:t> </a:t>
            </a:r>
            <a:endParaRPr lang="en-US" dirty="0"/>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normAutofit lnSpcReduction="10000"/>
          </a:bodyPr>
          <a:lstStyle/>
          <a:p>
            <a:pPr fontAlgn="base"/>
            <a:r>
              <a:rPr lang="en-IN" b="1" dirty="0"/>
              <a:t>Inventory Management</a:t>
            </a:r>
            <a:r>
              <a:rPr lang="en-IN" dirty="0"/>
              <a:t>: ML models maintain optimal inventory levels by predicting when and how much stock to order, minimizing carrying costs.</a:t>
            </a:r>
          </a:p>
          <a:p>
            <a:pPr fontAlgn="base"/>
            <a:r>
              <a:rPr lang="en-IN" b="1" dirty="0"/>
              <a:t>Predictive Maintenance</a:t>
            </a:r>
            <a:r>
              <a:rPr lang="en-IN" dirty="0"/>
              <a:t>: ML monitors equipment and vehicles, predicting maintenance needs based on usage patterns while reducing downtime and maintenance costs</a:t>
            </a:r>
            <a:r>
              <a:rPr lang="en-IN" dirty="0" smtClean="0"/>
              <a:t>.</a:t>
            </a:r>
            <a:endParaRPr lang="en-IN" dirty="0"/>
          </a:p>
        </p:txBody>
      </p:sp>
      <p:pic>
        <p:nvPicPr>
          <p:cNvPr id="10" name="Picture Placeholder 9" descr="two buildings" title="two buildings">
            <a:extLst>
              <a:ext uri="{FF2B5EF4-FFF2-40B4-BE49-F238E27FC236}">
                <a16:creationId xmlns:a16="http://schemas.microsoft.com/office/drawing/2014/main"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3174381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 xmlns:adec="http://schemas.microsoft.com/office/drawing/2017/decorative" val="1"/>
              </a:ext>
            </a:extLst>
          </p:cNvPr>
          <p:cNvSpPr/>
          <p:nvPr/>
        </p:nvSpPr>
        <p:spPr>
          <a:xfrm>
            <a:off x="-90197" y="32252"/>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324680" y="-2132115"/>
            <a:ext cx="7324426" cy="3883523"/>
            <a:chOff x="252031" y="-22763"/>
            <a:chExt cx="7324426" cy="7269965"/>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2"/>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36682" y="16657"/>
            <a:ext cx="6609256" cy="1508126"/>
          </a:xfrm>
        </p:spPr>
        <p:txBody>
          <a:bodyPr anchor="ctr"/>
          <a:lstStyle/>
          <a:p>
            <a:r>
              <a:rPr lang="en-US" dirty="0" smtClean="0"/>
              <a:t>FMCG supply chain</a:t>
            </a:r>
            <a:endParaRPr lang="en-US" dirty="0"/>
          </a:p>
        </p:txBody>
      </p:sp>
      <p:sp>
        <p:nvSpPr>
          <p:cNvPr id="23" name="Subtitle 22">
            <a:extLst>
              <a:ext uri="{FF2B5EF4-FFF2-40B4-BE49-F238E27FC236}">
                <a16:creationId xmlns:a16="http://schemas.microsoft.com/office/drawing/2014/main" id="{9FDCAA0A-980E-4E01-8FDA-B5368F0910FD}"/>
              </a:ext>
            </a:extLst>
          </p:cNvPr>
          <p:cNvSpPr>
            <a:spLocks noGrp="1"/>
          </p:cNvSpPr>
          <p:nvPr>
            <p:ph type="subTitle" idx="1"/>
          </p:nvPr>
        </p:nvSpPr>
        <p:spPr>
          <a:xfrm>
            <a:off x="2803651" y="2032254"/>
            <a:ext cx="7085783" cy="837933"/>
          </a:xfrm>
        </p:spPr>
        <p:txBody>
          <a:bodyPr>
            <a:noAutofit/>
          </a:bodyPr>
          <a:lstStyle/>
          <a:p>
            <a:r>
              <a:rPr lang="en-IN" b="1" dirty="0"/>
              <a:t>Problem Statement for </a:t>
            </a:r>
            <a:r>
              <a:rPr lang="en-IN" b="1" dirty="0" smtClean="0"/>
              <a:t>FMCG Supply Chain:</a:t>
            </a:r>
            <a:r>
              <a:rPr lang="en-IN" b="1" dirty="0"/>
              <a:t> </a:t>
            </a:r>
            <a:r>
              <a:rPr lang="en-IN" dirty="0"/>
              <a:t>A FMCG company has entered into the instant noodles business two years back. Their higher management has notices that there is a miss match in the demand and supply. Where the demand is high, supply is pretty low and where the demand is low, supply is pretty high. In both the ways it is an inventory cost loss to the company; hence, the higher management wants to optimize the supply quantity in each and every warehouse in entire </a:t>
            </a:r>
            <a:r>
              <a:rPr lang="en-IN" dirty="0" smtClean="0"/>
              <a:t>country.</a:t>
            </a:r>
            <a:endParaRPr lang="en-US" b="1" dirty="0"/>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207078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4699" y="1594644"/>
            <a:ext cx="5196241" cy="3352800"/>
          </a:xfrm>
        </p:spPr>
        <p:txBody>
          <a:bodyPr/>
          <a:lstStyle/>
          <a:p>
            <a:r>
              <a:rPr lang="en-IN" dirty="0" smtClean="0"/>
              <a:t>objective</a:t>
            </a:r>
            <a:endParaRPr lang="en-IN" dirty="0"/>
          </a:p>
        </p:txBody>
      </p:sp>
      <p:sp>
        <p:nvSpPr>
          <p:cNvPr id="4" name="Content Placeholder 3"/>
          <p:cNvSpPr>
            <a:spLocks noGrp="1"/>
          </p:cNvSpPr>
          <p:nvPr>
            <p:ph idx="1"/>
          </p:nvPr>
        </p:nvSpPr>
        <p:spPr>
          <a:xfrm>
            <a:off x="6450495" y="2115482"/>
            <a:ext cx="4717291" cy="2536032"/>
          </a:xfrm>
        </p:spPr>
        <p:txBody>
          <a:bodyPr>
            <a:noAutofit/>
          </a:bodyPr>
          <a:lstStyle/>
          <a:p>
            <a:pPr marL="0" indent="0">
              <a:buNone/>
            </a:pPr>
            <a:r>
              <a:rPr lang="en-IN" b="1" dirty="0"/>
              <a:t>The objective of this </a:t>
            </a:r>
            <a:r>
              <a:rPr lang="en-IN" b="1" dirty="0" smtClean="0"/>
              <a:t>Project </a:t>
            </a:r>
            <a:r>
              <a:rPr lang="en-IN" b="1" dirty="0"/>
              <a:t>is to build a model, using historical data that will determine an optimum weight of the product to be shipped each time to the warehouse. </a:t>
            </a:r>
            <a:endParaRPr lang="en-IN" b="1" dirty="0" smtClean="0"/>
          </a:p>
        </p:txBody>
      </p:sp>
      <p:sp>
        <p:nvSpPr>
          <p:cNvPr id="5" name="Footer Placeholder 4"/>
          <p:cNvSpPr>
            <a:spLocks noGrp="1"/>
          </p:cNvSpPr>
          <p:nvPr>
            <p:ph type="ftr" sz="quarter" idx="16"/>
          </p:nvPr>
        </p:nvSpPr>
        <p:spPr/>
        <p:txBody>
          <a:bodyPr/>
          <a:lstStyle/>
          <a:p>
            <a:r>
              <a:rPr lang="en-US" smtClean="0"/>
              <a:t>Add a Footer</a:t>
            </a: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50019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smtClean="0"/>
              <a:t> </a:t>
            </a:r>
            <a:endParaRPr lang="en-US" dirty="0"/>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015663"/>
          </a:xfrm>
          <a:prstGeom prst="rect">
            <a:avLst/>
          </a:prstGeom>
          <a:noFill/>
        </p:spPr>
        <p:txBody>
          <a:bodyPr wrap="square" rtlCol="0">
            <a:spAutoFit/>
          </a:bodyPr>
          <a:lstStyle/>
          <a:p>
            <a:pPr algn="ctr"/>
            <a:r>
              <a:rPr lang="en-US" sz="6000" u="sng" dirty="0" smtClean="0">
                <a:solidFill>
                  <a:srgbClr val="0070C0"/>
                </a:solidFill>
              </a:rPr>
              <a:t>Thanks for listening!</a:t>
            </a:r>
            <a:endParaRPr lang="en-US" sz="6000" u="sng" dirty="0">
              <a:solidFill>
                <a:srgbClr val="0070C0"/>
              </a:solidFill>
            </a:endParaRP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59582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2.xml><?xml version="1.0" encoding="utf-8"?>
<ds:datastoreItem xmlns:ds="http://schemas.openxmlformats.org/officeDocument/2006/customXml" ds:itemID="{9B19B998-C0F0-415C-AF4D-F10DCCD30A25}">
  <ds:schemaRefs>
    <ds:schemaRef ds:uri="http://schemas.microsoft.com/office/2006/documentManagement/types"/>
    <ds:schemaRef ds:uri="http://www.w3.org/XML/1998/namespace"/>
    <ds:schemaRef ds:uri="http://purl.org/dc/terms/"/>
    <ds:schemaRef ds:uri="http://purl.org/dc/elements/1.1/"/>
    <ds:schemaRef ds:uri="http://purl.org/dc/dcmitype/"/>
    <ds:schemaRef ds:uri="71af3243-3dd4-4a8d-8c0d-dd76da1f02a5"/>
    <ds:schemaRef ds:uri="http://schemas.microsoft.com/office/2006/metadata/properties"/>
    <ds:schemaRef ds:uri="http://schemas.microsoft.com/office/infopath/2007/PartnerControls"/>
    <ds:schemaRef ds:uri="http://schemas.openxmlformats.org/package/2006/metadata/core-properties"/>
    <ds:schemaRef ds:uri="16c05727-aa75-4e4a-9b5f-8a80a1165891"/>
  </ds:schemaRefs>
</ds:datastoreItem>
</file>

<file path=customXml/itemProps3.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266</Words>
  <Application>Microsoft Office PowerPoint</Application>
  <PresentationFormat>Widescreen</PresentationFormat>
  <Paragraphs>370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Fmcg supply chain optimization</vt:lpstr>
      <vt:lpstr>introduction</vt:lpstr>
      <vt:lpstr>Market size of ml</vt:lpstr>
      <vt:lpstr>Various use-cases of ml in supply chain</vt:lpstr>
      <vt:lpstr>FMCG supply chain</vt:lpstr>
      <vt:lpstr>objective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2024-05-13T04:24:52Z</dcterms:created>
  <dcterms:modified xsi:type="dcterms:W3CDTF">2024-07-08T05:48:33Z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