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slides/slide6.xml" ContentType="application/vnd.openxmlformats-officedocument.presentationml.slide+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s/comment3.xml" ContentType="application/vnd.openxmlformats-officedocument.presentationml.comments+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s/comment4.xml" ContentType="application/vnd.openxmlformats-officedocument.presentationml.comments+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 id="261" r:id="rId14"/>
    <p:sldId id="262" r:id="rId16"/>
    <p:sldId id="263" r:id="rId17"/>
    <p:sldId id="264" r:id="rId18"/>
    <p:sldId id="265" r:id="rId19"/>
    <p:sldId id="266" r:id="rId20"/>
    <p:sldId id="267" r:id="rId21"/>
    <p:sldId id="268" r:id="rId22"/>
    <p:sldId id="269" r:id="rId24"/>
    <p:sldId id="270" r:id="rId25"/>
    <p:sldId id="271" r:id="rId26"/>
    <p:sldId id="272" r:id="rId27"/>
    <p:sldId id="273" r:id="rId28"/>
    <p:sldId id="274" r:id="rId30"/>
    <p:sldId id="275" r:id="rId31"/>
    <p:sldId id="276"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Nathaniel Bunch" initials="NB" lastIdx="4"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858585"/>
        </a:fontRef>
        <a:srgbClr val="858585"/>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wholeTbl>
    <a:band2H>
      <a:tcTxStyle b="def" i="def"/>
      <a:tcStyle>
        <a:tcBdr/>
        <a:fill>
          <a:solidFill>
            <a:srgbClr val="B9C4C8">
              <a:alpha val="30000"/>
            </a:srgbClr>
          </a:solidFill>
        </a:fill>
      </a:tcStyle>
    </a:band2H>
    <a:firstCol>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Col>
    <a:lastRow>
      <a:tcTxStyle b="off" i="off">
        <a:fontRef idx="minor">
          <a:srgbClr val="45A7DE"/>
        </a:fontRef>
        <a:srgbClr val="45A7DE"/>
      </a:tcTxStyle>
      <a:tcStyle>
        <a:tcBdr>
          <a:left>
            <a:ln w="12700" cap="flat">
              <a:solidFill>
                <a:srgbClr val="4780AA"/>
              </a:solidFill>
              <a:prstDash val="solid"/>
              <a:miter lim="400000"/>
            </a:ln>
          </a:left>
          <a:right>
            <a:ln w="12700" cap="flat">
              <a:solidFill>
                <a:srgbClr val="4780AA"/>
              </a:solidFill>
              <a:prstDash val="solid"/>
              <a:miter lim="400000"/>
            </a:ln>
          </a:right>
          <a:top>
            <a:ln w="254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lastRow>
    <a:firstRow>
      <a:tcTxStyle b="off" i="off">
        <a:fontRef idx="minor">
          <a:srgbClr val="FFFFFF"/>
        </a:fontRef>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Row>
  </a:tblStyle>
  <a:tblStyle styleId="{C7B018BB-80A7-4F77-B60F-C8B233D01FF8}" styleName="">
    <a:tblBg/>
    <a:wholeTbl>
      <a:tcTxStyle b="off" i="off">
        <a:fontRef idx="minor">
          <a:srgbClr val="858585"/>
        </a:fontRef>
        <a:srgbClr val="858585"/>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noFill/>
        </a:fill>
      </a:tcStyle>
    </a:wholeTbl>
    <a:band2H>
      <a:tcTxStyle b="def" i="def"/>
      <a:tcStyle>
        <a:tcBdr/>
        <a:fill>
          <a:solidFill>
            <a:schemeClr val="accent1">
              <a:hueOff val="-313507"/>
              <a:satOff val="34334"/>
              <a:lumOff val="-8266"/>
              <a:alpha val="10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254308"/>
              <a:satOff val="57261"/>
              <a:lumOff val="12765"/>
              <a:alpha val="62000"/>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firstRow>
  </a:tblStyle>
  <a:tblStyle styleId="{EEE7283C-3CF3-47DC-8721-378D4A62B228}" styleName="">
    <a:tblBg/>
    <a:wholeTbl>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b="def" i="def"/>
      <a:tcStyle>
        <a:tcBdr/>
        <a:fill>
          <a:solidFill>
            <a:srgbClr val="C4C4C4">
              <a:alpha val="30000"/>
            </a:srgbClr>
          </a:solidFill>
        </a:fill>
      </a:tcStyle>
    </a:band2H>
    <a:firstCol>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BABABA">
              <a:alpha val="70000"/>
            </a:srgbClr>
          </a:solidFill>
        </a:fill>
      </a:tcStyle>
    </a:firstCol>
    <a:lastRow>
      <a:tcTxStyle b="off" i="off">
        <a:fontRef idx="minor">
          <a:srgbClr val="858585"/>
        </a:fontRef>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4B4B4B"/>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lastRow>
    <a:firstRow>
      <a:tcTxStyle b="off" i="off">
        <a:fontRef idx="minor">
          <a:srgbClr val="FFFFFF"/>
        </a:fontRef>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chemeClr val="accent2">
              <a:hueOff val="-739060"/>
              <a:satOff val="51948"/>
              <a:lumOff val="-8454"/>
              <a:alpha val="62000"/>
            </a:schemeClr>
          </a:solidFill>
        </a:fill>
      </a:tcStyle>
    </a:firstRow>
  </a:tblStyle>
  <a:tblStyle styleId="{CF821DB8-F4EB-4A41-A1BA-3FCAFE7338EE}"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D5CBC0">
              <a:alpha val="39000"/>
            </a:srgbClr>
          </a:solidFill>
        </a:fill>
      </a:tcStyle>
    </a:band2H>
    <a:firstCol>
      <a:tcTxStyle b="off" i="off">
        <a:fontRef idx="minor">
          <a:srgbClr val="858585"/>
        </a:fontRef>
        <a:srgbClr val="858585"/>
      </a:tcTxStyle>
      <a:tcStyle>
        <a:tcBdr>
          <a:left>
            <a:ln w="12700" cap="flat">
              <a:solidFill>
                <a:srgbClr val="868685"/>
              </a:solidFill>
              <a:prstDash val="solid"/>
              <a:miter lim="400000"/>
            </a:ln>
          </a:left>
          <a:right>
            <a:ln w="12700" cap="flat">
              <a:solidFill>
                <a:srgbClr val="868685"/>
              </a:solidFill>
              <a:prstDash val="solid"/>
              <a:miter lim="400000"/>
            </a:ln>
          </a:right>
          <a:top>
            <a:ln w="12700" cap="flat">
              <a:solidFill>
                <a:srgbClr val="868685"/>
              </a:solidFill>
              <a:prstDash val="solid"/>
              <a:miter lim="400000"/>
            </a:ln>
          </a:top>
          <a:bottom>
            <a:ln w="12700" cap="flat">
              <a:solidFill>
                <a:srgbClr val="868685"/>
              </a:solidFill>
              <a:prstDash val="solid"/>
              <a:miter lim="400000"/>
            </a:ln>
          </a:bottom>
          <a:insideH>
            <a:ln w="12700" cap="flat">
              <a:solidFill>
                <a:srgbClr val="868685"/>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firstRow>
  </a:tblStyle>
  <a:tblStyle styleId="{33BA23B1-9221-436E-865A-0063620EA4FD}" styleName="">
    <a:tblBg/>
    <a:wholeTbl>
      <a:tcTxStyle b="off" i="off">
        <a:fontRef idx="minor">
          <a:srgbClr val="858585"/>
        </a:fontRef>
        <a:srgbClr val="858585"/>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noFill/>
        </a:fill>
      </a:tcStyle>
    </a:wholeTbl>
    <a:band2H>
      <a:tcTxStyle b="def" i="def"/>
      <a:tcStyle>
        <a:tcBdr/>
        <a:fill>
          <a:solidFill>
            <a:srgbClr val="685948">
              <a:alpha val="15000"/>
            </a:srgbClr>
          </a:solidFill>
        </a:fill>
      </a:tcStyle>
    </a:band2H>
    <a:firstCol>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160F02">
                  <a:alpha val="70000"/>
                </a:srgbClr>
              </a:solidFill>
              <a:prstDash val="solid"/>
              <a:miter lim="400000"/>
            </a:ln>
          </a:top>
          <a:bottom>
            <a:ln w="25400" cap="flat">
              <a:solidFill>
                <a:srgbClr val="160F02">
                  <a:alpha val="70000"/>
                </a:srgbClr>
              </a:solidFill>
              <a:prstDash val="solid"/>
              <a:miter lim="400000"/>
            </a:ln>
          </a:bottom>
          <a:insideH>
            <a:ln w="25400" cap="flat">
              <a:solidFill>
                <a:srgbClr val="160F02">
                  <a:alpha val="70000"/>
                </a:srgbClr>
              </a:solidFill>
              <a:prstDash val="solid"/>
              <a:miter lim="400000"/>
            </a:ln>
          </a:insideH>
          <a:insideV>
            <a:ln w="25400" cap="flat">
              <a:solidFill>
                <a:srgbClr val="160F02">
                  <a:alpha val="70000"/>
                </a:srgbClr>
              </a:solidFill>
              <a:prstDash val="solid"/>
              <a:miter lim="400000"/>
            </a:ln>
          </a:insideV>
        </a:tcBdr>
        <a:fill>
          <a:solidFill>
            <a:srgbClr val="685948">
              <a:alpha val="62000"/>
            </a:srgbClr>
          </a:solidFill>
        </a:fill>
      </a:tcStyle>
    </a:firstCol>
    <a:la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lastRow>
    <a:firstRow>
      <a:tcTxStyle b="off" i="off">
        <a:fontRef idx="minor">
          <a:srgbClr val="FFFFFF"/>
        </a:fontRef>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firstRow>
  </a:tblStyle>
  <a:tblStyle styleId="{2708684C-4D16-4618-839F-0558EEFCDFE6}" styleName="">
    <a:tblBg/>
    <a:wholeTbl>
      <a:tcTxStyle b="off" i="off">
        <a:fontRef idx="minor">
          <a:srgbClr val="858585"/>
        </a:fontRef>
        <a:srgbClr val="858585"/>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wholeTbl>
    <a:band2H>
      <a:tcTxStyle b="def" i="def"/>
      <a:tcStyle>
        <a:tcBdr/>
        <a:fill>
          <a:solidFill>
            <a:srgbClr val="FEFEE0">
              <a:alpha val="55000"/>
            </a:srgbClr>
          </a:solidFill>
        </a:fill>
      </a:tcStyle>
    </a:band2H>
    <a:firstCol>
      <a:tcTxStyle b="off" i="off">
        <a:fontRef idx="minor">
          <a:srgbClr val="45A7DE"/>
        </a:fontRef>
        <a:srgbClr val="45A7DE"/>
      </a:tcTxStyle>
      <a:tcStyle>
        <a:tcBdr>
          <a:left>
            <a:ln w="12700" cap="flat">
              <a:noFill/>
              <a:miter lim="400000"/>
            </a:ln>
          </a:left>
          <a:right>
            <a:ln w="31750" cap="flat">
              <a:solidFill>
                <a:schemeClr val="accent5">
                  <a:hueOff val="61010"/>
                  <a:satOff val="20460"/>
                  <a:lumOff val="-2197"/>
                  <a:alpha val="62000"/>
                </a:schemeClr>
              </a:solidFill>
              <a:prstDash val="solid"/>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Col>
    <a:lastRow>
      <a:tcTxStyle b="off" i="off">
        <a:fontRef idx="minor">
          <a:srgbClr val="45A7DE"/>
        </a:fontRef>
        <a:srgbClr val="45A7DE"/>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12700"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lastRow>
    <a:firstRow>
      <a:tcTxStyle b="off" i="off">
        <a:fontRef idx="minor">
          <a:srgbClr val="45A7DE"/>
        </a:fontRef>
        <a:srgbClr val="45A7DE"/>
      </a:tcTxStyle>
      <a:tcStyle>
        <a:tcBdr>
          <a:left>
            <a:ln w="12700" cap="flat">
              <a:noFill/>
              <a:miter lim="400000"/>
            </a:ln>
          </a:left>
          <a:right>
            <a:ln w="12700" cap="flat">
              <a:noFill/>
              <a:miter lim="400000"/>
            </a:ln>
          </a:right>
          <a:top>
            <a:ln w="12700" cap="flat">
              <a:noFill/>
              <a:miter lim="400000"/>
            </a:ln>
          </a:top>
          <a:bottom>
            <a:ln w="254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comments" Target="comments/comment2.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comments" Target="comments/comment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comments" Target="comments/comment4.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3-22T15:50:16.516" idx="1">
    <p:pos x="6030" y="4860"/>
    <p:text>Where a1 and a2 are Complex, because of the normalization of the state vector. |a1|^2 + |a2|^2 = 1.</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3-22T16:03:50.943" idx="2">
    <p:pos x="2687" y="4768"/>
    <p:text>Theta has a limit between 0 and pi
Phi has a limit between 0 and 2pi
exp(igamma) has no observable effect, since it is the global phase factor.</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3-22T21:09:30.185" idx="3">
    <p:pos x="6320" y="4210"/>
    <p:text>The plus in the circle symbol indicates mod 2 addition. 0 + 0 = 1 + 1 = 0
0 + 1 = 1 + 0 = 1
To evaluate our function, we place the input in superposition, such that the second y line contains the results of both f(0) and f(1) simultaneously, if we were to measure, however, then we’d only receive one of the results with a certain probability. The Deutsch al., comes in handy for fixing that issue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3-22T21:40:16.808" idx="4">
    <p:pos x="6202" y="1466"/>
    <p:text>Basis encoding is the most literal - its from classical to quantum bits directly translated.
Amplitude Encoding:
Classical normalized vectors can be represented by the amplitudes of the quantum state. And matrices can also be encoded (see second in the amplitude encoding).
In qsample encoding, consider an n-qubit quantum state described by an amplitude vector. Measuring the n qubits in the computational basis is equivalent to sampling a bit string of length n from a discrete probability distribution. We can use the amplitude vector to represent a classical discrete probability distribution over binary strings.
Did not understand the Dynamic encoding.</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917700"/>
            <a:ext cx="10464800" cy="2794000"/>
          </a:xfrm>
          <a:prstGeom prst="rect">
            <a:avLst/>
          </a:prstGeom>
        </p:spPr>
        <p:txBody>
          <a:bodyPr anchor="b"/>
          <a:lstStyle>
            <a:lvl1pPr>
              <a:defRPr sz="9500"/>
            </a:lvl1pPr>
          </a:lstStyle>
          <a:p>
            <a:pPr/>
            <a:r>
              <a:t>Title Text</a:t>
            </a:r>
          </a:p>
        </p:txBody>
      </p:sp>
      <p:sp>
        <p:nvSpPr>
          <p:cNvPr id="12" name="Body Level One…"/>
          <p:cNvSpPr txBox="1"/>
          <p:nvPr>
            <p:ph type="body" sz="quarter" idx="1"/>
          </p:nvPr>
        </p:nvSpPr>
        <p:spPr>
          <a:xfrm>
            <a:off x="1270000" y="50165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6311901" y="9270999"/>
            <a:ext cx="374905" cy="355601"/>
          </a:xfrm>
          <a:prstGeom prst="rect">
            <a:avLst/>
          </a:prstGeom>
        </p:spPr>
        <p:txBody>
          <a:bodyPr anchor="b"/>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13"/>
          </p:nvPr>
        </p:nvSpPr>
        <p:spPr>
          <a:xfrm>
            <a:off x="1270000" y="4279900"/>
            <a:ext cx="10464800" cy="660400"/>
          </a:xfrm>
          <a:prstGeom prst="rect">
            <a:avLst/>
          </a:prstGeom>
        </p:spPr>
        <p:txBody>
          <a:bodyPr>
            <a:spAutoFit/>
          </a:bodyPr>
          <a:lstStyle>
            <a:lvl1pPr marL="0" indent="0" algn="ctr">
              <a:spcBef>
                <a:spcPts val="0"/>
              </a:spcBef>
              <a:buSzTx/>
              <a:buNone/>
              <a:defRPr sz="4000">
                <a:solidFill>
                  <a:srgbClr val="45A7DE"/>
                </a:solidFill>
              </a:defRPr>
            </a:lvl1pPr>
          </a:lstStyle>
          <a:p>
            <a:pPr/>
            <a:r>
              <a:t>“Type a quote here.”</a:t>
            </a:r>
          </a:p>
        </p:txBody>
      </p:sp>
      <p:sp>
        <p:nvSpPr>
          <p:cNvPr id="94" name="–Johnny Appleseed"/>
          <p:cNvSpPr txBox="1"/>
          <p:nvPr>
            <p:ph type="body" sz="quarter" idx="14"/>
          </p:nvPr>
        </p:nvSpPr>
        <p:spPr>
          <a:xfrm>
            <a:off x="1270000" y="6362700"/>
            <a:ext cx="10464800" cy="596900"/>
          </a:xfrm>
          <a:prstGeom prst="rect">
            <a:avLst/>
          </a:prstGeom>
        </p:spPr>
        <p:txBody>
          <a:bodyPr anchor="t">
            <a:spAutoFit/>
          </a:bodyPr>
          <a:lstStyle>
            <a:lvl1pPr marL="0" indent="0" algn="ctr">
              <a:spcBef>
                <a:spcPts val="0"/>
              </a:spcBef>
              <a:buSzTx/>
              <a:buNone/>
              <a:defRPr sz="36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307138" y="649152"/>
            <a:ext cx="10401301" cy="5856302"/>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1270000" y="6604000"/>
            <a:ext cx="10464800" cy="1651000"/>
          </a:xfrm>
          <a:prstGeom prst="rect">
            <a:avLst/>
          </a:prstGeom>
        </p:spPr>
        <p:txBody>
          <a:bodyPr anchor="b"/>
          <a:lstStyle>
            <a:lvl1pPr>
              <a:defRPr sz="9500"/>
            </a:lvl1pPr>
          </a:lstStyle>
          <a:p>
            <a:pPr/>
            <a:r>
              <a:t>Title Text</a:t>
            </a:r>
          </a:p>
        </p:txBody>
      </p:sp>
      <p:sp>
        <p:nvSpPr>
          <p:cNvPr id="22" name="Body Level One…"/>
          <p:cNvSpPr txBox="1"/>
          <p:nvPr>
            <p:ph type="body" sz="quarter" idx="1"/>
          </p:nvPr>
        </p:nvSpPr>
        <p:spPr>
          <a:xfrm>
            <a:off x="1270000" y="8331200"/>
            <a:ext cx="10464800" cy="12700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2844800"/>
            <a:ext cx="10464800" cy="4064000"/>
          </a:xfrm>
          <a:prstGeom prst="rect">
            <a:avLst/>
          </a:prstGeom>
        </p:spPr>
        <p:txBody>
          <a:bodyPr/>
          <a:lstStyle>
            <a:lvl1pPr>
              <a:defRPr sz="9500"/>
            </a:lvl1p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butterfly-and-leaf_3000x1734.jpeg"/>
          <p:cNvSpPr/>
          <p:nvPr>
            <p:ph type="pic" sz="half" idx="13"/>
          </p:nvPr>
        </p:nvSpPr>
        <p:spPr>
          <a:xfrm>
            <a:off x="6572250" y="812800"/>
            <a:ext cx="5753100" cy="76708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381000" y="1409700"/>
            <a:ext cx="5867400" cy="3302000"/>
          </a:xfrm>
          <a:prstGeom prst="rect">
            <a:avLst/>
          </a:prstGeom>
        </p:spPr>
        <p:txBody>
          <a:bodyPr anchor="b"/>
          <a:lstStyle/>
          <a:p>
            <a:pPr/>
            <a:r>
              <a:t>Title Text</a:t>
            </a:r>
          </a:p>
        </p:txBody>
      </p:sp>
      <p:sp>
        <p:nvSpPr>
          <p:cNvPr id="40" name="Body Level One…"/>
          <p:cNvSpPr txBox="1"/>
          <p:nvPr>
            <p:ph type="body" sz="quarter" idx="1"/>
          </p:nvPr>
        </p:nvSpPr>
        <p:spPr>
          <a:xfrm>
            <a:off x="381000" y="4787900"/>
            <a:ext cx="5867400" cy="3721100"/>
          </a:xfrm>
          <a:prstGeom prst="rect">
            <a:avLst/>
          </a:prstGeom>
        </p:spPr>
        <p:txBody>
          <a:bodyPr anchor="t"/>
          <a:lstStyle>
            <a:lvl1pPr marL="0" indent="0" algn="ctr">
              <a:spcBef>
                <a:spcPts val="0"/>
              </a:spcBef>
              <a:buSzTx/>
              <a:buNone/>
              <a:defRPr sz="4000"/>
            </a:lvl1pPr>
            <a:lvl2pPr marL="0" indent="0" algn="ctr">
              <a:spcBef>
                <a:spcPts val="0"/>
              </a:spcBef>
              <a:buSzTx/>
              <a:buNone/>
              <a:defRPr sz="4000"/>
            </a:lvl2pPr>
            <a:lvl3pPr marL="0" indent="0" algn="ctr">
              <a:spcBef>
                <a:spcPts val="0"/>
              </a:spcBef>
              <a:buSzTx/>
              <a:buNone/>
              <a:defRPr sz="4000"/>
            </a:lvl3pPr>
            <a:lvl4pPr marL="0" indent="0" algn="ctr">
              <a:spcBef>
                <a:spcPts val="0"/>
              </a:spcBef>
              <a:buSzTx/>
              <a:buNone/>
              <a:defRPr sz="4000"/>
            </a:lvl4pPr>
            <a:lvl5pPr marL="0" indent="0" algn="ctr">
              <a:spcBef>
                <a:spcPts val="0"/>
              </a:spcBef>
              <a:buSz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xfrm>
            <a:off x="1270000" y="2768600"/>
            <a:ext cx="10464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butterfly-and-leaf_3000x1734.jpeg"/>
          <p:cNvSpPr/>
          <p:nvPr>
            <p:ph type="pic" sz="half" idx="13"/>
          </p:nvPr>
        </p:nvSpPr>
        <p:spPr>
          <a:xfrm>
            <a:off x="7277100" y="2578100"/>
            <a:ext cx="4457700" cy="59436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270000" y="2768600"/>
            <a:ext cx="5461000" cy="5715000"/>
          </a:xfrm>
          <a:prstGeom prst="rect">
            <a:avLst/>
          </a:prstGeom>
        </p:spPr>
        <p:txBody>
          <a:bodyPr/>
          <a:lstStyle>
            <a:lvl1pPr marL="444500" indent="-444500">
              <a:spcBef>
                <a:spcPts val="3800"/>
              </a:spcBef>
              <a:buSzPct val="50000"/>
              <a:buBlip>
                <a:blip r:embed="rId2"/>
              </a:buBlip>
              <a:defRPr sz="3600"/>
            </a:lvl1pPr>
            <a:lvl2pPr marL="889000" indent="-444500">
              <a:spcBef>
                <a:spcPts val="3800"/>
              </a:spcBef>
              <a:buSzPct val="50000"/>
              <a:buBlip>
                <a:blip r:embed="rId2"/>
              </a:buBlip>
              <a:defRPr sz="3600"/>
            </a:lvl2pPr>
            <a:lvl3pPr marL="1333500" indent="-444500">
              <a:spcBef>
                <a:spcPts val="3800"/>
              </a:spcBef>
              <a:buSzPct val="50000"/>
              <a:buBlip>
                <a:blip r:embed="rId2"/>
              </a:buBlip>
              <a:defRPr sz="3600"/>
            </a:lvl3pPr>
            <a:lvl4pPr marL="1778000" indent="-444500">
              <a:spcBef>
                <a:spcPts val="3800"/>
              </a:spcBef>
              <a:buSzPct val="50000"/>
              <a:buBlip>
                <a:blip r:embed="rId2"/>
              </a:buBlip>
              <a:defRPr sz="3600"/>
            </a:lvl4pPr>
            <a:lvl5pPr marL="2222500" indent="-444500">
              <a:spcBef>
                <a:spcPts val="3800"/>
              </a:spcBef>
              <a:buSzPct val="50000"/>
              <a:buBlip>
                <a:blip r:embed="rId2"/>
              </a:buBlip>
              <a:defRPr sz="36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rot="21600000">
            <a:off x="7063543" y="473144"/>
            <a:ext cx="5554134" cy="4165601"/>
          </a:xfrm>
          <a:prstGeom prst="rect">
            <a:avLst/>
          </a:prstGeom>
          <a:ln w="9525">
            <a:round/>
          </a:ln>
        </p:spPr>
        <p:txBody>
          <a:bodyPr lIns="91439" tIns="45719" rIns="91439" bIns="45719" anchor="t">
            <a:noAutofit/>
          </a:bodyPr>
          <a:lstStyle/>
          <a:p>
            <a:pPr/>
          </a:p>
        </p:txBody>
      </p:sp>
      <p:sp>
        <p:nvSpPr>
          <p:cNvPr id="84" name="Image"/>
          <p:cNvSpPr/>
          <p:nvPr>
            <p:ph type="pic" sz="quarter" idx="14"/>
          </p:nvPr>
        </p:nvSpPr>
        <p:spPr>
          <a:xfrm rot="21600000">
            <a:off x="7095370" y="5018682"/>
            <a:ext cx="5520268" cy="4140201"/>
          </a:xfrm>
          <a:prstGeom prst="rect">
            <a:avLst/>
          </a:prstGeom>
          <a:ln w="9525">
            <a:round/>
          </a:ln>
        </p:spPr>
        <p:txBody>
          <a:bodyPr lIns="91439" tIns="45719" rIns="91439" bIns="45719" anchor="t">
            <a:noAutofit/>
          </a:bodyPr>
          <a:lstStyle/>
          <a:p>
            <a:pPr/>
          </a:p>
        </p:txBody>
      </p:sp>
      <p:sp>
        <p:nvSpPr>
          <p:cNvPr id="85" name="Image"/>
          <p:cNvSpPr/>
          <p:nvPr>
            <p:ph type="pic" idx="15"/>
          </p:nvPr>
        </p:nvSpPr>
        <p:spPr>
          <a:xfrm>
            <a:off x="266700" y="482600"/>
            <a:ext cx="6502400" cy="8669867"/>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6311901" y="9271000"/>
            <a:ext cx="374905" cy="355600"/>
          </a:xfrm>
          <a:prstGeom prst="rect">
            <a:avLst/>
          </a:prstGeom>
          <a:ln w="12700">
            <a:miter lim="400000"/>
          </a:ln>
        </p:spPr>
        <p:txBody>
          <a:bodyPr wrap="none" lIns="50800" tIns="50800" rIns="50800" bIns="50800">
            <a:spAutoFit/>
          </a:bodyPr>
          <a:lstStyle>
            <a:lvl1pPr>
              <a:defRPr sz="1800">
                <a:solidFill>
                  <a:srgbClr val="868686"/>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45A7DE"/>
          </a:solidFill>
          <a:uFillTx/>
          <a:latin typeface="+mn-lt"/>
          <a:ea typeface="+mn-ea"/>
          <a:cs typeface="+mn-cs"/>
          <a:sym typeface="Marker Felt"/>
        </a:defRPr>
      </a:lvl9pPr>
    </p:titleStyle>
    <p:bodyStyle>
      <a:lvl1pPr marL="63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1pPr>
      <a:lvl2pPr marL="127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2pPr>
      <a:lvl3pPr marL="190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3pPr>
      <a:lvl4pPr marL="254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4pPr>
      <a:lvl5pPr marL="317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5pPr>
      <a:lvl6pPr marL="381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6pPr>
      <a:lvl7pPr marL="444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7pPr>
      <a:lvl8pPr marL="5080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8pPr>
      <a:lvl9pPr marL="5715000" marR="0" indent="-635000" algn="l" defTabSz="584200" rtl="0" latinLnBrk="0">
        <a:lnSpc>
          <a:spcPct val="100000"/>
        </a:lnSpc>
        <a:spcBef>
          <a:spcPts val="4200"/>
        </a:spcBef>
        <a:spcAft>
          <a:spcPts val="0"/>
        </a:spcAft>
        <a:buClrTx/>
        <a:buSzPct val="47000"/>
        <a:buFontTx/>
        <a:buBlip>
          <a:blip r:embed="rId3"/>
        </a:buBlip>
        <a:tabLst/>
        <a:defRPr b="0" baseline="0" cap="none" i="0" spc="0" strike="noStrike" sz="4600" u="none">
          <a:ln>
            <a:noFill/>
          </a:ln>
          <a:solidFill>
            <a:srgbClr val="858585"/>
          </a:solidFill>
          <a:uFillTx/>
          <a:latin typeface="+mn-lt"/>
          <a:ea typeface="+mn-ea"/>
          <a:cs typeface="+mn-cs"/>
          <a:sym typeface="Marker Felt"/>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Marker Fel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 Id="rId3" Type="http://schemas.openxmlformats.org/officeDocument/2006/relationships/image" Target="../media/image2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3.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6.png"/><Relationship Id="rId4" Type="http://schemas.openxmlformats.org/officeDocument/2006/relationships/image" Target="../media/image3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8.png"/><Relationship Id="rId4" Type="http://schemas.openxmlformats.org/officeDocument/2006/relationships/image" Target="../media/image3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4.xml"/><Relationship Id="rId3" Type="http://schemas.openxmlformats.org/officeDocument/2006/relationships/image" Target="../media/image40.png"/><Relationship Id="rId4" Type="http://schemas.openxmlformats.org/officeDocument/2006/relationships/image" Target="../media/image4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 Id="rId3" Type="http://schemas.openxmlformats.org/officeDocument/2006/relationships/image" Target="../media/image4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omments" Target="../comments/comment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 Id="rId3" Type="http://schemas.openxmlformats.org/officeDocument/2006/relationships/image" Target="../media/image1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Quantum Information"/>
          <p:cNvSpPr txBox="1"/>
          <p:nvPr>
            <p:ph type="ctrTitle"/>
          </p:nvPr>
        </p:nvSpPr>
        <p:spPr>
          <a:prstGeom prst="rect">
            <a:avLst/>
          </a:prstGeom>
        </p:spPr>
        <p:txBody>
          <a:bodyPr/>
          <a:lstStyle/>
          <a:p>
            <a:pPr/>
            <a:r>
              <a:t>Quantum Information</a:t>
            </a:r>
          </a:p>
        </p:txBody>
      </p:sp>
      <p:sp>
        <p:nvSpPr>
          <p:cNvPr id="120" name="An Introduction"/>
          <p:cNvSpPr txBox="1"/>
          <p:nvPr>
            <p:ph type="subTitle" sz="quarter" idx="1"/>
          </p:nvPr>
        </p:nvSpPr>
        <p:spPr>
          <a:prstGeom prst="rect">
            <a:avLst/>
          </a:prstGeom>
        </p:spPr>
        <p:txBody>
          <a:bodyPr/>
          <a:lstStyle/>
          <a:p>
            <a:pPr/>
            <a:r>
              <a:t>An Introduction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Quantum Gate Table"/>
          <p:cNvSpPr txBox="1"/>
          <p:nvPr>
            <p:ph type="title"/>
          </p:nvPr>
        </p:nvSpPr>
        <p:spPr>
          <a:prstGeom prst="rect">
            <a:avLst/>
          </a:prstGeom>
        </p:spPr>
        <p:txBody>
          <a:bodyPr/>
          <a:lstStyle/>
          <a:p>
            <a:pPr/>
            <a:r>
              <a:t>Quantum Gate Table</a:t>
            </a:r>
          </a:p>
        </p:txBody>
      </p:sp>
      <p:grpSp>
        <p:nvGrpSpPr>
          <p:cNvPr id="175" name="Screen Shot 2019-03-22 at 16.26.09.png"/>
          <p:cNvGrpSpPr/>
          <p:nvPr/>
        </p:nvGrpSpPr>
        <p:grpSpPr>
          <a:xfrm>
            <a:off x="1549624" y="2257748"/>
            <a:ext cx="9905552" cy="5837950"/>
            <a:chOff x="0" y="0"/>
            <a:chExt cx="9905551" cy="5837949"/>
          </a:xfrm>
        </p:grpSpPr>
        <p:pic>
          <p:nvPicPr>
            <p:cNvPr id="174" name="Screen Shot 2019-03-22 at 16.26.09.png" descr="Screen Shot 2019-03-22 at 16.26.09.png"/>
            <p:cNvPicPr>
              <a:picLocks noChangeAspect="1"/>
            </p:cNvPicPr>
            <p:nvPr/>
          </p:nvPicPr>
          <p:blipFill>
            <a:blip r:embed="rId2">
              <a:extLst/>
            </a:blip>
            <a:stretch>
              <a:fillRect/>
            </a:stretch>
          </p:blipFill>
          <p:spPr>
            <a:xfrm>
              <a:off x="127000" y="88900"/>
              <a:ext cx="9651552" cy="5507750"/>
            </a:xfrm>
            <a:prstGeom prst="rect">
              <a:avLst/>
            </a:prstGeom>
            <a:ln>
              <a:noFill/>
            </a:ln>
            <a:effectLst/>
          </p:spPr>
        </p:pic>
        <p:pic>
          <p:nvPicPr>
            <p:cNvPr id="173" name="Screen Shot 2019-03-22 at 16.26.09.png" descr="Screen Shot 2019-03-22 at 16.26.09.png"/>
            <p:cNvPicPr>
              <a:picLocks noChangeAspect="0"/>
            </p:cNvPicPr>
            <p:nvPr/>
          </p:nvPicPr>
          <p:blipFill>
            <a:blip r:embed="rId3">
              <a:extLst/>
            </a:blip>
            <a:stretch>
              <a:fillRect/>
            </a:stretch>
          </p:blipFill>
          <p:spPr>
            <a:xfrm>
              <a:off x="0" y="0"/>
              <a:ext cx="9905552" cy="5837950"/>
            </a:xfrm>
            <a:prstGeom prst="rect">
              <a:avLst/>
            </a:prstGeom>
            <a:effectLst/>
          </p:spPr>
        </p:pic>
      </p:grpSp>
      <p:grpSp>
        <p:nvGrpSpPr>
          <p:cNvPr id="178" name="Screen Shot 2019-03-22 at 16.27.53.png"/>
          <p:cNvGrpSpPr/>
          <p:nvPr/>
        </p:nvGrpSpPr>
        <p:grpSpPr>
          <a:xfrm>
            <a:off x="2211201" y="8369165"/>
            <a:ext cx="3365501" cy="1130301"/>
            <a:chOff x="0" y="0"/>
            <a:chExt cx="3365500" cy="1130300"/>
          </a:xfrm>
        </p:grpSpPr>
        <p:pic>
          <p:nvPicPr>
            <p:cNvPr id="177" name="Screen Shot 2019-03-22 at 16.27.53.png" descr="Screen Shot 2019-03-22 at 16.27.53.png"/>
            <p:cNvPicPr>
              <a:picLocks noChangeAspect="1"/>
            </p:cNvPicPr>
            <p:nvPr/>
          </p:nvPicPr>
          <p:blipFill>
            <a:blip r:embed="rId4">
              <a:extLst/>
            </a:blip>
            <a:stretch>
              <a:fillRect/>
            </a:stretch>
          </p:blipFill>
          <p:spPr>
            <a:xfrm>
              <a:off x="127000" y="88900"/>
              <a:ext cx="3111500" cy="800100"/>
            </a:xfrm>
            <a:prstGeom prst="rect">
              <a:avLst/>
            </a:prstGeom>
            <a:ln>
              <a:noFill/>
            </a:ln>
            <a:effectLst/>
          </p:spPr>
        </p:pic>
        <p:pic>
          <p:nvPicPr>
            <p:cNvPr id="176" name="Screen Shot 2019-03-22 at 16.27.53.png" descr="Screen Shot 2019-03-22 at 16.27.53.png"/>
            <p:cNvPicPr>
              <a:picLocks noChangeAspect="0"/>
            </p:cNvPicPr>
            <p:nvPr/>
          </p:nvPicPr>
          <p:blipFill>
            <a:blip r:embed="rId5">
              <a:extLst/>
            </a:blip>
            <a:stretch>
              <a:fillRect/>
            </a:stretch>
          </p:blipFill>
          <p:spPr>
            <a:xfrm>
              <a:off x="0" y="0"/>
              <a:ext cx="3365500" cy="1130300"/>
            </a:xfrm>
            <a:prstGeom prst="rect">
              <a:avLst/>
            </a:prstGeom>
            <a:effectLst/>
          </p:spPr>
        </p:pic>
      </p:grpSp>
      <p:grpSp>
        <p:nvGrpSpPr>
          <p:cNvPr id="181" name="Screen Shot 2019-03-22 at 16.27.58.png"/>
          <p:cNvGrpSpPr/>
          <p:nvPr/>
        </p:nvGrpSpPr>
        <p:grpSpPr>
          <a:xfrm>
            <a:off x="6980539" y="8299315"/>
            <a:ext cx="3886201" cy="1270001"/>
            <a:chOff x="0" y="0"/>
            <a:chExt cx="3886200" cy="1270000"/>
          </a:xfrm>
        </p:grpSpPr>
        <p:pic>
          <p:nvPicPr>
            <p:cNvPr id="180" name="Screen Shot 2019-03-22 at 16.27.58.png" descr="Screen Shot 2019-03-22 at 16.27.58.png"/>
            <p:cNvPicPr>
              <a:picLocks noChangeAspect="1"/>
            </p:cNvPicPr>
            <p:nvPr/>
          </p:nvPicPr>
          <p:blipFill>
            <a:blip r:embed="rId6">
              <a:extLst/>
            </a:blip>
            <a:stretch>
              <a:fillRect/>
            </a:stretch>
          </p:blipFill>
          <p:spPr>
            <a:xfrm>
              <a:off x="127000" y="88900"/>
              <a:ext cx="3632200" cy="939800"/>
            </a:xfrm>
            <a:prstGeom prst="rect">
              <a:avLst/>
            </a:prstGeom>
            <a:ln>
              <a:noFill/>
            </a:ln>
            <a:effectLst/>
          </p:spPr>
        </p:pic>
        <p:pic>
          <p:nvPicPr>
            <p:cNvPr id="179" name="Screen Shot 2019-03-22 at 16.27.58.png" descr="Screen Shot 2019-03-22 at 16.27.58.png"/>
            <p:cNvPicPr>
              <a:picLocks noChangeAspect="0"/>
            </p:cNvPicPr>
            <p:nvPr/>
          </p:nvPicPr>
          <p:blipFill>
            <a:blip r:embed="rId7">
              <a:extLst/>
            </a:blip>
            <a:stretch>
              <a:fillRect/>
            </a:stretch>
          </p:blipFill>
          <p:spPr>
            <a:xfrm>
              <a:off x="0" y="0"/>
              <a:ext cx="3886200" cy="1270000"/>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Other Useful Quantum Gates"/>
          <p:cNvSpPr txBox="1"/>
          <p:nvPr>
            <p:ph type="title"/>
          </p:nvPr>
        </p:nvSpPr>
        <p:spPr>
          <a:prstGeom prst="rect">
            <a:avLst/>
          </a:prstGeom>
        </p:spPr>
        <p:txBody>
          <a:bodyPr/>
          <a:lstStyle/>
          <a:p>
            <a:pPr/>
            <a:r>
              <a:t>Other Useful Quantum Gates</a:t>
            </a:r>
          </a:p>
        </p:txBody>
      </p:sp>
      <p:grpSp>
        <p:nvGrpSpPr>
          <p:cNvPr id="186" name="Screen Shot 2019-03-22 at 16.30.04.png"/>
          <p:cNvGrpSpPr/>
          <p:nvPr/>
        </p:nvGrpSpPr>
        <p:grpSpPr>
          <a:xfrm>
            <a:off x="1638300" y="2565400"/>
            <a:ext cx="9728200" cy="6273800"/>
            <a:chOff x="0" y="0"/>
            <a:chExt cx="9728200" cy="6273800"/>
          </a:xfrm>
        </p:grpSpPr>
        <p:pic>
          <p:nvPicPr>
            <p:cNvPr id="185" name="Screen Shot 2019-03-22 at 16.30.04.png" descr="Screen Shot 2019-03-22 at 16.30.04.png"/>
            <p:cNvPicPr>
              <a:picLocks noChangeAspect="1"/>
            </p:cNvPicPr>
            <p:nvPr/>
          </p:nvPicPr>
          <p:blipFill>
            <a:blip r:embed="rId2">
              <a:extLst/>
            </a:blip>
            <a:stretch>
              <a:fillRect/>
            </a:stretch>
          </p:blipFill>
          <p:spPr>
            <a:xfrm>
              <a:off x="127000" y="88900"/>
              <a:ext cx="9474200" cy="5943600"/>
            </a:xfrm>
            <a:prstGeom prst="rect">
              <a:avLst/>
            </a:prstGeom>
            <a:ln>
              <a:noFill/>
            </a:ln>
            <a:effectLst/>
          </p:spPr>
        </p:pic>
        <p:pic>
          <p:nvPicPr>
            <p:cNvPr id="184" name="Screen Shot 2019-03-22 at 16.30.04.png" descr="Screen Shot 2019-03-22 at 16.30.04.png"/>
            <p:cNvPicPr>
              <a:picLocks noChangeAspect="0"/>
            </p:cNvPicPr>
            <p:nvPr/>
          </p:nvPicPr>
          <p:blipFill>
            <a:blip r:embed="rId3">
              <a:extLst/>
            </a:blip>
            <a:stretch>
              <a:fillRect/>
            </a:stretch>
          </p:blipFill>
          <p:spPr>
            <a:xfrm>
              <a:off x="0" y="0"/>
              <a:ext cx="9728200" cy="6273800"/>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Quantum Parallelism and Function Evaluation"/>
          <p:cNvSpPr txBox="1"/>
          <p:nvPr>
            <p:ph type="title"/>
          </p:nvPr>
        </p:nvSpPr>
        <p:spPr>
          <a:prstGeom prst="rect">
            <a:avLst/>
          </a:prstGeom>
        </p:spPr>
        <p:txBody>
          <a:bodyPr/>
          <a:lstStyle/>
          <a:p>
            <a:pPr/>
            <a:r>
              <a:t>Quantum Parallelism and Function Evaluation</a:t>
            </a:r>
          </a:p>
        </p:txBody>
      </p:sp>
      <p:sp>
        <p:nvSpPr>
          <p:cNvPr id="189" name="Quantum parallelism is one of the most important and outstanding features of quantum computing. It allows quantum algorithms to evaluate multiple values at a time."/>
          <p:cNvSpPr txBox="1"/>
          <p:nvPr>
            <p:ph type="body" idx="1"/>
          </p:nvPr>
        </p:nvSpPr>
        <p:spPr>
          <a:prstGeom prst="rect">
            <a:avLst/>
          </a:prstGeom>
        </p:spPr>
        <p:txBody>
          <a:bodyPr/>
          <a:lstStyle>
            <a:lvl1pPr>
              <a:buBlip>
                <a:blip r:embed="rId2"/>
              </a:buBlip>
            </a:lvl1pPr>
          </a:lstStyle>
          <a:p>
            <a:pPr/>
            <a:r>
              <a:t>Quantum parallelism is one of the most important and outstanding features of quantum computing. It allows quantum algorithms to evaluate multiple values at a time.</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Example Function"/>
          <p:cNvSpPr txBox="1"/>
          <p:nvPr>
            <p:ph type="title"/>
          </p:nvPr>
        </p:nvSpPr>
        <p:spPr>
          <a:prstGeom prst="rect">
            <a:avLst/>
          </a:prstGeom>
        </p:spPr>
        <p:txBody>
          <a:bodyPr/>
          <a:lstStyle/>
          <a:p>
            <a:pPr/>
            <a:r>
              <a:t>Example Function</a:t>
            </a:r>
          </a:p>
        </p:txBody>
      </p:sp>
      <p:grpSp>
        <p:nvGrpSpPr>
          <p:cNvPr id="194" name="Screen Shot 2019-03-22 at 21.08.45.png"/>
          <p:cNvGrpSpPr/>
          <p:nvPr/>
        </p:nvGrpSpPr>
        <p:grpSpPr>
          <a:xfrm>
            <a:off x="2184400" y="2164704"/>
            <a:ext cx="8636000" cy="6426201"/>
            <a:chOff x="0" y="0"/>
            <a:chExt cx="8636000" cy="6426200"/>
          </a:xfrm>
        </p:grpSpPr>
        <p:pic>
          <p:nvPicPr>
            <p:cNvPr id="193" name="Screen Shot 2019-03-22 at 21.08.45.png" descr="Screen Shot 2019-03-22 at 21.08.45.png"/>
            <p:cNvPicPr>
              <a:picLocks noChangeAspect="1"/>
            </p:cNvPicPr>
            <p:nvPr/>
          </p:nvPicPr>
          <p:blipFill>
            <a:blip r:embed="rId3">
              <a:extLst/>
            </a:blip>
            <a:stretch>
              <a:fillRect/>
            </a:stretch>
          </p:blipFill>
          <p:spPr>
            <a:xfrm>
              <a:off x="127000" y="88900"/>
              <a:ext cx="8382000" cy="6096000"/>
            </a:xfrm>
            <a:prstGeom prst="rect">
              <a:avLst/>
            </a:prstGeom>
            <a:ln>
              <a:noFill/>
            </a:ln>
            <a:effectLst/>
          </p:spPr>
        </p:pic>
        <p:pic>
          <p:nvPicPr>
            <p:cNvPr id="192" name="Screen Shot 2019-03-22 at 21.08.45.png" descr="Screen Shot 2019-03-22 at 21.08.45.png"/>
            <p:cNvPicPr>
              <a:picLocks noChangeAspect="0"/>
            </p:cNvPicPr>
            <p:nvPr/>
          </p:nvPicPr>
          <p:blipFill>
            <a:blip r:embed="rId4">
              <a:extLst/>
            </a:blip>
            <a:stretch>
              <a:fillRect/>
            </a:stretch>
          </p:blipFill>
          <p:spPr>
            <a:xfrm>
              <a:off x="0" y="0"/>
              <a:ext cx="8636000" cy="6426200"/>
            </a:xfrm>
            <a:prstGeom prst="rect">
              <a:avLst/>
            </a:prstGeom>
            <a:effectLst/>
          </p:spPr>
        </p:pic>
      </p:grpSp>
      <p:grpSp>
        <p:nvGrpSpPr>
          <p:cNvPr id="197" name="Screen Shot 2019-03-22 at 21.11.58.png"/>
          <p:cNvGrpSpPr/>
          <p:nvPr/>
        </p:nvGrpSpPr>
        <p:grpSpPr>
          <a:xfrm>
            <a:off x="8870145" y="4520553"/>
            <a:ext cx="4025901" cy="1714501"/>
            <a:chOff x="0" y="0"/>
            <a:chExt cx="4025900" cy="1714500"/>
          </a:xfrm>
        </p:grpSpPr>
        <p:pic>
          <p:nvPicPr>
            <p:cNvPr id="196" name="Screen Shot 2019-03-22 at 21.11.58.png" descr="Screen Shot 2019-03-22 at 21.11.58.png"/>
            <p:cNvPicPr>
              <a:picLocks noChangeAspect="1"/>
            </p:cNvPicPr>
            <p:nvPr/>
          </p:nvPicPr>
          <p:blipFill>
            <a:blip r:embed="rId5">
              <a:extLst/>
            </a:blip>
            <a:stretch>
              <a:fillRect/>
            </a:stretch>
          </p:blipFill>
          <p:spPr>
            <a:xfrm>
              <a:off x="127000" y="88900"/>
              <a:ext cx="3771900" cy="1384300"/>
            </a:xfrm>
            <a:prstGeom prst="rect">
              <a:avLst/>
            </a:prstGeom>
            <a:ln>
              <a:noFill/>
            </a:ln>
            <a:effectLst/>
          </p:spPr>
        </p:pic>
        <p:pic>
          <p:nvPicPr>
            <p:cNvPr id="195" name="Screen Shot 2019-03-22 at 21.11.58.png" descr="Screen Shot 2019-03-22 at 21.11.58.png"/>
            <p:cNvPicPr>
              <a:picLocks noChangeAspect="0"/>
            </p:cNvPicPr>
            <p:nvPr/>
          </p:nvPicPr>
          <p:blipFill>
            <a:blip r:embed="rId6">
              <a:extLst/>
            </a:blip>
            <a:stretch>
              <a:fillRect/>
            </a:stretch>
          </p:blipFill>
          <p:spPr>
            <a:xfrm>
              <a:off x="0" y="0"/>
              <a:ext cx="4025900" cy="1714500"/>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he Deutsch-Josza Algorithm"/>
          <p:cNvSpPr txBox="1"/>
          <p:nvPr>
            <p:ph type="title"/>
          </p:nvPr>
        </p:nvSpPr>
        <p:spPr>
          <a:prstGeom prst="rect">
            <a:avLst/>
          </a:prstGeom>
        </p:spPr>
        <p:txBody>
          <a:bodyPr/>
          <a:lstStyle/>
          <a:p>
            <a:pPr/>
            <a:r>
              <a:t>The Deutsch-Josza Algorithm</a:t>
            </a:r>
          </a:p>
        </p:txBody>
      </p:sp>
      <p:sp>
        <p:nvSpPr>
          <p:cNvPr id="200" name="The Deutsch algorithm exploits the superposition to allow us to obtain information about a global property of a function f(x).…"/>
          <p:cNvSpPr txBox="1"/>
          <p:nvPr>
            <p:ph type="body" sz="half" idx="1"/>
          </p:nvPr>
        </p:nvSpPr>
        <p:spPr>
          <a:xfrm>
            <a:off x="403864" y="2547459"/>
            <a:ext cx="12197072" cy="3805954"/>
          </a:xfrm>
          <a:prstGeom prst="rect">
            <a:avLst/>
          </a:prstGeom>
        </p:spPr>
        <p:txBody>
          <a:bodyPr/>
          <a:lstStyle/>
          <a:p>
            <a:pPr marL="419100" indent="-419100" defTabSz="385572">
              <a:spcBef>
                <a:spcPts val="2700"/>
              </a:spcBef>
              <a:buBlip>
                <a:blip r:embed="rId2"/>
              </a:buBlip>
              <a:defRPr sz="3036"/>
            </a:pPr>
            <a:r>
              <a:t>The Deutsch algorithm exploits the superposition to allow us to obtain information about a global property of a function f(x).</a:t>
            </a:r>
          </a:p>
          <a:p>
            <a:pPr marL="419100" indent="-419100" defTabSz="385572">
              <a:spcBef>
                <a:spcPts val="2700"/>
              </a:spcBef>
              <a:buBlip>
                <a:blip r:embed="rId2"/>
              </a:buBlip>
              <a:defRPr sz="3036"/>
            </a:pPr>
            <a:r>
              <a:t>A function of a single bit (like in the example) can only be either constant or balanced. These properties are global and this algorithm will enable us to figure out if the function is either constant or balanced.</a:t>
            </a:r>
          </a:p>
          <a:p>
            <a:pPr marL="419100" indent="-419100" defTabSz="385572">
              <a:spcBef>
                <a:spcPts val="2700"/>
              </a:spcBef>
              <a:buBlip>
                <a:blip r:embed="rId2"/>
              </a:buBlip>
              <a:defRPr sz="3036"/>
            </a:pPr>
            <a:r>
              <a:t>If the measurement of the input qubit is 0, then the function is balanced. If the measurement gives the state 1, then the function is balanced.</a:t>
            </a:r>
          </a:p>
        </p:txBody>
      </p:sp>
      <p:grpSp>
        <p:nvGrpSpPr>
          <p:cNvPr id="203" name="Screen Shot 2019-03-22 at 21.21.43.png"/>
          <p:cNvGrpSpPr/>
          <p:nvPr/>
        </p:nvGrpSpPr>
        <p:grpSpPr>
          <a:xfrm>
            <a:off x="4273550" y="6373803"/>
            <a:ext cx="4457700" cy="952501"/>
            <a:chOff x="0" y="0"/>
            <a:chExt cx="4457700" cy="952500"/>
          </a:xfrm>
        </p:grpSpPr>
        <p:pic>
          <p:nvPicPr>
            <p:cNvPr id="202" name="Screen Shot 2019-03-22 at 21.21.43.png" descr="Screen Shot 2019-03-22 at 21.21.43.png"/>
            <p:cNvPicPr>
              <a:picLocks noChangeAspect="1"/>
            </p:cNvPicPr>
            <p:nvPr/>
          </p:nvPicPr>
          <p:blipFill>
            <a:blip r:embed="rId3">
              <a:extLst/>
            </a:blip>
            <a:stretch>
              <a:fillRect/>
            </a:stretch>
          </p:blipFill>
          <p:spPr>
            <a:xfrm>
              <a:off x="127000" y="88900"/>
              <a:ext cx="4203700" cy="622300"/>
            </a:xfrm>
            <a:prstGeom prst="rect">
              <a:avLst/>
            </a:prstGeom>
            <a:ln>
              <a:noFill/>
            </a:ln>
            <a:effectLst/>
          </p:spPr>
        </p:pic>
        <p:pic>
          <p:nvPicPr>
            <p:cNvPr id="201" name="Screen Shot 2019-03-22 at 21.21.43.png" descr="Screen Shot 2019-03-22 at 21.21.43.png"/>
            <p:cNvPicPr>
              <a:picLocks noChangeAspect="0"/>
            </p:cNvPicPr>
            <p:nvPr/>
          </p:nvPicPr>
          <p:blipFill>
            <a:blip r:embed="rId4">
              <a:extLst/>
            </a:blip>
            <a:stretch>
              <a:fillRect/>
            </a:stretch>
          </p:blipFill>
          <p:spPr>
            <a:xfrm>
              <a:off x="0" y="0"/>
              <a:ext cx="4457700" cy="952500"/>
            </a:xfrm>
            <a:prstGeom prst="rect">
              <a:avLst/>
            </a:prstGeom>
            <a:effectLst/>
          </p:spPr>
        </p:pic>
      </p:grpSp>
      <p:grpSp>
        <p:nvGrpSpPr>
          <p:cNvPr id="206" name="Screen Shot 2019-03-22 at 21.22.55.png"/>
          <p:cNvGrpSpPr/>
          <p:nvPr/>
        </p:nvGrpSpPr>
        <p:grpSpPr>
          <a:xfrm>
            <a:off x="3224409" y="7259159"/>
            <a:ext cx="6555982" cy="2278639"/>
            <a:chOff x="0" y="0"/>
            <a:chExt cx="6555981" cy="2278638"/>
          </a:xfrm>
        </p:grpSpPr>
        <p:pic>
          <p:nvPicPr>
            <p:cNvPr id="205" name="Screen Shot 2019-03-22 at 21.22.55.png" descr="Screen Shot 2019-03-22 at 21.22.55.png"/>
            <p:cNvPicPr>
              <a:picLocks noChangeAspect="1"/>
            </p:cNvPicPr>
            <p:nvPr/>
          </p:nvPicPr>
          <p:blipFill>
            <a:blip r:embed="rId5">
              <a:extLst/>
            </a:blip>
            <a:stretch>
              <a:fillRect/>
            </a:stretch>
          </p:blipFill>
          <p:spPr>
            <a:xfrm>
              <a:off x="127000" y="88900"/>
              <a:ext cx="6301981" cy="1948439"/>
            </a:xfrm>
            <a:prstGeom prst="rect">
              <a:avLst/>
            </a:prstGeom>
            <a:ln>
              <a:noFill/>
            </a:ln>
            <a:effectLst/>
          </p:spPr>
        </p:pic>
        <p:pic>
          <p:nvPicPr>
            <p:cNvPr id="204" name="Screen Shot 2019-03-22 at 21.22.55.png" descr="Screen Shot 2019-03-22 at 21.22.55.png"/>
            <p:cNvPicPr>
              <a:picLocks noChangeAspect="0"/>
            </p:cNvPicPr>
            <p:nvPr/>
          </p:nvPicPr>
          <p:blipFill>
            <a:blip r:embed="rId6">
              <a:extLst/>
            </a:blip>
            <a:stretch>
              <a:fillRect/>
            </a:stretch>
          </p:blipFill>
          <p:spPr>
            <a:xfrm>
              <a:off x="-1" y="0"/>
              <a:ext cx="6555983" cy="2278639"/>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e Deutsch-Josza Algorithm"/>
          <p:cNvSpPr txBox="1"/>
          <p:nvPr>
            <p:ph type="title"/>
          </p:nvPr>
        </p:nvSpPr>
        <p:spPr>
          <a:prstGeom prst="rect">
            <a:avLst/>
          </a:prstGeom>
        </p:spPr>
        <p:txBody>
          <a:bodyPr/>
          <a:lstStyle/>
          <a:p>
            <a:pPr/>
            <a:r>
              <a:t>The Deutsch-Josza Algorithm</a:t>
            </a:r>
          </a:p>
        </p:txBody>
      </p:sp>
      <p:sp>
        <p:nvSpPr>
          <p:cNvPr id="209" name="The algorithm can be generalized."/>
          <p:cNvSpPr txBox="1"/>
          <p:nvPr>
            <p:ph type="body" sz="quarter" idx="1"/>
          </p:nvPr>
        </p:nvSpPr>
        <p:spPr>
          <a:xfrm>
            <a:off x="1270000" y="2702394"/>
            <a:ext cx="10464800" cy="1325627"/>
          </a:xfrm>
          <a:prstGeom prst="rect">
            <a:avLst/>
          </a:prstGeom>
        </p:spPr>
        <p:txBody>
          <a:bodyPr/>
          <a:lstStyle>
            <a:lvl1pPr>
              <a:buBlip>
                <a:blip r:embed="rId2"/>
              </a:buBlip>
            </a:lvl1pPr>
          </a:lstStyle>
          <a:p>
            <a:pPr/>
            <a:r>
              <a:t>The algorithm can be generalized.</a:t>
            </a:r>
          </a:p>
        </p:txBody>
      </p:sp>
      <p:grpSp>
        <p:nvGrpSpPr>
          <p:cNvPr id="212" name="Screen Shot 2019-03-22 at 21.28.54.png"/>
          <p:cNvGrpSpPr/>
          <p:nvPr/>
        </p:nvGrpSpPr>
        <p:grpSpPr>
          <a:xfrm>
            <a:off x="302874" y="4295415"/>
            <a:ext cx="12399052" cy="3960692"/>
            <a:chOff x="0" y="0"/>
            <a:chExt cx="12399051" cy="3960691"/>
          </a:xfrm>
        </p:grpSpPr>
        <p:pic>
          <p:nvPicPr>
            <p:cNvPr id="211" name="Screen Shot 2019-03-22 at 21.28.54.png" descr="Screen Shot 2019-03-22 at 21.28.54.png"/>
            <p:cNvPicPr>
              <a:picLocks noChangeAspect="1"/>
            </p:cNvPicPr>
            <p:nvPr/>
          </p:nvPicPr>
          <p:blipFill>
            <a:blip r:embed="rId3">
              <a:extLst/>
            </a:blip>
            <a:stretch>
              <a:fillRect/>
            </a:stretch>
          </p:blipFill>
          <p:spPr>
            <a:xfrm>
              <a:off x="127000" y="88900"/>
              <a:ext cx="12145052" cy="3630492"/>
            </a:xfrm>
            <a:prstGeom prst="rect">
              <a:avLst/>
            </a:prstGeom>
            <a:ln>
              <a:noFill/>
            </a:ln>
            <a:effectLst/>
          </p:spPr>
        </p:pic>
        <p:pic>
          <p:nvPicPr>
            <p:cNvPr id="210" name="Screen Shot 2019-03-22 at 21.28.54.png" descr="Screen Shot 2019-03-22 at 21.28.54.png"/>
            <p:cNvPicPr>
              <a:picLocks noChangeAspect="0"/>
            </p:cNvPicPr>
            <p:nvPr/>
          </p:nvPicPr>
          <p:blipFill>
            <a:blip r:embed="rId4">
              <a:extLst/>
            </a:blip>
            <a:stretch>
              <a:fillRect/>
            </a:stretch>
          </p:blipFill>
          <p:spPr>
            <a:xfrm>
              <a:off x="0" y="0"/>
              <a:ext cx="12399052" cy="3960692"/>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Quantum Annealing and Other Quantum Models"/>
          <p:cNvSpPr txBox="1"/>
          <p:nvPr>
            <p:ph type="title"/>
          </p:nvPr>
        </p:nvSpPr>
        <p:spPr>
          <a:prstGeom prst="rect">
            <a:avLst/>
          </a:prstGeom>
        </p:spPr>
        <p:txBody>
          <a:bodyPr/>
          <a:lstStyle/>
          <a:p>
            <a:pPr/>
            <a:r>
              <a:t>Quantum Annealing and Other Quantum Models</a:t>
            </a:r>
          </a:p>
        </p:txBody>
      </p:sp>
      <p:sp>
        <p:nvSpPr>
          <p:cNvPr id="215" name="Quantum Annealing…"/>
          <p:cNvSpPr txBox="1"/>
          <p:nvPr>
            <p:ph type="body" idx="1"/>
          </p:nvPr>
        </p:nvSpPr>
        <p:spPr>
          <a:prstGeom prst="rect">
            <a:avLst/>
          </a:prstGeom>
        </p:spPr>
        <p:txBody>
          <a:bodyPr/>
          <a:lstStyle/>
          <a:p>
            <a:pPr>
              <a:buBlip>
                <a:blip r:embed="rId2"/>
              </a:buBlip>
            </a:pPr>
            <a:r>
              <a:t>Quantum Annealing</a:t>
            </a:r>
          </a:p>
          <a:p>
            <a:pPr>
              <a:buBlip>
                <a:blip r:embed="rId2"/>
              </a:buBlip>
            </a:pPr>
            <a:r>
              <a:t>One-Way (measurement based) Quantum Computing</a:t>
            </a:r>
          </a:p>
          <a:p>
            <a:pPr>
              <a:buBlip>
                <a:blip r:embed="rId2"/>
              </a:buBlip>
            </a:pPr>
            <a:r>
              <a:t>Continuous-Variable Quantum Computing</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Information Encoding"/>
          <p:cNvSpPr txBox="1"/>
          <p:nvPr>
            <p:ph type="title"/>
          </p:nvPr>
        </p:nvSpPr>
        <p:spPr>
          <a:prstGeom prst="rect">
            <a:avLst/>
          </a:prstGeom>
        </p:spPr>
        <p:txBody>
          <a:bodyPr/>
          <a:lstStyle/>
          <a:p>
            <a:pPr/>
            <a:r>
              <a:t>Information Encoding</a:t>
            </a:r>
          </a:p>
        </p:txBody>
      </p:sp>
      <p:sp>
        <p:nvSpPr>
          <p:cNvPr id="218" name="Basis Encoding…"/>
          <p:cNvSpPr txBox="1"/>
          <p:nvPr>
            <p:ph type="body" sz="quarter" idx="1"/>
          </p:nvPr>
        </p:nvSpPr>
        <p:spPr>
          <a:xfrm>
            <a:off x="393236" y="2864544"/>
            <a:ext cx="2531518" cy="5746836"/>
          </a:xfrm>
          <a:prstGeom prst="rect">
            <a:avLst/>
          </a:prstGeom>
        </p:spPr>
        <p:txBody>
          <a:bodyPr/>
          <a:lstStyle/>
          <a:p>
            <a:pPr marL="514350" indent="-514350" defTabSz="473201">
              <a:spcBef>
                <a:spcPts val="3400"/>
              </a:spcBef>
              <a:buBlip>
                <a:blip r:embed="rId2"/>
              </a:buBlip>
              <a:defRPr sz="3725"/>
            </a:pPr>
            <a:r>
              <a:t>Basis Encoding</a:t>
            </a:r>
          </a:p>
          <a:p>
            <a:pPr marL="514350" indent="-514350" defTabSz="473201">
              <a:spcBef>
                <a:spcPts val="3400"/>
              </a:spcBef>
              <a:buBlip>
                <a:blip r:embed="rId2"/>
              </a:buBlip>
              <a:defRPr sz="3725"/>
            </a:pPr>
            <a:r>
              <a:t>Amplitude Encoding</a:t>
            </a:r>
          </a:p>
          <a:p>
            <a:pPr marL="514350" indent="-514350" defTabSz="473201">
              <a:spcBef>
                <a:spcPts val="3400"/>
              </a:spcBef>
              <a:buBlip>
                <a:blip r:embed="rId2"/>
              </a:buBlip>
              <a:defRPr sz="3725"/>
            </a:pPr>
            <a:r>
              <a:t>Qsample Encoding</a:t>
            </a:r>
          </a:p>
          <a:p>
            <a:pPr marL="514350" indent="-514350" defTabSz="473201">
              <a:spcBef>
                <a:spcPts val="3400"/>
              </a:spcBef>
              <a:buBlip>
                <a:blip r:embed="rId2"/>
              </a:buBlip>
              <a:defRPr sz="3725"/>
            </a:pPr>
            <a:r>
              <a:t>Dynamic Encoding</a:t>
            </a:r>
          </a:p>
        </p:txBody>
      </p:sp>
      <p:grpSp>
        <p:nvGrpSpPr>
          <p:cNvPr id="221" name="Screen Shot 2019-03-22 at 21.37.35.png"/>
          <p:cNvGrpSpPr/>
          <p:nvPr/>
        </p:nvGrpSpPr>
        <p:grpSpPr>
          <a:xfrm>
            <a:off x="2999345" y="2982062"/>
            <a:ext cx="9652001" cy="5664201"/>
            <a:chOff x="0" y="0"/>
            <a:chExt cx="9652000" cy="5664200"/>
          </a:xfrm>
        </p:grpSpPr>
        <p:pic>
          <p:nvPicPr>
            <p:cNvPr id="220" name="Screen Shot 2019-03-22 at 21.37.35.png" descr="Screen Shot 2019-03-22 at 21.37.35.png"/>
            <p:cNvPicPr>
              <a:picLocks noChangeAspect="1"/>
            </p:cNvPicPr>
            <p:nvPr/>
          </p:nvPicPr>
          <p:blipFill>
            <a:blip r:embed="rId3">
              <a:extLst/>
            </a:blip>
            <a:stretch>
              <a:fillRect/>
            </a:stretch>
          </p:blipFill>
          <p:spPr>
            <a:xfrm>
              <a:off x="127000" y="88900"/>
              <a:ext cx="9398000" cy="5334000"/>
            </a:xfrm>
            <a:prstGeom prst="rect">
              <a:avLst/>
            </a:prstGeom>
            <a:ln>
              <a:noFill/>
            </a:ln>
            <a:effectLst/>
          </p:spPr>
        </p:pic>
        <p:pic>
          <p:nvPicPr>
            <p:cNvPr id="219" name="Screen Shot 2019-03-22 at 21.37.35.png" descr="Screen Shot 2019-03-22 at 21.37.35.png"/>
            <p:cNvPicPr>
              <a:picLocks noChangeAspect="0"/>
            </p:cNvPicPr>
            <p:nvPr/>
          </p:nvPicPr>
          <p:blipFill>
            <a:blip r:embed="rId4">
              <a:extLst/>
            </a:blip>
            <a:stretch>
              <a:fillRect/>
            </a:stretch>
          </p:blipFill>
          <p:spPr>
            <a:xfrm>
              <a:off x="0" y="0"/>
              <a:ext cx="9652000" cy="5664200"/>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Information Encoding"/>
          <p:cNvSpPr txBox="1"/>
          <p:nvPr>
            <p:ph type="title"/>
          </p:nvPr>
        </p:nvSpPr>
        <p:spPr>
          <a:prstGeom prst="rect">
            <a:avLst/>
          </a:prstGeom>
        </p:spPr>
        <p:txBody>
          <a:bodyPr/>
          <a:lstStyle/>
          <a:p>
            <a:pPr/>
            <a:r>
              <a:t>Information Encoding</a:t>
            </a:r>
          </a:p>
        </p:txBody>
      </p:sp>
      <p:grpSp>
        <p:nvGrpSpPr>
          <p:cNvPr id="226" name="Screen Shot 2019-03-22 at 21.39.19.png"/>
          <p:cNvGrpSpPr/>
          <p:nvPr/>
        </p:nvGrpSpPr>
        <p:grpSpPr>
          <a:xfrm>
            <a:off x="340316" y="2146300"/>
            <a:ext cx="9728201" cy="6959600"/>
            <a:chOff x="0" y="0"/>
            <a:chExt cx="9728200" cy="6959600"/>
          </a:xfrm>
        </p:grpSpPr>
        <p:pic>
          <p:nvPicPr>
            <p:cNvPr id="225" name="Screen Shot 2019-03-22 at 21.39.19.png" descr="Screen Shot 2019-03-22 at 21.39.19.png"/>
            <p:cNvPicPr>
              <a:picLocks noChangeAspect="1"/>
            </p:cNvPicPr>
            <p:nvPr/>
          </p:nvPicPr>
          <p:blipFill>
            <a:blip r:embed="rId3">
              <a:extLst/>
            </a:blip>
            <a:stretch>
              <a:fillRect/>
            </a:stretch>
          </p:blipFill>
          <p:spPr>
            <a:xfrm>
              <a:off x="127000" y="88900"/>
              <a:ext cx="9474200" cy="6629400"/>
            </a:xfrm>
            <a:prstGeom prst="rect">
              <a:avLst/>
            </a:prstGeom>
            <a:ln>
              <a:noFill/>
            </a:ln>
            <a:effectLst/>
          </p:spPr>
        </p:pic>
        <p:pic>
          <p:nvPicPr>
            <p:cNvPr id="224" name="Screen Shot 2019-03-22 at 21.39.19.png" descr="Screen Shot 2019-03-22 at 21.39.19.png"/>
            <p:cNvPicPr>
              <a:picLocks noChangeAspect="0"/>
            </p:cNvPicPr>
            <p:nvPr/>
          </p:nvPicPr>
          <p:blipFill>
            <a:blip r:embed="rId4">
              <a:extLst/>
            </a:blip>
            <a:stretch>
              <a:fillRect/>
            </a:stretch>
          </p:blipFill>
          <p:spPr>
            <a:xfrm>
              <a:off x="0" y="0"/>
              <a:ext cx="9728200" cy="6959600"/>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rover Search"/>
          <p:cNvSpPr txBox="1"/>
          <p:nvPr>
            <p:ph type="title"/>
          </p:nvPr>
        </p:nvSpPr>
        <p:spPr>
          <a:prstGeom prst="rect">
            <a:avLst/>
          </a:prstGeom>
        </p:spPr>
        <p:txBody>
          <a:bodyPr/>
          <a:lstStyle/>
          <a:p>
            <a:pPr/>
            <a:r>
              <a:t>Grover Search</a:t>
            </a:r>
          </a:p>
        </p:txBody>
      </p:sp>
      <p:sp>
        <p:nvSpPr>
          <p:cNvPr id="229" name="Grover’s algorithm is a quantum routine that finds one or more entries in an unstructured database of N entries in basis encoding."/>
          <p:cNvSpPr txBox="1"/>
          <p:nvPr>
            <p:ph type="body" idx="1"/>
          </p:nvPr>
        </p:nvSpPr>
        <p:spPr>
          <a:xfrm>
            <a:off x="1270000" y="2693179"/>
            <a:ext cx="10464800" cy="5865842"/>
          </a:xfrm>
          <a:prstGeom prst="rect">
            <a:avLst/>
          </a:prstGeom>
        </p:spPr>
        <p:txBody>
          <a:bodyPr/>
          <a:lstStyle>
            <a:lvl1pPr>
              <a:buBlip>
                <a:blip r:embed="rId2"/>
              </a:buBlip>
            </a:lvl1pPr>
          </a:lstStyle>
          <a:p>
            <a:pPr/>
            <a:r>
              <a:t>Grover’s algorithm is a quantum routine that finds one or more entries in an unstructured database of N entries in basis encoding.</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Introduction to Quantum Computing"/>
          <p:cNvSpPr txBox="1"/>
          <p:nvPr>
            <p:ph type="title"/>
          </p:nvPr>
        </p:nvSpPr>
        <p:spPr>
          <a:prstGeom prst="rect">
            <a:avLst/>
          </a:prstGeom>
        </p:spPr>
        <p:txBody>
          <a:bodyPr/>
          <a:lstStyle/>
          <a:p>
            <a:pPr/>
            <a:r>
              <a:t>Introduction to Quantum Computing</a:t>
            </a:r>
          </a:p>
        </p:txBody>
      </p:sp>
      <p:sp>
        <p:nvSpPr>
          <p:cNvPr id="123" name="A quantum computer can be understood as a physical implementation of n qubits (or other basic quantum systems), with a precise control over the evolution of the state.…"/>
          <p:cNvSpPr txBox="1"/>
          <p:nvPr>
            <p:ph type="body" idx="1"/>
          </p:nvPr>
        </p:nvSpPr>
        <p:spPr>
          <a:prstGeom prst="rect">
            <a:avLst/>
          </a:prstGeom>
        </p:spPr>
        <p:txBody>
          <a:bodyPr/>
          <a:lstStyle/>
          <a:p>
            <a:pPr>
              <a:buBlip>
                <a:blip r:embed="rId2"/>
              </a:buBlip>
            </a:pPr>
            <a:r>
              <a:t>A quantum computer can be understood as a physical implementation of n qubits (or other basic quantum systems), with a precise control over the evolution of the state.</a:t>
            </a:r>
          </a:p>
          <a:p>
            <a:pPr>
              <a:buBlip>
                <a:blip r:embed="rId2"/>
              </a:buBlip>
            </a:pPr>
            <a:r>
              <a:t>Qubits are the fundamental representation of data in a discrete quantum computer.</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rovers Search"/>
          <p:cNvSpPr txBox="1"/>
          <p:nvPr>
            <p:ph type="title"/>
          </p:nvPr>
        </p:nvSpPr>
        <p:spPr>
          <a:prstGeom prst="rect">
            <a:avLst/>
          </a:prstGeom>
        </p:spPr>
        <p:txBody>
          <a:bodyPr/>
          <a:lstStyle/>
          <a:p>
            <a:pPr/>
            <a:r>
              <a:t>Grovers Search</a:t>
            </a:r>
          </a:p>
        </p:txBody>
      </p:sp>
      <p:sp>
        <p:nvSpPr>
          <p:cNvPr id="232" name="This algorithm will search and mark the desired value, and amplify that values amplitude, such that a measurement will reveal the result of the computation.…"/>
          <p:cNvSpPr txBox="1"/>
          <p:nvPr>
            <p:ph type="body" idx="1"/>
          </p:nvPr>
        </p:nvSpPr>
        <p:spPr>
          <a:xfrm>
            <a:off x="1270000" y="2268107"/>
            <a:ext cx="10464800" cy="7144616"/>
          </a:xfrm>
          <a:prstGeom prst="rect">
            <a:avLst/>
          </a:prstGeom>
        </p:spPr>
        <p:txBody>
          <a:bodyPr/>
          <a:lstStyle/>
          <a:p>
            <a:pPr marL="482600" indent="-482600" defTabSz="443991">
              <a:spcBef>
                <a:spcPts val="3100"/>
              </a:spcBef>
              <a:buBlip>
                <a:blip r:embed="rId2"/>
              </a:buBlip>
              <a:defRPr sz="3496"/>
            </a:pPr>
            <a:r>
              <a:t>This algorithm will search and mark the desired value, and amplify that values amplitude, such that a measurement will reveal the result of the computation.</a:t>
            </a:r>
          </a:p>
          <a:p>
            <a:pPr marL="482600" indent="-482600" defTabSz="443991">
              <a:spcBef>
                <a:spcPts val="3100"/>
              </a:spcBef>
              <a:buBlip>
                <a:blip r:embed="rId2"/>
              </a:buBlip>
              <a:defRPr sz="3496"/>
            </a:pPr>
            <a:r>
              <a:t>Algorithm:</a:t>
            </a:r>
          </a:p>
          <a:p>
            <a:pPr lvl="1" marL="965200" indent="-482600" defTabSz="443991">
              <a:spcBef>
                <a:spcPts val="3100"/>
              </a:spcBef>
              <a:buBlip>
                <a:blip r:embed="rId2"/>
              </a:buBlip>
              <a:defRPr sz="3496"/>
            </a:pPr>
            <a:r>
              <a:t>Mark desired state, using oracle and multiply amplitude by -1</a:t>
            </a:r>
          </a:p>
          <a:p>
            <a:pPr lvl="1" marL="965200" indent="-482600" defTabSz="443991">
              <a:spcBef>
                <a:spcPts val="3100"/>
              </a:spcBef>
              <a:buBlip>
                <a:blip r:embed="rId2"/>
              </a:buBlip>
              <a:defRPr sz="3496"/>
            </a:pPr>
            <a:r>
              <a:t>Apply Hadamard transform on the index qubits</a:t>
            </a:r>
          </a:p>
          <a:p>
            <a:pPr lvl="1" marL="965200" indent="-482600" defTabSz="443991">
              <a:spcBef>
                <a:spcPts val="3100"/>
              </a:spcBef>
              <a:buBlip>
                <a:blip r:embed="rId2"/>
              </a:buBlip>
              <a:defRPr sz="3496"/>
            </a:pPr>
            <a:r>
              <a:t>Apply a phase shift of -1 on ever computational basis state but the first one</a:t>
            </a:r>
          </a:p>
          <a:p>
            <a:pPr lvl="1" marL="965200" indent="-482600" defTabSz="443991">
              <a:spcBef>
                <a:spcPts val="3100"/>
              </a:spcBef>
              <a:buBlip>
                <a:blip r:embed="rId2"/>
              </a:buBlip>
              <a:defRPr sz="3496"/>
            </a:pPr>
            <a:r>
              <a:t>Apply a Hadamard transform on the index qubits</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rovers Search Example"/>
          <p:cNvSpPr txBox="1"/>
          <p:nvPr>
            <p:ph type="title"/>
          </p:nvPr>
        </p:nvSpPr>
        <p:spPr>
          <a:prstGeom prst="rect">
            <a:avLst/>
          </a:prstGeom>
        </p:spPr>
        <p:txBody>
          <a:bodyPr/>
          <a:lstStyle/>
          <a:p>
            <a:pPr/>
            <a:r>
              <a:t>Grovers Search Example</a:t>
            </a:r>
          </a:p>
        </p:txBody>
      </p:sp>
      <p:grpSp>
        <p:nvGrpSpPr>
          <p:cNvPr id="237" name="Screen Shot 2019-03-22 at 21.58.18.png"/>
          <p:cNvGrpSpPr/>
          <p:nvPr/>
        </p:nvGrpSpPr>
        <p:grpSpPr>
          <a:xfrm>
            <a:off x="2410788" y="1961589"/>
            <a:ext cx="8183224" cy="7481422"/>
            <a:chOff x="0" y="0"/>
            <a:chExt cx="8183222" cy="7481421"/>
          </a:xfrm>
        </p:grpSpPr>
        <p:pic>
          <p:nvPicPr>
            <p:cNvPr id="236" name="Screen Shot 2019-03-22 at 21.58.18.png" descr="Screen Shot 2019-03-22 at 21.58.18.png"/>
            <p:cNvPicPr>
              <a:picLocks noChangeAspect="1"/>
            </p:cNvPicPr>
            <p:nvPr/>
          </p:nvPicPr>
          <p:blipFill>
            <a:blip r:embed="rId2">
              <a:extLst/>
            </a:blip>
            <a:stretch>
              <a:fillRect/>
            </a:stretch>
          </p:blipFill>
          <p:spPr>
            <a:xfrm>
              <a:off x="127000" y="88900"/>
              <a:ext cx="7929223" cy="7151222"/>
            </a:xfrm>
            <a:prstGeom prst="rect">
              <a:avLst/>
            </a:prstGeom>
            <a:ln>
              <a:noFill/>
            </a:ln>
            <a:effectLst/>
          </p:spPr>
        </p:pic>
        <p:pic>
          <p:nvPicPr>
            <p:cNvPr id="235" name="Screen Shot 2019-03-22 at 21.58.18.png" descr="Screen Shot 2019-03-22 at 21.58.18.png"/>
            <p:cNvPicPr>
              <a:picLocks noChangeAspect="0"/>
            </p:cNvPicPr>
            <p:nvPr/>
          </p:nvPicPr>
          <p:blipFill>
            <a:blip r:embed="rId3">
              <a:extLst/>
            </a:blip>
            <a:stretch>
              <a:fillRect/>
            </a:stretch>
          </p:blipFill>
          <p:spPr>
            <a:xfrm>
              <a:off x="0" y="0"/>
              <a:ext cx="8183223" cy="7481422"/>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Whats a Qubit?"/>
          <p:cNvSpPr txBox="1"/>
          <p:nvPr>
            <p:ph type="title"/>
          </p:nvPr>
        </p:nvSpPr>
        <p:spPr>
          <a:prstGeom prst="rect">
            <a:avLst/>
          </a:prstGeom>
        </p:spPr>
        <p:txBody>
          <a:bodyPr/>
          <a:lstStyle/>
          <a:p>
            <a:pPr/>
            <a:r>
              <a:t>Whats a Qubit?</a:t>
            </a:r>
          </a:p>
        </p:txBody>
      </p:sp>
      <p:sp>
        <p:nvSpPr>
          <p:cNvPr id="126" name="A qubit is realized as a quantum mechanical two-level system and as such can be measured in two states, called the basis states.…"/>
          <p:cNvSpPr txBox="1"/>
          <p:nvPr>
            <p:ph type="body" idx="1"/>
          </p:nvPr>
        </p:nvSpPr>
        <p:spPr>
          <a:xfrm>
            <a:off x="1270000" y="2019300"/>
            <a:ext cx="10464800" cy="5715000"/>
          </a:xfrm>
          <a:prstGeom prst="rect">
            <a:avLst/>
          </a:prstGeom>
        </p:spPr>
        <p:txBody>
          <a:bodyPr/>
          <a:lstStyle/>
          <a:p>
            <a:pPr>
              <a:buBlip>
                <a:blip r:embed="rId2"/>
              </a:buBlip>
            </a:pPr>
            <a:r>
              <a:t>A qubit is realized as a quantum mechanical two-level system and as such can be measured in two states, called the basis states.</a:t>
            </a:r>
          </a:p>
          <a:p>
            <a:pPr>
              <a:buBlip>
                <a:blip r:embed="rId2"/>
              </a:buBlip>
            </a:pPr>
            <a:r>
              <a:t>Qubits are traditionally denoted by the Dirac vectors:</a:t>
            </a:r>
          </a:p>
        </p:txBody>
      </p:sp>
      <p:grpSp>
        <p:nvGrpSpPr>
          <p:cNvPr id="129" name="Screen Shot 2019-03-22 at 15.45.29.png"/>
          <p:cNvGrpSpPr/>
          <p:nvPr/>
        </p:nvGrpSpPr>
        <p:grpSpPr>
          <a:xfrm>
            <a:off x="5372100" y="7475815"/>
            <a:ext cx="2260600" cy="1498601"/>
            <a:chOff x="0" y="0"/>
            <a:chExt cx="2260600" cy="1498600"/>
          </a:xfrm>
        </p:grpSpPr>
        <p:pic>
          <p:nvPicPr>
            <p:cNvPr id="128" name="Screen Shot 2019-03-22 at 15.45.29.png" descr="Screen Shot 2019-03-22 at 15.45.29.png"/>
            <p:cNvPicPr>
              <a:picLocks noChangeAspect="1"/>
            </p:cNvPicPr>
            <p:nvPr/>
          </p:nvPicPr>
          <p:blipFill>
            <a:blip r:embed="rId3">
              <a:extLst/>
            </a:blip>
            <a:stretch>
              <a:fillRect/>
            </a:stretch>
          </p:blipFill>
          <p:spPr>
            <a:xfrm>
              <a:off x="127000" y="88900"/>
              <a:ext cx="2006600" cy="1168400"/>
            </a:xfrm>
            <a:prstGeom prst="rect">
              <a:avLst/>
            </a:prstGeom>
            <a:ln>
              <a:noFill/>
            </a:ln>
            <a:effectLst/>
          </p:spPr>
        </p:pic>
        <p:pic>
          <p:nvPicPr>
            <p:cNvPr id="127" name="Screen Shot 2019-03-22 at 15.45.29.png" descr="Screen Shot 2019-03-22 at 15.45.29.png"/>
            <p:cNvPicPr>
              <a:picLocks noChangeAspect="0"/>
            </p:cNvPicPr>
            <p:nvPr/>
          </p:nvPicPr>
          <p:blipFill>
            <a:blip r:embed="rId4">
              <a:extLst/>
            </a:blip>
            <a:stretch>
              <a:fillRect/>
            </a:stretch>
          </p:blipFill>
          <p:spPr>
            <a:xfrm>
              <a:off x="0" y="0"/>
              <a:ext cx="2260600" cy="1498600"/>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Qubits in Dirac Notation"/>
          <p:cNvSpPr txBox="1"/>
          <p:nvPr>
            <p:ph type="title"/>
          </p:nvPr>
        </p:nvSpPr>
        <p:spPr>
          <a:prstGeom prst="rect">
            <a:avLst/>
          </a:prstGeom>
        </p:spPr>
        <p:txBody>
          <a:bodyPr/>
          <a:lstStyle/>
          <a:p>
            <a:pPr/>
            <a:r>
              <a:t>Qubits in Dirac Notation</a:t>
            </a:r>
          </a:p>
        </p:txBody>
      </p:sp>
      <p:sp>
        <p:nvSpPr>
          <p:cNvPr id="132" name="The Dirac vectors that represent qubits form an orthogonal basis of a 2D Hilbert space, which is called the computational basis.…"/>
          <p:cNvSpPr txBox="1"/>
          <p:nvPr>
            <p:ph type="body" idx="1"/>
          </p:nvPr>
        </p:nvSpPr>
        <p:spPr>
          <a:xfrm>
            <a:off x="1270000" y="2019300"/>
            <a:ext cx="10464800" cy="5715000"/>
          </a:xfrm>
          <a:prstGeom prst="rect">
            <a:avLst/>
          </a:prstGeom>
        </p:spPr>
        <p:txBody>
          <a:bodyPr/>
          <a:lstStyle/>
          <a:p>
            <a:pPr>
              <a:buBlip>
                <a:blip r:embed="rId3"/>
              </a:buBlip>
            </a:pPr>
            <a:r>
              <a:t>The Dirac vectors that represent qubits form an orthogonal basis of a 2D Hilbert space, which is called the computational basis.</a:t>
            </a:r>
          </a:p>
          <a:p>
            <a:pPr>
              <a:buBlip>
                <a:blip r:embed="rId3"/>
              </a:buBlip>
            </a:pPr>
            <a:r>
              <a:t>As a consequence of the superposition principle of quantum mechanics the most general form of a qubit is:</a:t>
            </a:r>
          </a:p>
        </p:txBody>
      </p:sp>
      <p:grpSp>
        <p:nvGrpSpPr>
          <p:cNvPr id="135" name="Screen Shot 2019-03-22 at 15.49.39.png"/>
          <p:cNvGrpSpPr/>
          <p:nvPr/>
        </p:nvGrpSpPr>
        <p:grpSpPr>
          <a:xfrm>
            <a:off x="4162919" y="8047513"/>
            <a:ext cx="4678962" cy="1151980"/>
            <a:chOff x="0" y="0"/>
            <a:chExt cx="4678961" cy="1151978"/>
          </a:xfrm>
        </p:grpSpPr>
        <p:pic>
          <p:nvPicPr>
            <p:cNvPr id="134" name="Screen Shot 2019-03-22 at 15.49.39.png" descr="Screen Shot 2019-03-22 at 15.49.39.png"/>
            <p:cNvPicPr>
              <a:picLocks noChangeAspect="1"/>
            </p:cNvPicPr>
            <p:nvPr/>
          </p:nvPicPr>
          <p:blipFill>
            <a:blip r:embed="rId4">
              <a:extLst/>
            </a:blip>
            <a:stretch>
              <a:fillRect/>
            </a:stretch>
          </p:blipFill>
          <p:spPr>
            <a:xfrm>
              <a:off x="127000" y="88900"/>
              <a:ext cx="4424962" cy="821779"/>
            </a:xfrm>
            <a:prstGeom prst="rect">
              <a:avLst/>
            </a:prstGeom>
            <a:ln>
              <a:noFill/>
            </a:ln>
            <a:effectLst/>
          </p:spPr>
        </p:pic>
        <p:pic>
          <p:nvPicPr>
            <p:cNvPr id="133" name="Screen Shot 2019-03-22 at 15.49.39.png" descr="Screen Shot 2019-03-22 at 15.49.39.png"/>
            <p:cNvPicPr>
              <a:picLocks noChangeAspect="0"/>
            </p:cNvPicPr>
            <p:nvPr/>
          </p:nvPicPr>
          <p:blipFill>
            <a:blip r:embed="rId5">
              <a:extLst/>
            </a:blip>
            <a:stretch>
              <a:fillRect/>
            </a:stretch>
          </p:blipFill>
          <p:spPr>
            <a:xfrm>
              <a:off x="0" y="0"/>
              <a:ext cx="4678962" cy="1151979"/>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Qubits in Vector Notation"/>
          <p:cNvSpPr txBox="1"/>
          <p:nvPr>
            <p:ph type="title"/>
          </p:nvPr>
        </p:nvSpPr>
        <p:spPr>
          <a:prstGeom prst="rect">
            <a:avLst/>
          </a:prstGeom>
        </p:spPr>
        <p:txBody>
          <a:bodyPr/>
          <a:lstStyle/>
          <a:p>
            <a:pPr/>
            <a:r>
              <a:t>Qubits in Vector Notation</a:t>
            </a:r>
          </a:p>
        </p:txBody>
      </p:sp>
      <p:sp>
        <p:nvSpPr>
          <p:cNvPr id="138" name="Dirac vectors has a vector representation. In vector notation, a general qubit is expressed as:"/>
          <p:cNvSpPr txBox="1"/>
          <p:nvPr>
            <p:ph type="body" sz="half" idx="1"/>
          </p:nvPr>
        </p:nvSpPr>
        <p:spPr>
          <a:xfrm>
            <a:off x="1270000" y="2655665"/>
            <a:ext cx="10464800" cy="2632435"/>
          </a:xfrm>
          <a:prstGeom prst="rect">
            <a:avLst/>
          </a:prstGeom>
        </p:spPr>
        <p:txBody>
          <a:bodyPr/>
          <a:lstStyle>
            <a:lvl1pPr>
              <a:buBlip>
                <a:blip r:embed="rId2"/>
              </a:buBlip>
            </a:lvl1pPr>
          </a:lstStyle>
          <a:p>
            <a:pPr/>
            <a:r>
              <a:t>Dirac vectors has a vector representation. In vector notation, a general qubit is expressed as:</a:t>
            </a:r>
          </a:p>
        </p:txBody>
      </p:sp>
      <p:grpSp>
        <p:nvGrpSpPr>
          <p:cNvPr id="141" name="Screen Shot 2019-03-22 at 15.56.07.png"/>
          <p:cNvGrpSpPr/>
          <p:nvPr/>
        </p:nvGrpSpPr>
        <p:grpSpPr>
          <a:xfrm>
            <a:off x="1614996" y="5561809"/>
            <a:ext cx="4289991" cy="2323282"/>
            <a:chOff x="0" y="0"/>
            <a:chExt cx="4289990" cy="2323281"/>
          </a:xfrm>
        </p:grpSpPr>
        <p:pic>
          <p:nvPicPr>
            <p:cNvPr id="140" name="Screen Shot 2019-03-22 at 15.56.07.png" descr="Screen Shot 2019-03-22 at 15.56.07.png"/>
            <p:cNvPicPr>
              <a:picLocks noChangeAspect="1"/>
            </p:cNvPicPr>
            <p:nvPr/>
          </p:nvPicPr>
          <p:blipFill>
            <a:blip r:embed="rId3">
              <a:extLst/>
            </a:blip>
            <a:stretch>
              <a:fillRect/>
            </a:stretch>
          </p:blipFill>
          <p:spPr>
            <a:xfrm>
              <a:off x="127000" y="88900"/>
              <a:ext cx="4035991" cy="1993082"/>
            </a:xfrm>
            <a:prstGeom prst="rect">
              <a:avLst/>
            </a:prstGeom>
            <a:ln>
              <a:noFill/>
            </a:ln>
            <a:effectLst/>
          </p:spPr>
        </p:pic>
        <p:pic>
          <p:nvPicPr>
            <p:cNvPr id="139" name="Screen Shot 2019-03-22 at 15.56.07.png" descr="Screen Shot 2019-03-22 at 15.56.07.png"/>
            <p:cNvPicPr>
              <a:picLocks noChangeAspect="0"/>
            </p:cNvPicPr>
            <p:nvPr/>
          </p:nvPicPr>
          <p:blipFill>
            <a:blip r:embed="rId4">
              <a:extLst/>
            </a:blip>
            <a:stretch>
              <a:fillRect/>
            </a:stretch>
          </p:blipFill>
          <p:spPr>
            <a:xfrm>
              <a:off x="0" y="0"/>
              <a:ext cx="4289991" cy="2323282"/>
            </a:xfrm>
            <a:prstGeom prst="rect">
              <a:avLst/>
            </a:prstGeom>
            <a:effectLst/>
          </p:spPr>
        </p:pic>
      </p:grpSp>
      <p:grpSp>
        <p:nvGrpSpPr>
          <p:cNvPr id="144" name="Screen Shot 2019-03-22 at 15.56.12.png"/>
          <p:cNvGrpSpPr/>
          <p:nvPr/>
        </p:nvGrpSpPr>
        <p:grpSpPr>
          <a:xfrm>
            <a:off x="7805807" y="5242133"/>
            <a:ext cx="4211857" cy="2962635"/>
            <a:chOff x="0" y="0"/>
            <a:chExt cx="4211856" cy="2962634"/>
          </a:xfrm>
        </p:grpSpPr>
        <p:pic>
          <p:nvPicPr>
            <p:cNvPr id="143" name="Screen Shot 2019-03-22 at 15.56.12.png" descr="Screen Shot 2019-03-22 at 15.56.12.png"/>
            <p:cNvPicPr>
              <a:picLocks noChangeAspect="1"/>
            </p:cNvPicPr>
            <p:nvPr/>
          </p:nvPicPr>
          <p:blipFill>
            <a:blip r:embed="rId5">
              <a:extLst/>
            </a:blip>
            <a:stretch>
              <a:fillRect/>
            </a:stretch>
          </p:blipFill>
          <p:spPr>
            <a:xfrm>
              <a:off x="127000" y="88900"/>
              <a:ext cx="3957857" cy="2632435"/>
            </a:xfrm>
            <a:prstGeom prst="rect">
              <a:avLst/>
            </a:prstGeom>
            <a:ln>
              <a:noFill/>
            </a:ln>
            <a:effectLst/>
          </p:spPr>
        </p:pic>
        <p:pic>
          <p:nvPicPr>
            <p:cNvPr id="142" name="Screen Shot 2019-03-22 at 15.56.12.png" descr="Screen Shot 2019-03-22 at 15.56.12.png"/>
            <p:cNvPicPr>
              <a:picLocks noChangeAspect="0"/>
            </p:cNvPicPr>
            <p:nvPr/>
          </p:nvPicPr>
          <p:blipFill>
            <a:blip r:embed="rId6">
              <a:extLst/>
            </a:blip>
            <a:stretch>
              <a:fillRect/>
            </a:stretch>
          </p:blipFill>
          <p:spPr>
            <a:xfrm>
              <a:off x="0" y="0"/>
              <a:ext cx="4211857" cy="2962635"/>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raphical Representation of a Qubit"/>
          <p:cNvSpPr txBox="1"/>
          <p:nvPr>
            <p:ph type="title"/>
          </p:nvPr>
        </p:nvSpPr>
        <p:spPr>
          <a:prstGeom prst="rect">
            <a:avLst/>
          </a:prstGeom>
        </p:spPr>
        <p:txBody>
          <a:bodyPr/>
          <a:lstStyle>
            <a:lvl1pPr defTabSz="578358">
              <a:defRPr sz="7919"/>
            </a:lvl1pPr>
          </a:lstStyle>
          <a:p>
            <a:pPr/>
            <a:r>
              <a:t>Graphical Representation of a Qubit</a:t>
            </a:r>
          </a:p>
        </p:txBody>
      </p:sp>
      <p:sp>
        <p:nvSpPr>
          <p:cNvPr id="147" name="The third way a qubit can be represented is by use of a sphere graph, known as the Bloch sphere. The cubit can be graphed by use of the following equation:"/>
          <p:cNvSpPr txBox="1"/>
          <p:nvPr>
            <p:ph type="body" sz="half" idx="1"/>
          </p:nvPr>
        </p:nvSpPr>
        <p:spPr>
          <a:xfrm>
            <a:off x="608527" y="2749050"/>
            <a:ext cx="4721427" cy="6016827"/>
          </a:xfrm>
          <a:prstGeom prst="rect">
            <a:avLst/>
          </a:prstGeom>
        </p:spPr>
        <p:txBody>
          <a:bodyPr/>
          <a:lstStyle>
            <a:lvl1pPr marL="590550" indent="-590550" defTabSz="543305">
              <a:spcBef>
                <a:spcPts val="3900"/>
              </a:spcBef>
              <a:buBlip>
                <a:blip r:embed="rId3"/>
              </a:buBlip>
              <a:defRPr sz="4278"/>
            </a:lvl1pPr>
          </a:lstStyle>
          <a:p>
            <a:pPr/>
            <a:r>
              <a:t>The third way a qubit can be represented is by use of a sphere graph, known as the Bloch sphere. The cubit can be graphed by use of the following equation:</a:t>
            </a:r>
          </a:p>
        </p:txBody>
      </p:sp>
      <p:grpSp>
        <p:nvGrpSpPr>
          <p:cNvPr id="150" name="Screen Shot 2019-03-22 at 15.58.31.png"/>
          <p:cNvGrpSpPr/>
          <p:nvPr/>
        </p:nvGrpSpPr>
        <p:grpSpPr>
          <a:xfrm>
            <a:off x="5545122" y="2790239"/>
            <a:ext cx="7206336" cy="1468416"/>
            <a:chOff x="0" y="0"/>
            <a:chExt cx="7206334" cy="1468414"/>
          </a:xfrm>
        </p:grpSpPr>
        <p:pic>
          <p:nvPicPr>
            <p:cNvPr id="149" name="Screen Shot 2019-03-22 at 15.58.31.png" descr="Screen Shot 2019-03-22 at 15.58.31.png"/>
            <p:cNvPicPr>
              <a:picLocks noChangeAspect="1"/>
            </p:cNvPicPr>
            <p:nvPr/>
          </p:nvPicPr>
          <p:blipFill>
            <a:blip r:embed="rId4">
              <a:extLst/>
            </a:blip>
            <a:stretch>
              <a:fillRect/>
            </a:stretch>
          </p:blipFill>
          <p:spPr>
            <a:xfrm>
              <a:off x="127000" y="88900"/>
              <a:ext cx="6952335" cy="1138215"/>
            </a:xfrm>
            <a:prstGeom prst="rect">
              <a:avLst/>
            </a:prstGeom>
            <a:ln>
              <a:noFill/>
            </a:ln>
            <a:effectLst/>
          </p:spPr>
        </p:pic>
        <p:pic>
          <p:nvPicPr>
            <p:cNvPr id="148" name="Screen Shot 2019-03-22 at 15.58.31.png" descr="Screen Shot 2019-03-22 at 15.58.31.png"/>
            <p:cNvPicPr>
              <a:picLocks noChangeAspect="0"/>
            </p:cNvPicPr>
            <p:nvPr/>
          </p:nvPicPr>
          <p:blipFill>
            <a:blip r:embed="rId5">
              <a:extLst/>
            </a:blip>
            <a:stretch>
              <a:fillRect/>
            </a:stretch>
          </p:blipFill>
          <p:spPr>
            <a:xfrm>
              <a:off x="0" y="0"/>
              <a:ext cx="7206335" cy="1468415"/>
            </a:xfrm>
            <a:prstGeom prst="rect">
              <a:avLst/>
            </a:prstGeom>
            <a:effectLst/>
          </p:spPr>
        </p:pic>
      </p:grpSp>
      <p:grpSp>
        <p:nvGrpSpPr>
          <p:cNvPr id="153" name="Screen Shot 2019-03-22 at 15.58.41.png"/>
          <p:cNvGrpSpPr/>
          <p:nvPr/>
        </p:nvGrpSpPr>
        <p:grpSpPr>
          <a:xfrm>
            <a:off x="7409291" y="4356493"/>
            <a:ext cx="5325128" cy="5089858"/>
            <a:chOff x="0" y="0"/>
            <a:chExt cx="5325126" cy="5089856"/>
          </a:xfrm>
        </p:grpSpPr>
        <p:pic>
          <p:nvPicPr>
            <p:cNvPr id="152" name="Screen Shot 2019-03-22 at 15.58.41.png" descr="Screen Shot 2019-03-22 at 15.58.41.png"/>
            <p:cNvPicPr>
              <a:picLocks noChangeAspect="1"/>
            </p:cNvPicPr>
            <p:nvPr/>
          </p:nvPicPr>
          <p:blipFill>
            <a:blip r:embed="rId6">
              <a:extLst/>
            </a:blip>
            <a:stretch>
              <a:fillRect/>
            </a:stretch>
          </p:blipFill>
          <p:spPr>
            <a:xfrm>
              <a:off x="127000" y="88900"/>
              <a:ext cx="5071127" cy="4759657"/>
            </a:xfrm>
            <a:prstGeom prst="rect">
              <a:avLst/>
            </a:prstGeom>
            <a:ln>
              <a:noFill/>
            </a:ln>
            <a:effectLst/>
          </p:spPr>
        </p:pic>
        <p:pic>
          <p:nvPicPr>
            <p:cNvPr id="151" name="Screen Shot 2019-03-22 at 15.58.41.png" descr="Screen Shot 2019-03-22 at 15.58.41.png"/>
            <p:cNvPicPr>
              <a:picLocks noChangeAspect="0"/>
            </p:cNvPicPr>
            <p:nvPr/>
          </p:nvPicPr>
          <p:blipFill>
            <a:blip r:embed="rId7">
              <a:extLst/>
            </a:blip>
            <a:stretch>
              <a:fillRect/>
            </a:stretch>
          </p:blipFill>
          <p:spPr>
            <a:xfrm>
              <a:off x="0" y="0"/>
              <a:ext cx="5325127" cy="5089857"/>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Multiple Qubit States"/>
          <p:cNvSpPr txBox="1"/>
          <p:nvPr>
            <p:ph type="title"/>
          </p:nvPr>
        </p:nvSpPr>
        <p:spPr>
          <a:prstGeom prst="rect">
            <a:avLst/>
          </a:prstGeom>
        </p:spPr>
        <p:txBody>
          <a:bodyPr/>
          <a:lstStyle/>
          <a:p>
            <a:pPr/>
            <a:r>
              <a:t>Multiple Qubit States</a:t>
            </a:r>
          </a:p>
        </p:txBody>
      </p:sp>
      <p:sp>
        <p:nvSpPr>
          <p:cNvPr id="156" name="When multiple cubits are entangled, their collective state is no longer separable and the computation basis is read as:"/>
          <p:cNvSpPr txBox="1"/>
          <p:nvPr>
            <p:ph type="body" sz="half" idx="1"/>
          </p:nvPr>
        </p:nvSpPr>
        <p:spPr>
          <a:xfrm>
            <a:off x="1270000" y="2363516"/>
            <a:ext cx="10464800" cy="2700396"/>
          </a:xfrm>
          <a:prstGeom prst="rect">
            <a:avLst/>
          </a:prstGeom>
        </p:spPr>
        <p:txBody>
          <a:bodyPr/>
          <a:lstStyle>
            <a:lvl1pPr>
              <a:buBlip>
                <a:blip r:embed="rId2"/>
              </a:buBlip>
            </a:lvl1pPr>
          </a:lstStyle>
          <a:p>
            <a:pPr/>
            <a:r>
              <a:t>When multiple cubits are entangled, their collective state is no longer separable and the computation basis is read as:</a:t>
            </a:r>
          </a:p>
        </p:txBody>
      </p:sp>
      <p:grpSp>
        <p:nvGrpSpPr>
          <p:cNvPr id="159" name="Screen Shot 2019-03-22 at 16.21.02.png"/>
          <p:cNvGrpSpPr/>
          <p:nvPr/>
        </p:nvGrpSpPr>
        <p:grpSpPr>
          <a:xfrm>
            <a:off x="3143250" y="5187950"/>
            <a:ext cx="6718300" cy="1028700"/>
            <a:chOff x="0" y="0"/>
            <a:chExt cx="6718300" cy="1028700"/>
          </a:xfrm>
        </p:grpSpPr>
        <p:pic>
          <p:nvPicPr>
            <p:cNvPr id="158" name="Screen Shot 2019-03-22 at 16.21.02.png" descr="Screen Shot 2019-03-22 at 16.21.02.png"/>
            <p:cNvPicPr>
              <a:picLocks noChangeAspect="1"/>
            </p:cNvPicPr>
            <p:nvPr/>
          </p:nvPicPr>
          <p:blipFill>
            <a:blip r:embed="rId3">
              <a:extLst/>
            </a:blip>
            <a:stretch>
              <a:fillRect/>
            </a:stretch>
          </p:blipFill>
          <p:spPr>
            <a:xfrm>
              <a:off x="127000" y="88900"/>
              <a:ext cx="6464300" cy="698500"/>
            </a:xfrm>
            <a:prstGeom prst="rect">
              <a:avLst/>
            </a:prstGeom>
            <a:ln>
              <a:noFill/>
            </a:ln>
            <a:effectLst/>
          </p:spPr>
        </p:pic>
        <p:pic>
          <p:nvPicPr>
            <p:cNvPr id="157" name="Screen Shot 2019-03-22 at 16.21.02.png" descr="Screen Shot 2019-03-22 at 16.21.02.png"/>
            <p:cNvPicPr>
              <a:picLocks noChangeAspect="0"/>
            </p:cNvPicPr>
            <p:nvPr/>
          </p:nvPicPr>
          <p:blipFill>
            <a:blip r:embed="rId4">
              <a:extLst/>
            </a:blip>
            <a:stretch>
              <a:fillRect/>
            </a:stretch>
          </p:blipFill>
          <p:spPr>
            <a:xfrm>
              <a:off x="0" y="0"/>
              <a:ext cx="6718300" cy="1028700"/>
            </a:xfrm>
            <a:prstGeom prst="rect">
              <a:avLst/>
            </a:prstGeom>
            <a:effectLst/>
          </p:spPr>
        </p:pic>
      </p:grpSp>
      <p:grpSp>
        <p:nvGrpSpPr>
          <p:cNvPr id="162" name="Screen Shot 2019-03-22 at 16.17.37.png"/>
          <p:cNvGrpSpPr/>
          <p:nvPr/>
        </p:nvGrpSpPr>
        <p:grpSpPr>
          <a:xfrm>
            <a:off x="4349711" y="6427047"/>
            <a:ext cx="4305377" cy="2164406"/>
            <a:chOff x="0" y="0"/>
            <a:chExt cx="4305376" cy="2164405"/>
          </a:xfrm>
        </p:grpSpPr>
        <p:pic>
          <p:nvPicPr>
            <p:cNvPr id="161" name="Screen Shot 2019-03-22 at 16.17.37.png" descr="Screen Shot 2019-03-22 at 16.17.37.png"/>
            <p:cNvPicPr>
              <a:picLocks noChangeAspect="1"/>
            </p:cNvPicPr>
            <p:nvPr/>
          </p:nvPicPr>
          <p:blipFill>
            <a:blip r:embed="rId5">
              <a:extLst/>
            </a:blip>
            <a:stretch>
              <a:fillRect/>
            </a:stretch>
          </p:blipFill>
          <p:spPr>
            <a:xfrm>
              <a:off x="127000" y="88900"/>
              <a:ext cx="4051377" cy="1834206"/>
            </a:xfrm>
            <a:prstGeom prst="rect">
              <a:avLst/>
            </a:prstGeom>
            <a:ln>
              <a:noFill/>
            </a:ln>
            <a:effectLst/>
          </p:spPr>
        </p:pic>
        <p:pic>
          <p:nvPicPr>
            <p:cNvPr id="160" name="Screen Shot 2019-03-22 at 16.17.37.png" descr="Screen Shot 2019-03-22 at 16.17.37.png"/>
            <p:cNvPicPr>
              <a:picLocks noChangeAspect="0"/>
            </p:cNvPicPr>
            <p:nvPr/>
          </p:nvPicPr>
          <p:blipFill>
            <a:blip r:embed="rId6">
              <a:extLst/>
            </a:blip>
            <a:stretch>
              <a:fillRect/>
            </a:stretch>
          </p:blipFill>
          <p:spPr>
            <a:xfrm>
              <a:off x="0" y="0"/>
              <a:ext cx="4305377" cy="2164406"/>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Quick Short Hand Trick"/>
          <p:cNvSpPr txBox="1"/>
          <p:nvPr>
            <p:ph type="title"/>
          </p:nvPr>
        </p:nvSpPr>
        <p:spPr>
          <a:prstGeom prst="rect">
            <a:avLst/>
          </a:prstGeom>
        </p:spPr>
        <p:txBody>
          <a:bodyPr/>
          <a:lstStyle/>
          <a:p>
            <a:pPr/>
            <a:r>
              <a:t>Quick Short Hand Trick</a:t>
            </a:r>
          </a:p>
        </p:txBody>
      </p:sp>
      <p:grpSp>
        <p:nvGrpSpPr>
          <p:cNvPr id="167" name="Screen Shot 2019-03-22 at 16.23.03.png"/>
          <p:cNvGrpSpPr/>
          <p:nvPr/>
        </p:nvGrpSpPr>
        <p:grpSpPr>
          <a:xfrm>
            <a:off x="645617" y="2761038"/>
            <a:ext cx="11713566" cy="4383924"/>
            <a:chOff x="0" y="0"/>
            <a:chExt cx="11713564" cy="4383923"/>
          </a:xfrm>
        </p:grpSpPr>
        <p:pic>
          <p:nvPicPr>
            <p:cNvPr id="166" name="Screen Shot 2019-03-22 at 16.23.03.png" descr="Screen Shot 2019-03-22 at 16.23.03.png"/>
            <p:cNvPicPr>
              <a:picLocks noChangeAspect="1"/>
            </p:cNvPicPr>
            <p:nvPr/>
          </p:nvPicPr>
          <p:blipFill>
            <a:blip r:embed="rId2">
              <a:extLst/>
            </a:blip>
            <a:stretch>
              <a:fillRect/>
            </a:stretch>
          </p:blipFill>
          <p:spPr>
            <a:xfrm>
              <a:off x="127000" y="88900"/>
              <a:ext cx="11459565" cy="4053724"/>
            </a:xfrm>
            <a:prstGeom prst="rect">
              <a:avLst/>
            </a:prstGeom>
            <a:ln>
              <a:noFill/>
            </a:ln>
            <a:effectLst/>
          </p:spPr>
        </p:pic>
        <p:pic>
          <p:nvPicPr>
            <p:cNvPr id="165" name="Screen Shot 2019-03-22 at 16.23.03.png" descr="Screen Shot 2019-03-22 at 16.23.03.png"/>
            <p:cNvPicPr>
              <a:picLocks noChangeAspect="0"/>
            </p:cNvPicPr>
            <p:nvPr/>
          </p:nvPicPr>
          <p:blipFill>
            <a:blip r:embed="rId3">
              <a:extLst/>
            </a:blip>
            <a:stretch>
              <a:fillRect/>
            </a:stretch>
          </p:blipFill>
          <p:spPr>
            <a:xfrm>
              <a:off x="0" y="0"/>
              <a:ext cx="11713565" cy="4383924"/>
            </a:xfrm>
            <a:prstGeom prst="rect">
              <a:avLst/>
            </a:prstGeom>
            <a:effectLst/>
          </p:spPr>
        </p:pic>
      </p:gr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Quantum Gates"/>
          <p:cNvSpPr txBox="1"/>
          <p:nvPr>
            <p:ph type="title"/>
          </p:nvPr>
        </p:nvSpPr>
        <p:spPr>
          <a:prstGeom prst="rect">
            <a:avLst/>
          </a:prstGeom>
        </p:spPr>
        <p:txBody>
          <a:bodyPr/>
          <a:lstStyle/>
          <a:p>
            <a:pPr/>
            <a:r>
              <a:t>Quantum Gates</a:t>
            </a:r>
          </a:p>
        </p:txBody>
      </p:sp>
      <p:sp>
        <p:nvSpPr>
          <p:cNvPr id="170" name="Two basic operations on quantum states:…"/>
          <p:cNvSpPr txBox="1"/>
          <p:nvPr>
            <p:ph type="body" sz="half" idx="1"/>
          </p:nvPr>
        </p:nvSpPr>
        <p:spPr>
          <a:xfrm>
            <a:off x="1270000" y="3530453"/>
            <a:ext cx="10464800" cy="3318187"/>
          </a:xfrm>
          <a:prstGeom prst="rect">
            <a:avLst/>
          </a:prstGeom>
        </p:spPr>
        <p:txBody>
          <a:bodyPr/>
          <a:lstStyle/>
          <a:p>
            <a:pPr>
              <a:buBlip>
                <a:blip r:embed="rId2"/>
              </a:buBlip>
            </a:pPr>
            <a:r>
              <a:t>Two basic operations on quantum states:</a:t>
            </a:r>
          </a:p>
          <a:p>
            <a:pPr lvl="1">
              <a:buBlip>
                <a:blip r:embed="rId2"/>
              </a:buBlip>
            </a:pPr>
            <a:r>
              <a:t>Quantum logic gates</a:t>
            </a:r>
          </a:p>
          <a:p>
            <a:pPr lvl="1">
              <a:buBlip>
                <a:blip r:embed="rId2"/>
              </a:buBlip>
            </a:pPr>
            <a:r>
              <a:t>Computational basis measurements</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GraphPaper">
  <a:themeElements>
    <a:clrScheme name="GraphPaper">
      <a:dk1>
        <a:srgbClr val="008585"/>
      </a:dk1>
      <a:lt1>
        <a:srgbClr val="858585"/>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Marker Felt"/>
        <a:ea typeface="Marker Felt"/>
        <a:cs typeface="Marker Felt"/>
      </a:majorFont>
      <a:minorFont>
        <a:latin typeface="Marker Felt"/>
        <a:ea typeface="Marker Felt"/>
        <a:cs typeface="Marker Felt"/>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000" u="none" kumimoji="0" normalizeH="0">
            <a:ln>
              <a:noFill/>
            </a:ln>
            <a:solidFill>
              <a:srgbClr val="858585"/>
            </a:solidFill>
            <a:effectLst/>
            <a:uFillTx/>
            <a:latin typeface="+mn-lt"/>
            <a:ea typeface="+mn-ea"/>
            <a:cs typeface="+mn-cs"/>
            <a:sym typeface="Marker Fel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