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41"/>
  </p:notesMasterIdLst>
  <p:sldIdLst>
    <p:sldId id="256" r:id="rId2"/>
    <p:sldId id="257" r:id="rId3"/>
    <p:sldId id="276" r:id="rId4"/>
    <p:sldId id="262" r:id="rId5"/>
    <p:sldId id="302" r:id="rId6"/>
    <p:sldId id="258" r:id="rId7"/>
    <p:sldId id="261" r:id="rId8"/>
    <p:sldId id="263" r:id="rId9"/>
    <p:sldId id="264" r:id="rId10"/>
    <p:sldId id="277" r:id="rId11"/>
    <p:sldId id="278" r:id="rId12"/>
    <p:sldId id="279" r:id="rId13"/>
    <p:sldId id="280" r:id="rId14"/>
    <p:sldId id="281" r:id="rId15"/>
    <p:sldId id="305" r:id="rId16"/>
    <p:sldId id="282" r:id="rId17"/>
    <p:sldId id="283" r:id="rId18"/>
    <p:sldId id="284" r:id="rId19"/>
    <p:sldId id="285" r:id="rId20"/>
    <p:sldId id="290" r:id="rId21"/>
    <p:sldId id="291" r:id="rId22"/>
    <p:sldId id="289" r:id="rId23"/>
    <p:sldId id="292" r:id="rId24"/>
    <p:sldId id="303" r:id="rId25"/>
    <p:sldId id="293" r:id="rId26"/>
    <p:sldId id="294" r:id="rId27"/>
    <p:sldId id="295" r:id="rId28"/>
    <p:sldId id="296" r:id="rId29"/>
    <p:sldId id="297" r:id="rId30"/>
    <p:sldId id="298" r:id="rId31"/>
    <p:sldId id="299" r:id="rId32"/>
    <p:sldId id="300" r:id="rId33"/>
    <p:sldId id="301" r:id="rId34"/>
    <p:sldId id="304" r:id="rId35"/>
    <p:sldId id="306" r:id="rId36"/>
    <p:sldId id="307" r:id="rId37"/>
    <p:sldId id="308" r:id="rId38"/>
    <p:sldId id="270" r:id="rId39"/>
    <p:sldId id="286" r:id="rId40"/>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5" autoAdjust="0"/>
    <p:restoredTop sz="94023" autoAdjust="0"/>
  </p:normalViewPr>
  <p:slideViewPr>
    <p:cSldViewPr>
      <p:cViewPr>
        <p:scale>
          <a:sx n="100" d="100"/>
          <a:sy n="100" d="100"/>
        </p:scale>
        <p:origin x="-58" y="739"/>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8" d="100"/>
          <a:sy n="88" d="100"/>
        </p:scale>
        <p:origin x="-385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99F52B-4AE0-4B57-90C1-42E4F817839A}" type="datetimeFigureOut">
              <a:rPr lang="en-US" smtClean="0"/>
              <a:pPr/>
              <a:t>6/9/2016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5426FC-0D52-4B6A-8B91-477E8D65DFA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2" y="0"/>
            <a:ext cx="12190412"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914281" y="3355848"/>
            <a:ext cx="10768198"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281" y="1828800"/>
            <a:ext cx="10768198"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CC0DC150-A4F5-4CC7-8AC9-D1C2FA702AF0}" type="datetime1">
              <a:rPr lang="en-US" smtClean="0"/>
              <a:pPr/>
              <a:t>6/9/2016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12190413"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28" y="155448"/>
            <a:ext cx="3366428"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238" y="1484808"/>
            <a:ext cx="8328778"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27" y="1728216"/>
            <a:ext cx="3291412"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27" y="1170432"/>
            <a:ext cx="3364554" cy="201168"/>
          </a:xfrm>
        </p:spPr>
        <p:txBody>
          <a:bodyPr/>
          <a:lstStyle/>
          <a:p>
            <a:fld id="{934ADB0E-D0F3-4FB6-89C7-2C66D4671BAD}" type="datetime1">
              <a:rPr lang="en-US" smtClean="0"/>
              <a:pPr/>
              <a:t>6/9/2016</a:t>
            </a:fld>
            <a:endParaRPr lang="en-US"/>
          </a:p>
        </p:txBody>
      </p:sp>
      <p:sp>
        <p:nvSpPr>
          <p:cNvPr id="11" name="Rectangle 10"/>
          <p:cNvSpPr/>
          <p:nvPr/>
        </p:nvSpPr>
        <p:spPr>
          <a:xfrm>
            <a:off x="3807154" y="0"/>
            <a:ext cx="60952"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154" y="0"/>
            <a:ext cx="60952"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4047217" y="1170432"/>
            <a:ext cx="6924155"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11117657" y="1170432"/>
            <a:ext cx="978358"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9B10CD-9FAF-4497-8F91-7F71E028F591}" type="datetime1">
              <a:rPr lang="en-US" smtClean="0"/>
              <a:pPr/>
              <a:t>6/9/2016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7415" y="0"/>
            <a:ext cx="60952"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8862431" y="0"/>
            <a:ext cx="3352365"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9041223" y="274640"/>
            <a:ext cx="2539669"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522" y="304801"/>
            <a:ext cx="8025355"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DFCBF7-AB56-4521-8847-27703856B509}" type="datetime1">
              <a:rPr lang="en-US" smtClean="0"/>
              <a:pPr/>
              <a:t>6/9/2016</a:t>
            </a:fld>
            <a:endParaRPr lang="en-US"/>
          </a:p>
        </p:txBody>
      </p:sp>
      <p:sp>
        <p:nvSpPr>
          <p:cNvPr id="5" name="Footer Placeholder 4"/>
          <p:cNvSpPr>
            <a:spLocks noGrp="1"/>
          </p:cNvSpPr>
          <p:nvPr>
            <p:ph type="ftr" sz="quarter" idx="11"/>
          </p:nvPr>
        </p:nvSpPr>
        <p:spPr>
          <a:xfrm>
            <a:off x="3520337" y="6377462"/>
            <a:ext cx="5114540"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23787A-A98E-4497-BCC9-19F3F2BA8927}" type="datetime1">
              <a:rPr lang="en-US" smtClean="0"/>
              <a:pPr/>
              <a:t>6/9/2016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Placeholder 1"/>
          <p:cNvSpPr>
            <a:spLocks noGrp="1"/>
          </p:cNvSpPr>
          <p:nvPr>
            <p:ph type="title"/>
          </p:nvPr>
        </p:nvSpPr>
        <p:spPr>
          <a:xfrm>
            <a:off x="609522" y="152400"/>
            <a:ext cx="8025355"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9" name="Content Placeholder 2"/>
          <p:cNvSpPr txBox="1">
            <a:spLocks/>
          </p:cNvSpPr>
          <p:nvPr userDrawn="1"/>
        </p:nvSpPr>
        <p:spPr>
          <a:xfrm>
            <a:off x="609521" y="1775192"/>
            <a:ext cx="10971372"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Content Placeholder 2"/>
          <p:cNvSpPr txBox="1">
            <a:spLocks/>
          </p:cNvSpPr>
          <p:nvPr userDrawn="1"/>
        </p:nvSpPr>
        <p:spPr>
          <a:xfrm>
            <a:off x="507934" y="1676403"/>
            <a:ext cx="10971372"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Content Placeholder 2"/>
          <p:cNvSpPr>
            <a:spLocks noGrp="1"/>
          </p:cNvSpPr>
          <p:nvPr>
            <p:ph idx="1"/>
          </p:nvPr>
        </p:nvSpPr>
        <p:spPr>
          <a:xfrm>
            <a:off x="0" y="1524000"/>
            <a:ext cx="12190413"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155448"/>
            <a:ext cx="8381285" cy="1252728"/>
          </a:xfrm>
        </p:spPr>
        <p:txBody>
          <a:bodyPr/>
          <a:lstStyle>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0A9B24-88F1-42C2-BE47-E03455A4AEB7}" type="datetime1">
              <a:rPr lang="en-US" smtClean="0"/>
              <a:pPr/>
              <a:t>6/9/2016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2"/>
          <p:cNvSpPr txBox="1">
            <a:spLocks/>
          </p:cNvSpPr>
          <p:nvPr userDrawn="1"/>
        </p:nvSpPr>
        <p:spPr>
          <a:xfrm>
            <a:off x="609521" y="1775192"/>
            <a:ext cx="10971372"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Content Placeholder 2"/>
          <p:cNvSpPr txBox="1">
            <a:spLocks/>
          </p:cNvSpPr>
          <p:nvPr userDrawn="1"/>
        </p:nvSpPr>
        <p:spPr>
          <a:xfrm>
            <a:off x="507934" y="1676403"/>
            <a:ext cx="10971372"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0" name="Picture 9" descr="logo-slogan-330.png"/>
          <p:cNvPicPr>
            <a:picLocks noChangeAspect="1"/>
          </p:cNvPicPr>
          <p:nvPr userDrawn="1"/>
        </p:nvPicPr>
        <p:blipFill>
          <a:blip r:embed="rId2" cstate="print"/>
          <a:stretch>
            <a:fillRect/>
          </a:stretch>
        </p:blipFill>
        <p:spPr>
          <a:xfrm>
            <a:off x="9046724" y="152400"/>
            <a:ext cx="3143689" cy="110505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812694" y="2727029"/>
            <a:ext cx="10565025" cy="718145"/>
          </a:xfrm>
          <a:prstGeom prst="rect">
            <a:avLst/>
          </a:prstGeom>
        </p:spPr>
        <p:txBody>
          <a:bodyPr wrap="square" tIns="0" bIns="0" anchor="ctr" anchorCtr="0">
            <a:normAutofit/>
          </a:bodyPr>
          <a:lstStyle>
            <a:lvl1pPr algn="ctr">
              <a:lnSpc>
                <a:spcPts val="5600"/>
              </a:lnSpc>
              <a:defRPr sz="5000" cap="none" baseline="0">
                <a:solidFill>
                  <a:schemeClr val="accent1">
                    <a:satMod val="150000"/>
                  </a:schemeClr>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812694" y="3698080"/>
            <a:ext cx="10565025"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pic>
        <p:nvPicPr>
          <p:cNvPr id="4" name="Picture 3" descr="logo-slogan-330.png"/>
          <p:cNvPicPr>
            <a:picLocks noChangeAspect="1"/>
          </p:cNvPicPr>
          <p:nvPr userDrawn="1"/>
        </p:nvPicPr>
        <p:blipFill>
          <a:blip r:embed="rId2" cstate="print"/>
          <a:stretch>
            <a:fillRect/>
          </a:stretch>
        </p:blipFill>
        <p:spPr>
          <a:xfrm>
            <a:off x="9046724" y="152400"/>
            <a:ext cx="3143689" cy="1105054"/>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0413"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12190413"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999614" y="118872"/>
            <a:ext cx="10682865"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423" y="1828800"/>
            <a:ext cx="1069505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B96A084-BC07-4873-BC4D-AB7FA511E85A}" type="datetime1">
              <a:rPr lang="en-US" smtClean="0"/>
              <a:pPr/>
              <a:t>6/9/2016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522" y="1773936"/>
            <a:ext cx="5384099"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6793" y="1773936"/>
            <a:ext cx="5384099"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F0773F0-205E-4770-98D5-8F74F08D688C}" type="datetime1">
              <a:rPr lang="en-US" smtClean="0"/>
              <a:pPr/>
              <a:t>6/9/2016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521" y="1698990"/>
            <a:ext cx="5386216"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521" y="2449512"/>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2561" y="1698990"/>
            <a:ext cx="5388332"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2561" y="2449512"/>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8751122-9FF2-4D36-A834-6856F24BDC8E}" type="datetime1">
              <a:rPr lang="en-US" smtClean="0"/>
              <a:pPr/>
              <a:t>6/9/2016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7BDEC92-5D45-41AB-93D1-79D46BE20C86}" type="datetime1">
              <a:rPr lang="en-US" smtClean="0"/>
              <a:pPr/>
              <a:t>6/9/2016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20D80-3610-4AFB-9A0D-15884E2ECEA1}" type="datetime1">
              <a:rPr lang="en-US" smtClean="0"/>
              <a:pPr/>
              <a:t>6/9/2016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55" y="152400"/>
            <a:ext cx="336455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314" y="1743133"/>
            <a:ext cx="7893160"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55" y="1730018"/>
            <a:ext cx="3291412"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BDB1B8-00EC-4CBC-891F-55C046F2B333}" type="datetime1">
              <a:rPr lang="en-US" smtClean="0"/>
              <a:pPr/>
              <a:t>6/9/2016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3807154" y="0"/>
            <a:ext cx="60952"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154" y="0"/>
            <a:ext cx="60952"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0413"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2" y="2"/>
            <a:ext cx="12190412"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609521" y="152400"/>
            <a:ext cx="10971372"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609521" y="1775192"/>
            <a:ext cx="10971372"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520" y="6476999"/>
            <a:ext cx="284443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0D9148D6-78A3-493B-B41E-20A8A55231EC}" type="datetime1">
              <a:rPr lang="en-US" smtClean="0"/>
              <a:pPr/>
              <a:t>6/9/2016</a:t>
            </a:fld>
            <a:endParaRPr lang="en-US"/>
          </a:p>
        </p:txBody>
      </p:sp>
      <p:sp>
        <p:nvSpPr>
          <p:cNvPr id="5" name="Footer Placeholder 4"/>
          <p:cNvSpPr>
            <a:spLocks noGrp="1"/>
          </p:cNvSpPr>
          <p:nvPr>
            <p:ph type="ftr" sz="quarter" idx="3"/>
          </p:nvPr>
        </p:nvSpPr>
        <p:spPr>
          <a:xfrm>
            <a:off x="3520339" y="6476999"/>
            <a:ext cx="734266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10937771" y="6476999"/>
            <a:ext cx="978358"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3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698" r:id="rId13"/>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pub/stiliyan-ivanov/33/2a0/bb5" TargetMode="External"/><Relationship Id="rId2" Type="http://schemas.openxmlformats.org/officeDocument/2006/relationships/hyperlink" Target="https://www.facebook.com/stiliyan.iv.ivanov"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s://developer.mozilla.org/en-US/docs/Web/JavaScript/Enumerability_and_ownership_of_propertie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hyperlink" Target="https://developer.mozilla.org/en-US/docs/Web/JavaScript/Reference/Functions_and_function_scope/arguments" TargetMode="External"/><Relationship Id="rId3" Type="http://schemas.openxmlformats.org/officeDocument/2006/relationships/hyperlink" Target="https://developer.mozilla.org/en-US/docs/Web/JavaScript/Reference/Global_Objects/Array" TargetMode="External"/><Relationship Id="rId7" Type="http://schemas.openxmlformats.org/officeDocument/2006/relationships/hyperlink" Target="https://developer.mozilla.org/en-US/docs/Web/JavaScript/Reference/Global_Objects/TypedArray" TargetMode="External"/><Relationship Id="rId2" Type="http://schemas.openxmlformats.org/officeDocument/2006/relationships/hyperlink" Target="https://developer.mozilla.org/en-US/docs/Web/JavaScript/Reference/Iteration_protocols"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JavaScript/Reference/Global_Objects/String" TargetMode="External"/><Relationship Id="rId5" Type="http://schemas.openxmlformats.org/officeDocument/2006/relationships/hyperlink" Target="https://developer.mozilla.org/en-US/docs/Web/JavaScript/Reference/Global_Objects/Set" TargetMode="External"/><Relationship Id="rId4" Type="http://schemas.openxmlformats.org/officeDocument/2006/relationships/hyperlink" Target="https://developer.mozilla.org/en-US/docs/Web/JavaScript/Reference/Global_Objects/Map"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48000"/>
                <a:satMod val="300000"/>
              </a:schemeClr>
            </a:gs>
            <a:gs pos="12000">
              <a:schemeClr val="bg2">
                <a:tint val="48000"/>
                <a:satMod val="300000"/>
              </a:schemeClr>
            </a:gs>
            <a:gs pos="20000">
              <a:schemeClr val="bg2">
                <a:tint val="49000"/>
                <a:satMod val="300000"/>
              </a:schemeClr>
            </a:gs>
            <a:gs pos="100000">
              <a:schemeClr val="bg2">
                <a:shade val="30000"/>
              </a:schemeClr>
            </a:gs>
          </a:gsLst>
          <a:path path="circle">
            <a:fillToRect l="10000" t="-25000" r="10000" b="125000"/>
          </a:path>
        </a:gra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812694" y="0"/>
            <a:ext cx="10768198" cy="1143000"/>
          </a:xfrm>
        </p:spPr>
        <p:txBody>
          <a:bodyPr>
            <a:normAutofit fontScale="90000"/>
          </a:bodyPr>
          <a:lstStyle/>
          <a:p>
            <a:pPr algn="ctr"/>
            <a:r>
              <a:rPr lang="en-US" sz="8000" dirty="0" smtClean="0">
                <a:ea typeface="Adobe Fangsong Std R" pitchFamily="18" charset="-128"/>
              </a:rPr>
              <a:t>Frontend JavaScript</a:t>
            </a:r>
            <a:br>
              <a:rPr lang="en-US" sz="8000" dirty="0" smtClean="0">
                <a:ea typeface="Adobe Fangsong Std R" pitchFamily="18" charset="-128"/>
              </a:rPr>
            </a:br>
            <a:r>
              <a:rPr lang="en-US" sz="8000" dirty="0" smtClean="0"/>
              <a:t/>
            </a:r>
            <a:br>
              <a:rPr lang="en-US" sz="8000" dirty="0" smtClean="0"/>
            </a:br>
            <a:r>
              <a:rPr lang="en-US" sz="8000" dirty="0" smtClean="0"/>
              <a:t> </a:t>
            </a:r>
            <a:br>
              <a:rPr lang="en-US" sz="8000" dirty="0" smtClean="0"/>
            </a:br>
            <a:r>
              <a:rPr lang="en-US" sz="8000" dirty="0" smtClean="0"/>
              <a:t/>
            </a:r>
            <a:br>
              <a:rPr lang="en-US" sz="8000" dirty="0" smtClean="0"/>
            </a:br>
            <a:r>
              <a:rPr lang="en-US" sz="8000" dirty="0" smtClean="0"/>
              <a:t/>
            </a:r>
            <a:br>
              <a:rPr lang="en-US" sz="80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endParaRPr lang="en-US" sz="3600" dirty="0"/>
          </a:p>
        </p:txBody>
      </p:sp>
      <p:sp>
        <p:nvSpPr>
          <p:cNvPr id="5" name="Subtitle 4"/>
          <p:cNvSpPr>
            <a:spLocks noGrp="1"/>
          </p:cNvSpPr>
          <p:nvPr>
            <p:ph type="subTitle" idx="1"/>
          </p:nvPr>
        </p:nvSpPr>
        <p:spPr>
          <a:xfrm>
            <a:off x="609521" y="5334000"/>
            <a:ext cx="11072958" cy="1371600"/>
          </a:xfrm>
        </p:spPr>
        <p:txBody>
          <a:bodyPr>
            <a:normAutofit fontScale="77500" lnSpcReduction="20000"/>
          </a:bodyPr>
          <a:lstStyle/>
          <a:p>
            <a:r>
              <a:rPr lang="en-US" dirty="0" smtClean="0"/>
              <a:t>Lector: </a:t>
            </a:r>
            <a:r>
              <a:rPr lang="en-US" dirty="0" err="1" smtClean="0"/>
              <a:t>Stiliyan</a:t>
            </a:r>
            <a:r>
              <a:rPr lang="en-US" dirty="0" smtClean="0"/>
              <a:t> </a:t>
            </a:r>
            <a:r>
              <a:rPr lang="en-US" dirty="0" err="1" smtClean="0"/>
              <a:t>Ivanov</a:t>
            </a:r>
            <a:endParaRPr lang="en-US" dirty="0" smtClean="0"/>
          </a:p>
          <a:p>
            <a:r>
              <a:rPr lang="en-US" dirty="0" smtClean="0"/>
              <a:t>Skype: </a:t>
            </a:r>
            <a:r>
              <a:rPr lang="en-US" dirty="0" err="1" smtClean="0"/>
              <a:t>stiliyan.iv.ivanov</a:t>
            </a:r>
            <a:endParaRPr lang="en-US" dirty="0" smtClean="0"/>
          </a:p>
          <a:p>
            <a:r>
              <a:rPr lang="en-US" dirty="0" smtClean="0"/>
              <a:t>E-mail: </a:t>
            </a:r>
            <a:r>
              <a:rPr lang="en-US" dirty="0" err="1" smtClean="0"/>
              <a:t>stiliyan.ivanov</a:t>
            </a:r>
            <a:r>
              <a:rPr lang="en-US" dirty="0" smtClean="0"/>
              <a:t> [at] pragmatic.bg</a:t>
            </a:r>
          </a:p>
          <a:p>
            <a:r>
              <a:rPr lang="en-US" dirty="0" err="1" smtClean="0"/>
              <a:t>Facebook</a:t>
            </a:r>
            <a:r>
              <a:rPr lang="en-US" dirty="0" smtClean="0"/>
              <a:t>: </a:t>
            </a:r>
            <a:r>
              <a:rPr lang="en-US" dirty="0" smtClean="0">
                <a:hlinkClick r:id="rId2"/>
              </a:rPr>
              <a:t>https://www.facebook.com/stiliyan.iv.ivanov</a:t>
            </a:r>
            <a:endParaRPr lang="en-US" dirty="0" smtClean="0"/>
          </a:p>
          <a:p>
            <a:r>
              <a:rPr lang="en-US" dirty="0" smtClean="0"/>
              <a:t>LinkedIn: </a:t>
            </a:r>
            <a:r>
              <a:rPr lang="en-US" dirty="0" smtClean="0">
                <a:hlinkClick r:id="rId3"/>
              </a:rPr>
              <a:t>https://www.linkedin.com/pub/stiliyan-ivanov/33/2a0/bb5</a:t>
            </a:r>
            <a:endParaRPr lang="en-US" dirty="0" smtClean="0"/>
          </a:p>
          <a:p>
            <a:endParaRPr lang="en-US" dirty="0" smtClean="0"/>
          </a:p>
          <a:p>
            <a:r>
              <a:rPr lang="en-US" dirty="0" smtClean="0"/>
              <a:t>Copyright © Pragmatic LLC 2013 </a:t>
            </a:r>
            <a:r>
              <a:rPr lang="en-US" smtClean="0"/>
              <a:t>– 2016 </a:t>
            </a:r>
            <a:endParaRPr lang="en-US" dirty="0" smtClean="0"/>
          </a:p>
        </p:txBody>
      </p:sp>
      <p:pic>
        <p:nvPicPr>
          <p:cNvPr id="7" name="Picture 6" descr="logo-slogan-330.png"/>
          <p:cNvPicPr>
            <a:picLocks noChangeAspect="1"/>
          </p:cNvPicPr>
          <p:nvPr/>
        </p:nvPicPr>
        <p:blipFill>
          <a:blip r:embed="rId4" cstate="print"/>
          <a:stretch>
            <a:fillRect/>
          </a:stretch>
        </p:blipFill>
        <p:spPr>
          <a:xfrm>
            <a:off x="4280437" y="3505201"/>
            <a:ext cx="3384330" cy="1189643"/>
          </a:xfrm>
          <a:prstGeom prst="rect">
            <a:avLst/>
          </a:prstGeom>
        </p:spPr>
      </p:pic>
      <p:sp>
        <p:nvSpPr>
          <p:cNvPr id="8" name="Title 1"/>
          <p:cNvSpPr txBox="1">
            <a:spLocks/>
          </p:cNvSpPr>
          <p:nvPr/>
        </p:nvSpPr>
        <p:spPr>
          <a:xfrm>
            <a:off x="7009487" y="5181600"/>
            <a:ext cx="5180926" cy="6096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lumMod val="85000"/>
                  </a:schemeClr>
                </a:solidFill>
                <a:effectLst/>
                <a:uLnTx/>
                <a:uFillTx/>
                <a:latin typeface="+mj-lt"/>
                <a:ea typeface="+mj-ea"/>
                <a:cs typeface="+mj-cs"/>
              </a:rPr>
              <a:t>www.pragmatic.bg</a:t>
            </a:r>
            <a:endParaRPr kumimoji="0" lang="en-US" sz="3600" b="1" i="0" u="none" strike="noStrike" kern="1200" cap="none" spc="0" normalizeH="0" baseline="0" noProof="0" dirty="0">
              <a:ln>
                <a:noFill/>
              </a:ln>
              <a:solidFill>
                <a:schemeClr val="tx1">
                  <a:lumMod val="85000"/>
                </a:schemeClr>
              </a:solidFill>
              <a:effectLst/>
              <a:uLnTx/>
              <a:uFillTx/>
              <a:latin typeface="+mj-lt"/>
              <a:ea typeface="+mj-ea"/>
              <a:cs typeface="+mj-cs"/>
            </a:endParaRPr>
          </a:p>
        </p:txBody>
      </p:sp>
      <p:sp>
        <p:nvSpPr>
          <p:cNvPr id="10" name="TextBox 9"/>
          <p:cNvSpPr txBox="1"/>
          <p:nvPr/>
        </p:nvSpPr>
        <p:spPr>
          <a:xfrm>
            <a:off x="5255074" y="1828800"/>
            <a:ext cx="1997663" cy="923330"/>
          </a:xfrm>
          <a:prstGeom prst="rect">
            <a:avLst/>
          </a:prstGeom>
          <a:noFill/>
        </p:spPr>
        <p:txBody>
          <a:bodyPr wrap="none" rtlCol="0">
            <a:spAutoFit/>
          </a:bodyPr>
          <a:lstStyle/>
          <a:p>
            <a:pPr algn="ctr"/>
            <a:r>
              <a:rPr lang="en-US" sz="5400" b="1" dirty="0" smtClean="0">
                <a:ln w="500">
                  <a:noFill/>
                </a:ln>
                <a:solidFill>
                  <a:srgbClr val="FFC000"/>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ea typeface="+mj-ea"/>
                <a:cs typeface="+mj-cs"/>
              </a:rPr>
              <a:t>Loops</a:t>
            </a:r>
            <a:endParaRPr lang="bg-BG" sz="7200" dirty="0">
              <a:solidFill>
                <a:srgbClr val="FFC000"/>
              </a:solidFill>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300"/>
              </a:spcBef>
            </a:pPr>
            <a:r>
              <a:rPr lang="en-US" dirty="0" smtClean="0"/>
              <a:t>Prime Number – Example</a:t>
            </a:r>
            <a:endParaRPr lang="en-US" dirty="0"/>
          </a:p>
        </p:txBody>
      </p:sp>
      <p:sp>
        <p:nvSpPr>
          <p:cNvPr id="3" name="Content Placeholder 2"/>
          <p:cNvSpPr>
            <a:spLocks noGrp="1"/>
          </p:cNvSpPr>
          <p:nvPr>
            <p:ph idx="1"/>
          </p:nvPr>
        </p:nvSpPr>
        <p:spPr>
          <a:xfrm>
            <a:off x="609521" y="1600200"/>
            <a:ext cx="10971372" cy="4625609"/>
          </a:xfrm>
        </p:spPr>
        <p:txBody>
          <a:bodyPr/>
          <a:lstStyle/>
          <a:p>
            <a:r>
              <a:rPr lang="en-US" dirty="0" smtClean="0"/>
              <a:t>Checking whether a number is prime or not</a:t>
            </a:r>
            <a:endParaRPr lang="bg-BG" dirty="0" smtClean="0"/>
          </a:p>
          <a:p>
            <a:pPr>
              <a:spcBef>
                <a:spcPts val="300"/>
              </a:spcBef>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6" name="Rectangle 4"/>
          <p:cNvSpPr>
            <a:spLocks noChangeArrowheads="1"/>
          </p:cNvSpPr>
          <p:nvPr/>
        </p:nvSpPr>
        <p:spPr bwMode="auto">
          <a:xfrm>
            <a:off x="1142206" y="2362200"/>
            <a:ext cx="7416800" cy="3477875"/>
          </a:xfrm>
          <a:prstGeom prst="rect">
            <a:avLst/>
          </a:prstGeom>
          <a:noFill/>
          <a:ln w="12700">
            <a:noFill/>
          </a:ln>
        </p:spPr>
        <p:txBody>
          <a:bodyPr wrap="square">
            <a:spAutoFit/>
          </a:bodyPr>
          <a:lstStyle/>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var number = 100;</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var divider = 2;</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var maxDivider = Math.sqrt(number);</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var prime = true;</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while (prime &amp;&amp; (divider &lt;= maxDivider)) {</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if (number % divider == 0) {</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prime = false;        </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divider++;</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console.log(prime);</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break Operator</a:t>
            </a:r>
            <a:endParaRPr lang="bg-BG" dirty="0"/>
          </a:p>
        </p:txBody>
      </p:sp>
      <p:sp>
        <p:nvSpPr>
          <p:cNvPr id="6" name="Content Placeholder 5"/>
          <p:cNvSpPr>
            <a:spLocks noGrp="1"/>
          </p:cNvSpPr>
          <p:nvPr>
            <p:ph idx="1"/>
          </p:nvPr>
        </p:nvSpPr>
        <p:spPr/>
        <p:txBody>
          <a:bodyPr/>
          <a:lstStyle/>
          <a:p>
            <a:r>
              <a:rPr lang="en-US" b="1" dirty="0" smtClean="0"/>
              <a:t>break</a:t>
            </a:r>
            <a:r>
              <a:rPr lang="en-US" dirty="0" smtClean="0"/>
              <a:t> operator exits the inner-most loop</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11" name="Rectangle 4"/>
          <p:cNvSpPr>
            <a:spLocks noChangeArrowheads="1"/>
          </p:cNvSpPr>
          <p:nvPr/>
        </p:nvSpPr>
        <p:spPr bwMode="auto">
          <a:xfrm>
            <a:off x="1142206" y="2438400"/>
            <a:ext cx="7632700" cy="3785652"/>
          </a:xfrm>
          <a:prstGeom prst="rect">
            <a:avLst/>
          </a:prstGeom>
          <a:noFill/>
          <a:ln w="12700">
            <a:noFill/>
          </a:ln>
        </p:spPr>
        <p:txBody>
          <a:bodyPr wrap="square">
            <a:spAutoFit/>
          </a:bodyPr>
          <a:lstStyle/>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var </a:t>
            </a:r>
            <a:r>
              <a:rPr lang="en-US" sz="2000" b="1" noProof="1">
                <a:effectLst>
                  <a:outerShdw blurRad="38100" dist="38100" dir="2700000" algn="tl">
                    <a:srgbClr val="000000">
                      <a:alpha val="43137"/>
                    </a:srgbClr>
                  </a:outerShdw>
                </a:effectLst>
                <a:latin typeface="Consolas" pitchFamily="49" charset="0"/>
                <a:cs typeface="Consolas" pitchFamily="49" charset="0"/>
              </a:rPr>
              <a:t>n =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3;</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var </a:t>
            </a:r>
            <a:r>
              <a:rPr lang="en-US" sz="2000" b="1" noProof="1">
                <a:effectLst>
                  <a:outerShdw blurRad="38100" dist="38100" dir="2700000" algn="tl">
                    <a:srgbClr val="000000">
                      <a:alpha val="43137"/>
                    </a:srgbClr>
                  </a:outerShdw>
                </a:effectLst>
                <a:latin typeface="Consolas" pitchFamily="49" charset="0"/>
                <a:cs typeface="Consolas" pitchFamily="49" charset="0"/>
              </a:rPr>
              <a:t>fact = 1;</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var </a:t>
            </a:r>
            <a:r>
              <a:rPr lang="en-US" sz="2000" b="1" noProof="1">
                <a:effectLst>
                  <a:outerShdw blurRad="38100" dist="38100" dir="2700000" algn="tl">
                    <a:srgbClr val="000000">
                      <a:alpha val="43137"/>
                    </a:srgbClr>
                  </a:outerShdw>
                </a:effectLst>
                <a:latin typeface="Consolas" pitchFamily="49" charset="0"/>
                <a:cs typeface="Consolas" pitchFamily="49" charset="0"/>
              </a:rPr>
              <a:t>factStr =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'n</a:t>
            </a:r>
            <a:r>
              <a:rPr lang="en-US" sz="2000" b="1" noProof="1">
                <a:effectLst>
                  <a:outerShdw blurRad="38100" dist="38100" dir="2700000" algn="tl">
                    <a:srgbClr val="000000">
                      <a:alpha val="43137"/>
                    </a:srgbClr>
                  </a:outerShdw>
                </a:effectLst>
                <a:latin typeface="Consolas" pitchFamily="49" charset="0"/>
                <a:cs typeface="Consolas" pitchFamily="49" charset="0"/>
              </a:rPr>
              <a:t>! =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while </a:t>
            </a:r>
            <a:r>
              <a:rPr lang="en-US" sz="2000" b="1" noProof="1">
                <a:effectLst>
                  <a:outerShdw blurRad="38100" dist="38100" dir="2700000" algn="tl">
                    <a:srgbClr val="000000">
                      <a:alpha val="43137"/>
                    </a:srgbClr>
                  </a:outerShdw>
                </a:effectLst>
                <a:latin typeface="Consolas" pitchFamily="49" charset="0"/>
                <a:cs typeface="Consolas" pitchFamily="49" charset="0"/>
              </a:rPr>
              <a:t>(true</a:t>
            </a:r>
            <a:r>
              <a:rPr lang="en-US" sz="2000" b="1" noProof="1" smtClean="0">
                <a:effectLst>
                  <a:outerShdw blurRad="38100" dist="38100" dir="2700000" algn="tl">
                    <a:srgbClr val="000000">
                      <a:alpha val="43137"/>
                    </a:srgbClr>
                  </a:outerShdw>
                </a:effectLst>
                <a:latin typeface="Consolas" pitchFamily="49" charset="0"/>
                <a:cs typeface="Consolas" pitchFamily="49" charset="0"/>
              </a:rPr>
              <a:t>) {</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a:p>
            <a:pPr lvl="1"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if </a:t>
            </a:r>
            <a:r>
              <a:rPr lang="en-US" sz="2000" b="1" noProof="1">
                <a:effectLst>
                  <a:outerShdw blurRad="38100" dist="38100" dir="2700000" algn="tl">
                    <a:srgbClr val="000000">
                      <a:alpha val="43137"/>
                    </a:srgbClr>
                  </a:outerShdw>
                </a:effectLst>
                <a:latin typeface="Consolas" pitchFamily="49" charset="0"/>
                <a:cs typeface="Consolas" pitchFamily="49" charset="0"/>
              </a:rPr>
              <a:t>(n == 1</a:t>
            </a:r>
            <a:r>
              <a:rPr lang="en-US" sz="2000" b="1" noProof="1" smtClean="0">
                <a:effectLst>
                  <a:outerShdw blurRad="38100" dist="38100" dir="2700000" algn="tl">
                    <a:srgbClr val="000000">
                      <a:alpha val="43137"/>
                    </a:srgbClr>
                  </a:outerShdw>
                </a:effectLst>
                <a:latin typeface="Consolas" pitchFamily="49" charset="0"/>
                <a:cs typeface="Consolas" pitchFamily="49" charset="0"/>
              </a:rPr>
              <a:t>)</a:t>
            </a:r>
          </a:p>
          <a:p>
            <a:pPr lvl="1"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break</a:t>
            </a:r>
            <a:r>
              <a:rPr lang="en-US" sz="2000" b="1" noProof="1">
                <a:effectLst>
                  <a:outerShdw blurRad="38100" dist="38100" dir="2700000" algn="tl">
                    <a:srgbClr val="000000">
                      <a:alpha val="43137"/>
                    </a:srgbClr>
                  </a:outerShdw>
                </a:effectLst>
                <a:latin typeface="Consolas" pitchFamily="49" charset="0"/>
                <a:cs typeface="Consolas" pitchFamily="49" charset="0"/>
              </a:rPr>
              <a:t>;</a:t>
            </a:r>
          </a:p>
          <a:p>
            <a:pPr lvl="1"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factStr </a:t>
            </a:r>
            <a:r>
              <a:rPr lang="en-US" sz="2000" b="1" noProof="1">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n + '*';</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a:p>
            <a:pPr lvl="1"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fact </a:t>
            </a:r>
            <a:r>
              <a:rPr lang="en-US" sz="2000" b="1" noProof="1">
                <a:effectLst>
                  <a:outerShdw blurRad="38100" dist="38100" dir="2700000" algn="tl">
                    <a:srgbClr val="000000">
                      <a:alpha val="43137"/>
                    </a:srgbClr>
                  </a:outerShdw>
                </a:effectLst>
                <a:latin typeface="Consolas" pitchFamily="49" charset="0"/>
                <a:cs typeface="Consolas" pitchFamily="49" charset="0"/>
              </a:rPr>
              <a:t>*= n;</a:t>
            </a:r>
          </a:p>
          <a:p>
            <a:pPr lvl="1"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n-</a:t>
            </a:r>
            <a:r>
              <a:rPr lang="en-US" sz="2000" b="1" noProof="1">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000" b="1" noProof="1">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factStr </a:t>
            </a:r>
            <a:r>
              <a:rPr lang="en-US" sz="2000" b="1" noProof="1">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'1 </a:t>
            </a:r>
            <a:r>
              <a:rPr lang="en-US" sz="2000" b="1" noProof="1">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 </a:t>
            </a:r>
            <a:r>
              <a:rPr lang="en-US" sz="2000" b="1" noProof="1">
                <a:effectLst>
                  <a:outerShdw blurRad="38100" dist="38100" dir="2700000" algn="tl">
                    <a:srgbClr val="000000">
                      <a:alpha val="43137"/>
                    </a:srgbClr>
                  </a:outerShdw>
                </a:effectLst>
                <a:latin typeface="Consolas" pitchFamily="49" charset="0"/>
                <a:cs typeface="Consolas" pitchFamily="49" charset="0"/>
              </a:rPr>
              <a:t>+ fact;</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console.log(factStr); </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87981" y="3396655"/>
            <a:ext cx="10565025" cy="718145"/>
          </a:xfrm>
        </p:spPr>
        <p:txBody>
          <a:bodyPr>
            <a:normAutofit fontScale="90000"/>
          </a:bodyPr>
          <a:lstStyle/>
          <a:p>
            <a:r>
              <a:rPr lang="en-US" dirty="0" smtClean="0">
                <a:latin typeface="Consolas" pitchFamily="49" charset="0"/>
                <a:cs typeface="Consolas" pitchFamily="49" charset="0"/>
              </a:rPr>
              <a:t>do</a:t>
            </a:r>
            <a:r>
              <a:rPr lang="bg-BG" dirty="0" smtClean="0">
                <a:latin typeface="Consolas" pitchFamily="49" charset="0"/>
                <a:cs typeface="Consolas" pitchFamily="49" charset="0"/>
              </a:rPr>
              <a:t> </a:t>
            </a:r>
            <a:r>
              <a:rPr lang="en-US" dirty="0" smtClean="0">
                <a:latin typeface="Consolas" pitchFamily="49" charset="0"/>
                <a:cs typeface="Consolas" pitchFamily="49" charset="0"/>
              </a:rPr>
              <a:t>{ </a:t>
            </a:r>
            <a:r>
              <a:rPr lang="bg-BG" dirty="0" smtClean="0">
                <a:latin typeface="Consolas" pitchFamily="49" charset="0"/>
                <a:cs typeface="Consolas" pitchFamily="49" charset="0"/>
              </a:rPr>
              <a:t>… </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 while</a:t>
            </a:r>
            <a:r>
              <a:rPr lang="bg-BG" dirty="0" smtClean="0">
                <a:latin typeface="Consolas" pitchFamily="49" charset="0"/>
                <a:cs typeface="Consolas" pitchFamily="49" charset="0"/>
              </a:rPr>
              <a:t> </a:t>
            </a:r>
            <a:r>
              <a:rPr lang="en-US" dirty="0" smtClean="0">
                <a:latin typeface="Consolas" pitchFamily="49" charset="0"/>
                <a:cs typeface="Consolas" pitchFamily="49" charset="0"/>
              </a:rPr>
              <a:t>(</a:t>
            </a:r>
            <a:r>
              <a:rPr lang="bg-BG" dirty="0" smtClean="0">
                <a:latin typeface="Consolas" pitchFamily="49" charset="0"/>
                <a:cs typeface="Consolas" pitchFamily="49" charset="0"/>
              </a:rPr>
              <a:t>…</a:t>
            </a:r>
            <a:r>
              <a:rPr lang="en-US" dirty="0" smtClean="0">
                <a:latin typeface="Consolas" pitchFamily="49" charset="0"/>
                <a:cs typeface="Consolas" pitchFamily="49" charset="0"/>
              </a:rPr>
              <a:t>)</a:t>
            </a:r>
            <a:r>
              <a:rPr lang="en-US" dirty="0" smtClean="0"/>
              <a:t/>
            </a:r>
            <a:br>
              <a:rPr lang="en-US" dirty="0" smtClean="0"/>
            </a:br>
            <a:r>
              <a:rPr lang="en-US" dirty="0" smtClean="0"/>
              <a:t>Loop</a:t>
            </a:r>
            <a:endParaRPr lang="bg-BG" dirty="0"/>
          </a:p>
        </p:txBody>
      </p:sp>
      <p:sp>
        <p:nvSpPr>
          <p:cNvPr id="4" name="Slide Number Placeholder 3"/>
          <p:cNvSpPr>
            <a:spLocks noGrp="1"/>
          </p:cNvSpPr>
          <p:nvPr>
            <p:ph type="sldNum" sz="quarter" idx="4294967295"/>
          </p:nvPr>
        </p:nvSpPr>
        <p:spPr>
          <a:xfrm>
            <a:off x="11212513" y="6477000"/>
            <a:ext cx="977900" cy="274638"/>
          </a:xfrm>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Do-While Loop</a:t>
            </a:r>
            <a:endParaRPr lang="bg-BG" dirty="0"/>
          </a:p>
        </p:txBody>
      </p:sp>
      <p:sp>
        <p:nvSpPr>
          <p:cNvPr id="7" name="Content Placeholder 6"/>
          <p:cNvSpPr>
            <a:spLocks noGrp="1"/>
          </p:cNvSpPr>
          <p:nvPr>
            <p:ph idx="1"/>
          </p:nvPr>
        </p:nvSpPr>
        <p:spPr/>
        <p:txBody>
          <a:bodyPr/>
          <a:lstStyle/>
          <a:p>
            <a:pPr>
              <a:lnSpc>
                <a:spcPct val="100000"/>
              </a:lnSpc>
            </a:pPr>
            <a:r>
              <a:rPr lang="en-US" dirty="0" smtClean="0"/>
              <a:t>Another loop structure is:</a:t>
            </a:r>
          </a:p>
          <a:p>
            <a:pPr>
              <a:lnSpc>
                <a:spcPct val="100000"/>
              </a:lnSpc>
            </a:pPr>
            <a:endParaRPr lang="en-US" dirty="0" smtClean="0"/>
          </a:p>
          <a:p>
            <a:pPr>
              <a:lnSpc>
                <a:spcPct val="100000"/>
              </a:lnSpc>
            </a:pPr>
            <a:endParaRPr lang="en-US" dirty="0" smtClean="0"/>
          </a:p>
          <a:p>
            <a:pPr>
              <a:lnSpc>
                <a:spcPct val="100000"/>
              </a:lnSpc>
            </a:pPr>
            <a:endParaRPr lang="en-US" dirty="0" smtClean="0"/>
          </a:p>
          <a:p>
            <a:pPr>
              <a:lnSpc>
                <a:spcPct val="100000"/>
              </a:lnSpc>
            </a:pPr>
            <a:endParaRPr lang="en-US" dirty="0" smtClean="0"/>
          </a:p>
          <a:p>
            <a:pPr>
              <a:lnSpc>
                <a:spcPct val="100000"/>
              </a:lnSpc>
            </a:pPr>
            <a:r>
              <a:rPr lang="en-US" dirty="0" smtClean="0"/>
              <a:t>The block of statements is repeated</a:t>
            </a:r>
          </a:p>
          <a:p>
            <a:pPr lvl="1">
              <a:lnSpc>
                <a:spcPct val="100000"/>
              </a:lnSpc>
            </a:pPr>
            <a:r>
              <a:rPr lang="en-US" dirty="0" smtClean="0"/>
              <a:t>While the </a:t>
            </a:r>
            <a:r>
              <a:rPr lang="en-US" dirty="0" err="1" smtClean="0"/>
              <a:t>boolean</a:t>
            </a:r>
            <a:r>
              <a:rPr lang="en-US" dirty="0" smtClean="0"/>
              <a:t> loop condition holds</a:t>
            </a:r>
          </a:p>
          <a:p>
            <a:pPr>
              <a:lnSpc>
                <a:spcPct val="100000"/>
              </a:lnSpc>
            </a:pPr>
            <a:r>
              <a:rPr lang="en-US" dirty="0" smtClean="0"/>
              <a:t>The loop is executed at least once</a:t>
            </a:r>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9" name="Rectangle 6"/>
          <p:cNvSpPr>
            <a:spLocks noChangeArrowheads="1"/>
          </p:cNvSpPr>
          <p:nvPr/>
        </p:nvSpPr>
        <p:spPr bwMode="auto">
          <a:xfrm>
            <a:off x="662781" y="2590800"/>
            <a:ext cx="7489825" cy="1323439"/>
          </a:xfrm>
          <a:prstGeom prst="rect">
            <a:avLst/>
          </a:prstGeom>
          <a:noFill/>
          <a:ln w="12700">
            <a:noFill/>
          </a:ln>
        </p:spPr>
        <p:txBody>
          <a:bodyPr wrap="square">
            <a:spAutoFit/>
          </a:bodyPr>
          <a:lstStyle/>
          <a:p>
            <a:pPr lvl="1"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do {</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a:p>
            <a:pPr lvl="1"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statements</a:t>
            </a:r>
            <a:r>
              <a:rPr lang="en-US" sz="2000" b="1" noProof="1">
                <a:effectLst>
                  <a:outerShdw blurRad="38100" dist="38100" dir="2700000" algn="tl">
                    <a:srgbClr val="000000">
                      <a:alpha val="43137"/>
                    </a:srgbClr>
                  </a:outerShdw>
                </a:effectLst>
                <a:latin typeface="Consolas" pitchFamily="49" charset="0"/>
                <a:cs typeface="Consolas" pitchFamily="49" charset="0"/>
              </a:rPr>
              <a:t>;</a:t>
            </a:r>
          </a:p>
          <a:p>
            <a:pPr lvl="1" eaLnBrk="0" hangingPunct="0">
              <a:buClr>
                <a:schemeClr val="accent5">
                  <a:lumMod val="40000"/>
                  <a:lumOff val="60000"/>
                </a:schemeClr>
              </a:buClr>
              <a:buSzPct val="70000"/>
            </a:pPr>
            <a:r>
              <a:rPr lang="en-US" sz="2000" b="1" noProof="1">
                <a:effectLst>
                  <a:outerShdw blurRad="38100" dist="38100" dir="2700000" algn="tl">
                    <a:srgbClr val="000000">
                      <a:alpha val="43137"/>
                    </a:srgbClr>
                  </a:outerShdw>
                </a:effectLst>
                <a:latin typeface="Consolas" pitchFamily="49" charset="0"/>
                <a:cs typeface="Consolas" pitchFamily="49" charset="0"/>
              </a:rPr>
              <a:t>}</a:t>
            </a:r>
          </a:p>
          <a:p>
            <a:pPr lvl="1"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while (condition);</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Do-While Statement</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grpSp>
        <p:nvGrpSpPr>
          <p:cNvPr id="8" name="Group 7"/>
          <p:cNvGrpSpPr/>
          <p:nvPr/>
        </p:nvGrpSpPr>
        <p:grpSpPr>
          <a:xfrm>
            <a:off x="3885406" y="2293397"/>
            <a:ext cx="4781028" cy="3650203"/>
            <a:chOff x="686322" y="2057400"/>
            <a:chExt cx="4781028" cy="3650203"/>
          </a:xfrm>
        </p:grpSpPr>
        <p:sp>
          <p:nvSpPr>
            <p:cNvPr id="9" name="Text Box 11"/>
            <p:cNvSpPr txBox="1">
              <a:spLocks noChangeArrowheads="1"/>
            </p:cNvSpPr>
            <p:nvPr/>
          </p:nvSpPr>
          <p:spPr bwMode="auto">
            <a:xfrm>
              <a:off x="4532312" y="3200400"/>
              <a:ext cx="935038" cy="382669"/>
            </a:xfrm>
            <a:prstGeom prst="rect">
              <a:avLst/>
            </a:prstGeom>
            <a:noFill/>
            <a:ln w="9525" algn="ctr">
              <a:noFill/>
              <a:miter lim="800000"/>
              <a:headEnd/>
              <a:tailEnd/>
            </a:ln>
            <a:effectLst/>
          </p:spPr>
          <p:txBody>
            <a:bodyPr>
              <a:spAutoFit/>
            </a:bodyPr>
            <a:lstStyle/>
            <a:p>
              <a:pPr algn="ctr">
                <a:lnSpc>
                  <a:spcPct val="85000"/>
                </a:lnSpc>
                <a:spcBef>
                  <a:spcPct val="50000"/>
                </a:spcBef>
                <a:buClrTx/>
                <a:buFontTx/>
                <a:buNone/>
              </a:pPr>
              <a:r>
                <a:rPr lang="en-US" sz="2200" b="1" dirty="0">
                  <a:effectLst>
                    <a:outerShdw blurRad="38100" dist="38100" dir="2700000" algn="tl">
                      <a:srgbClr val="000000">
                        <a:alpha val="43137"/>
                      </a:srgbClr>
                    </a:outerShdw>
                  </a:effectLst>
                  <a:latin typeface="+mn-lt"/>
                </a:rPr>
                <a:t>true</a:t>
              </a:r>
              <a:endParaRPr lang="bg-BG" sz="2200" b="1" dirty="0">
                <a:effectLst>
                  <a:outerShdw blurRad="38100" dist="38100" dir="2700000" algn="tl">
                    <a:srgbClr val="000000">
                      <a:alpha val="43137"/>
                    </a:srgbClr>
                  </a:outerShdw>
                </a:effectLst>
                <a:latin typeface="+mn-lt"/>
              </a:endParaRPr>
            </a:p>
          </p:txBody>
        </p:sp>
        <p:sp>
          <p:nvSpPr>
            <p:cNvPr id="10" name="AutoShape 4"/>
            <p:cNvSpPr>
              <a:spLocks noChangeArrowheads="1"/>
            </p:cNvSpPr>
            <p:nvPr/>
          </p:nvSpPr>
          <p:spPr bwMode="auto">
            <a:xfrm>
              <a:off x="686322" y="4002592"/>
              <a:ext cx="3887787" cy="1150937"/>
            </a:xfrm>
            <a:prstGeom prst="flowChartDecision">
              <a:avLst/>
            </a:prstGeom>
            <a:solidFill>
              <a:schemeClr val="accent5">
                <a:lumMod val="20000"/>
                <a:lumOff val="80000"/>
                <a:alpha val="50000"/>
              </a:schemeClr>
            </a:solidFill>
            <a:ln>
              <a:solidFill>
                <a:schemeClr val="accent5">
                  <a:lumMod val="20000"/>
                  <a:lumOff val="80000"/>
                </a:schemeClr>
              </a:solidFill>
              <a:headEnd/>
              <a:tailEnd/>
            </a:ln>
          </p:spPr>
          <p:style>
            <a:lnRef idx="2">
              <a:schemeClr val="dk1"/>
            </a:lnRef>
            <a:fillRef idx="1">
              <a:schemeClr val="lt1"/>
            </a:fillRef>
            <a:effectRef idx="0">
              <a:schemeClr val="dk1"/>
            </a:effectRef>
            <a:fontRef idx="minor">
              <a:schemeClr val="dk1"/>
            </a:fontRef>
          </p:style>
          <p:txBody>
            <a:bodyPr anchor="ctr"/>
            <a:lstStyle/>
            <a:p>
              <a:pPr algn="ctr">
                <a:lnSpc>
                  <a:spcPct val="85000"/>
                </a:lnSpc>
                <a:spcBef>
                  <a:spcPct val="0"/>
                </a:spcBef>
                <a:buClrTx/>
                <a:buFontTx/>
                <a:buNone/>
              </a:pPr>
              <a:r>
                <a:rPr lang="en-US" b="1" dirty="0">
                  <a:solidFill>
                    <a:schemeClr val="tx1"/>
                  </a:solidFill>
                  <a:effectLst>
                    <a:outerShdw blurRad="38100" dist="38100" dir="2700000" algn="tl">
                      <a:srgbClr val="000000">
                        <a:alpha val="43137"/>
                      </a:srgbClr>
                    </a:outerShdw>
                  </a:effectLst>
                </a:rPr>
                <a:t>condition</a:t>
              </a:r>
              <a:endParaRPr lang="bg-BG" b="1" dirty="0">
                <a:solidFill>
                  <a:schemeClr val="tx1"/>
                </a:solidFill>
                <a:effectLst>
                  <a:outerShdw blurRad="38100" dist="38100" dir="2700000" algn="tl">
                    <a:srgbClr val="000000">
                      <a:alpha val="43137"/>
                    </a:srgbClr>
                  </a:outerShdw>
                </a:effectLst>
              </a:endParaRPr>
            </a:p>
          </p:txBody>
        </p:sp>
        <p:sp>
          <p:nvSpPr>
            <p:cNvPr id="11" name="Line 5"/>
            <p:cNvSpPr>
              <a:spLocks noChangeShapeType="1"/>
            </p:cNvSpPr>
            <p:nvPr/>
          </p:nvSpPr>
          <p:spPr bwMode="auto">
            <a:xfrm>
              <a:off x="2628900" y="3390900"/>
              <a:ext cx="0" cy="596900"/>
            </a:xfrm>
            <a:prstGeom prst="line">
              <a:avLst/>
            </a:prstGeom>
            <a:noFill/>
            <a:ln w="25400">
              <a:solidFill>
                <a:schemeClr val="accent5">
                  <a:lumMod val="20000"/>
                  <a:lumOff val="80000"/>
                </a:schemeClr>
              </a:solidFill>
              <a:round/>
              <a:headEnd/>
              <a:tailEnd type="triangle" w="lg" len="lg"/>
            </a:ln>
          </p:spPr>
          <p:txBody>
            <a:bodyPr/>
            <a:lstStyle/>
            <a:p>
              <a:endParaRPr lang="en-US"/>
            </a:p>
          </p:txBody>
        </p:sp>
        <p:sp>
          <p:nvSpPr>
            <p:cNvPr id="12" name="Text Box 6"/>
            <p:cNvSpPr txBox="1">
              <a:spLocks noChangeArrowheads="1"/>
            </p:cNvSpPr>
            <p:nvPr/>
          </p:nvSpPr>
          <p:spPr bwMode="auto">
            <a:xfrm>
              <a:off x="1381648" y="2667000"/>
              <a:ext cx="2519362" cy="719138"/>
            </a:xfrm>
            <a:prstGeom prst="rect">
              <a:avLst/>
            </a:prstGeom>
            <a:solidFill>
              <a:schemeClr val="accent5">
                <a:lumMod val="20000"/>
                <a:lumOff val="80000"/>
                <a:alpha val="50000"/>
              </a:schemeClr>
            </a:solidFill>
            <a:ln>
              <a:solidFill>
                <a:schemeClr val="accent5">
                  <a:lumMod val="20000"/>
                  <a:lumOff val="80000"/>
                </a:schemeClr>
              </a:solidFill>
              <a:headEnd/>
              <a:tailEnd/>
            </a:ln>
          </p:spPr>
          <p:style>
            <a:lnRef idx="2">
              <a:schemeClr val="dk1"/>
            </a:lnRef>
            <a:fillRef idx="1">
              <a:schemeClr val="lt1"/>
            </a:fillRef>
            <a:effectRef idx="0">
              <a:schemeClr val="dk1"/>
            </a:effectRef>
            <a:fontRef idx="minor">
              <a:schemeClr val="dk1"/>
            </a:fontRef>
          </p:style>
          <p:txBody>
            <a:bodyPr anchor="ctr"/>
            <a:lstStyle/>
            <a:p>
              <a:pPr algn="ctr">
                <a:lnSpc>
                  <a:spcPct val="85000"/>
                </a:lnSpc>
              </a:pPr>
              <a:r>
                <a:rPr lang="en-US" b="1" dirty="0">
                  <a:solidFill>
                    <a:schemeClr val="tx1"/>
                  </a:solidFill>
                  <a:effectLst>
                    <a:outerShdw blurRad="38100" dist="38100" dir="2700000" algn="tl">
                      <a:srgbClr val="000000">
                        <a:alpha val="43137"/>
                      </a:srgbClr>
                    </a:outerShdw>
                  </a:effectLst>
                </a:rPr>
                <a:t>statement</a:t>
              </a:r>
              <a:endParaRPr lang="bg-BG" b="1" dirty="0">
                <a:solidFill>
                  <a:schemeClr val="tx1"/>
                </a:solidFill>
                <a:effectLst>
                  <a:outerShdw blurRad="38100" dist="38100" dir="2700000" algn="tl">
                    <a:srgbClr val="000000">
                      <a:alpha val="43137"/>
                    </a:srgbClr>
                  </a:outerShdw>
                </a:effectLst>
              </a:endParaRPr>
            </a:p>
          </p:txBody>
        </p:sp>
        <p:sp>
          <p:nvSpPr>
            <p:cNvPr id="13" name="Line 7"/>
            <p:cNvSpPr>
              <a:spLocks noChangeShapeType="1"/>
            </p:cNvSpPr>
            <p:nvPr/>
          </p:nvSpPr>
          <p:spPr bwMode="auto">
            <a:xfrm>
              <a:off x="2627330" y="5156741"/>
              <a:ext cx="0" cy="550862"/>
            </a:xfrm>
            <a:prstGeom prst="line">
              <a:avLst/>
            </a:prstGeom>
            <a:noFill/>
            <a:ln w="25400">
              <a:solidFill>
                <a:schemeClr val="accent5">
                  <a:lumMod val="20000"/>
                  <a:lumOff val="80000"/>
                </a:schemeClr>
              </a:solidFill>
              <a:round/>
              <a:headEnd/>
              <a:tailEnd type="triangle" w="lg" len="lg"/>
            </a:ln>
          </p:spPr>
          <p:txBody>
            <a:bodyPr/>
            <a:lstStyle/>
            <a:p>
              <a:endParaRPr lang="en-US"/>
            </a:p>
          </p:txBody>
        </p:sp>
        <p:sp>
          <p:nvSpPr>
            <p:cNvPr id="14" name="Text Box 12"/>
            <p:cNvSpPr txBox="1">
              <a:spLocks noChangeArrowheads="1"/>
            </p:cNvSpPr>
            <p:nvPr/>
          </p:nvSpPr>
          <p:spPr bwMode="auto">
            <a:xfrm>
              <a:off x="1820863" y="5162550"/>
              <a:ext cx="865187" cy="382669"/>
            </a:xfrm>
            <a:prstGeom prst="rect">
              <a:avLst/>
            </a:prstGeom>
            <a:noFill/>
            <a:ln w="9525" algn="ctr">
              <a:noFill/>
              <a:miter lim="800000"/>
              <a:headEnd/>
              <a:tailEnd/>
            </a:ln>
            <a:effectLst/>
          </p:spPr>
          <p:txBody>
            <a:bodyPr>
              <a:spAutoFit/>
            </a:bodyPr>
            <a:lstStyle/>
            <a:p>
              <a:pPr algn="ctr">
                <a:lnSpc>
                  <a:spcPct val="85000"/>
                </a:lnSpc>
                <a:spcBef>
                  <a:spcPct val="50000"/>
                </a:spcBef>
                <a:buClrTx/>
                <a:buFontTx/>
                <a:buNone/>
              </a:pPr>
              <a:r>
                <a:rPr lang="en-US" sz="2200" b="1" dirty="0">
                  <a:effectLst>
                    <a:outerShdw blurRad="38100" dist="38100" dir="2700000" algn="tl">
                      <a:srgbClr val="000000">
                        <a:alpha val="43137"/>
                      </a:srgbClr>
                    </a:outerShdw>
                  </a:effectLst>
                  <a:latin typeface="+mn-lt"/>
                </a:rPr>
                <a:t>false</a:t>
              </a:r>
              <a:endParaRPr lang="bg-BG" sz="2200" b="1" dirty="0">
                <a:effectLst>
                  <a:outerShdw blurRad="38100" dist="38100" dir="2700000" algn="tl">
                    <a:srgbClr val="000000">
                      <a:alpha val="43137"/>
                    </a:srgbClr>
                  </a:outerShdw>
                </a:effectLst>
                <a:latin typeface="+mn-lt"/>
              </a:endParaRPr>
            </a:p>
          </p:txBody>
        </p:sp>
        <p:sp>
          <p:nvSpPr>
            <p:cNvPr id="16" name="Line 13"/>
            <p:cNvSpPr>
              <a:spLocks noChangeShapeType="1"/>
            </p:cNvSpPr>
            <p:nvPr/>
          </p:nvSpPr>
          <p:spPr bwMode="auto">
            <a:xfrm>
              <a:off x="2628900" y="2057400"/>
              <a:ext cx="0" cy="600075"/>
            </a:xfrm>
            <a:prstGeom prst="line">
              <a:avLst/>
            </a:prstGeom>
            <a:ln w="25400">
              <a:solidFill>
                <a:schemeClr val="accent5">
                  <a:lumMod val="20000"/>
                  <a:lumOff val="80000"/>
                </a:schemeClr>
              </a:solidFill>
              <a:headEnd/>
              <a:tailEnd type="triangle" w="lg" len="lg"/>
            </a:ln>
          </p:spPr>
          <p:style>
            <a:lnRef idx="1">
              <a:schemeClr val="dk1"/>
            </a:lnRef>
            <a:fillRef idx="0">
              <a:schemeClr val="dk1"/>
            </a:fillRef>
            <a:effectRef idx="0">
              <a:schemeClr val="dk1"/>
            </a:effectRef>
            <a:fontRef idx="minor">
              <a:schemeClr val="tx1"/>
            </a:fontRef>
          </p:style>
          <p:txBody>
            <a:bodyPr/>
            <a:lstStyle/>
            <a:p>
              <a:endParaRPr lang="en-US" b="1">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17" name="Line 8"/>
            <p:cNvSpPr>
              <a:spLocks noChangeShapeType="1"/>
            </p:cNvSpPr>
            <p:nvPr/>
          </p:nvSpPr>
          <p:spPr bwMode="auto">
            <a:xfrm flipH="1" flipV="1">
              <a:off x="2657475" y="2300579"/>
              <a:ext cx="2705137" cy="0"/>
            </a:xfrm>
            <a:prstGeom prst="line">
              <a:avLst/>
            </a:prstGeom>
            <a:noFill/>
            <a:ln w="25400">
              <a:solidFill>
                <a:schemeClr val="accent5">
                  <a:lumMod val="20000"/>
                  <a:lumOff val="80000"/>
                </a:schemeClr>
              </a:solidFill>
              <a:round/>
              <a:headEnd/>
              <a:tailEnd type="triangle" w="lg" len="lg"/>
            </a:ln>
          </p:spPr>
          <p:txBody>
            <a:bodyPr/>
            <a:lstStyle/>
            <a:p>
              <a:endParaRPr lang="en-US"/>
            </a:p>
          </p:txBody>
        </p:sp>
        <p:sp>
          <p:nvSpPr>
            <p:cNvPr id="18" name="Line 10"/>
            <p:cNvSpPr>
              <a:spLocks noChangeShapeType="1"/>
            </p:cNvSpPr>
            <p:nvPr/>
          </p:nvSpPr>
          <p:spPr bwMode="auto">
            <a:xfrm flipV="1">
              <a:off x="4572036" y="4577995"/>
              <a:ext cx="792953" cy="0"/>
            </a:xfrm>
            <a:prstGeom prst="line">
              <a:avLst/>
            </a:prstGeom>
            <a:noFill/>
            <a:ln w="25400">
              <a:solidFill>
                <a:schemeClr val="accent5">
                  <a:lumMod val="20000"/>
                  <a:lumOff val="80000"/>
                </a:schemeClr>
              </a:solidFill>
              <a:round/>
              <a:headEnd/>
              <a:tailEnd type="none" w="lg" len="lg"/>
            </a:ln>
          </p:spPr>
          <p:txBody>
            <a:bodyPr/>
            <a:lstStyle/>
            <a:p>
              <a:endParaRPr lang="en-US"/>
            </a:p>
          </p:txBody>
        </p:sp>
        <p:sp>
          <p:nvSpPr>
            <p:cNvPr id="19" name="Line 9"/>
            <p:cNvSpPr>
              <a:spLocks noChangeShapeType="1"/>
            </p:cNvSpPr>
            <p:nvPr/>
          </p:nvSpPr>
          <p:spPr bwMode="auto">
            <a:xfrm flipV="1">
              <a:off x="5350705" y="2286000"/>
              <a:ext cx="0" cy="2293938"/>
            </a:xfrm>
            <a:prstGeom prst="line">
              <a:avLst/>
            </a:prstGeom>
            <a:noFill/>
            <a:ln w="25400">
              <a:solidFill>
                <a:schemeClr val="accent5">
                  <a:lumMod val="20000"/>
                  <a:lumOff val="80000"/>
                </a:schemeClr>
              </a:solidFill>
              <a:round/>
              <a:headEnd/>
              <a:tailEnd type="none" w="lg" len="lg"/>
            </a:ln>
          </p:spPr>
          <p:txBody>
            <a:bodyPr/>
            <a:lstStyle/>
            <a:p>
              <a:endParaRPr 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61206" y="3108029"/>
            <a:ext cx="10565025" cy="718145"/>
          </a:xfrm>
        </p:spPr>
        <p:txBody>
          <a:bodyPr>
            <a:normAutofit fontScale="90000"/>
          </a:bodyPr>
          <a:lstStyle/>
          <a:p>
            <a:r>
              <a:rPr lang="en-US" dirty="0" smtClean="0">
                <a:latin typeface="Consolas" pitchFamily="49" charset="0"/>
                <a:cs typeface="Consolas" pitchFamily="49" charset="0"/>
              </a:rPr>
              <a:t>do</a:t>
            </a:r>
            <a:r>
              <a:rPr lang="bg-BG" dirty="0" smtClean="0">
                <a:latin typeface="Consolas" pitchFamily="49" charset="0"/>
                <a:cs typeface="Consolas" pitchFamily="49" charset="0"/>
              </a:rPr>
              <a:t> </a:t>
            </a:r>
            <a:r>
              <a:rPr lang="en-US" dirty="0" smtClean="0">
                <a:latin typeface="Consolas" pitchFamily="49" charset="0"/>
                <a:cs typeface="Consolas" pitchFamily="49" charset="0"/>
              </a:rPr>
              <a:t>{ </a:t>
            </a:r>
            <a:r>
              <a:rPr lang="bg-BG" dirty="0" smtClean="0">
                <a:latin typeface="Consolas" pitchFamily="49" charset="0"/>
                <a:cs typeface="Consolas" pitchFamily="49" charset="0"/>
              </a:rPr>
              <a:t>… </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 while</a:t>
            </a:r>
            <a:r>
              <a:rPr lang="bg-BG" dirty="0" smtClean="0">
                <a:latin typeface="Consolas" pitchFamily="49" charset="0"/>
                <a:cs typeface="Consolas" pitchFamily="49" charset="0"/>
              </a:rPr>
              <a:t> </a:t>
            </a:r>
            <a:r>
              <a:rPr lang="en-US" dirty="0" smtClean="0">
                <a:latin typeface="Consolas" pitchFamily="49" charset="0"/>
                <a:cs typeface="Consolas" pitchFamily="49" charset="0"/>
              </a:rPr>
              <a:t>(</a:t>
            </a:r>
            <a:r>
              <a:rPr lang="bg-BG" dirty="0" smtClean="0">
                <a:latin typeface="Consolas" pitchFamily="49" charset="0"/>
                <a:cs typeface="Consolas" pitchFamily="49" charset="0"/>
              </a:rPr>
              <a:t>…</a:t>
            </a:r>
            <a:r>
              <a:rPr lang="en-US" dirty="0" smtClean="0">
                <a:latin typeface="Consolas" pitchFamily="49" charset="0"/>
                <a:cs typeface="Consolas" pitchFamily="49" charset="0"/>
              </a:rPr>
              <a:t>)</a:t>
            </a:r>
            <a:endParaRPr lang="bg-BG" dirty="0"/>
          </a:p>
        </p:txBody>
      </p:sp>
      <p:sp>
        <p:nvSpPr>
          <p:cNvPr id="6" name="Subtitle 5"/>
          <p:cNvSpPr>
            <a:spLocks noGrp="1"/>
          </p:cNvSpPr>
          <p:nvPr>
            <p:ph type="subTitle" idx="1"/>
          </p:nvPr>
        </p:nvSpPr>
        <p:spPr>
          <a:xfrm>
            <a:off x="761206" y="4460080"/>
            <a:ext cx="10565025" cy="569120"/>
          </a:xfrm>
        </p:spPr>
        <p:txBody>
          <a:bodyPr/>
          <a:lstStyle/>
          <a:p>
            <a:r>
              <a:rPr lang="en-US" dirty="0" smtClean="0"/>
              <a:t>Examples</a:t>
            </a:r>
          </a:p>
          <a:p>
            <a:endParaRPr lang="bg-BG" dirty="0"/>
          </a:p>
        </p:txBody>
      </p:sp>
      <p:sp>
        <p:nvSpPr>
          <p:cNvPr id="4" name="Slide Number Placeholder 3"/>
          <p:cNvSpPr>
            <a:spLocks noGrp="1"/>
          </p:cNvSpPr>
          <p:nvPr>
            <p:ph type="sldNum" sz="quarter" idx="4294967295"/>
          </p:nvPr>
        </p:nvSpPr>
        <p:spPr>
          <a:xfrm>
            <a:off x="11212513" y="6477000"/>
            <a:ext cx="977900" cy="274638"/>
          </a:xfrm>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Factorial – Example</a:t>
            </a:r>
            <a:endParaRPr lang="bg-BG" dirty="0"/>
          </a:p>
        </p:txBody>
      </p:sp>
      <p:sp>
        <p:nvSpPr>
          <p:cNvPr id="3" name="Content Placeholder 2"/>
          <p:cNvSpPr>
            <a:spLocks noGrp="1"/>
          </p:cNvSpPr>
          <p:nvPr>
            <p:ph idx="1"/>
          </p:nvPr>
        </p:nvSpPr>
        <p:spPr>
          <a:xfrm>
            <a:off x="380206" y="1524000"/>
            <a:ext cx="11430000" cy="4876801"/>
          </a:xfrm>
        </p:spPr>
        <p:txBody>
          <a:bodyPr>
            <a:normAutofit/>
          </a:bodyPr>
          <a:lstStyle/>
          <a:p>
            <a:r>
              <a:rPr lang="en-US" dirty="0" smtClean="0"/>
              <a:t>Calculating N factorial</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8" name="Rectangle 5"/>
          <p:cNvSpPr>
            <a:spLocks noChangeArrowheads="1"/>
          </p:cNvSpPr>
          <p:nvPr/>
        </p:nvSpPr>
        <p:spPr bwMode="auto">
          <a:xfrm>
            <a:off x="908844" y="2317790"/>
            <a:ext cx="7777162" cy="3323987"/>
          </a:xfrm>
          <a:prstGeom prst="rect">
            <a:avLst/>
          </a:prstGeom>
          <a:noFill/>
          <a:ln w="12700">
            <a:noFill/>
          </a:ln>
        </p:spPr>
        <p:txBody>
          <a:bodyPr wrap="square">
            <a:spAutoFit/>
          </a:bodyPr>
          <a:lstStyle/>
          <a:p>
            <a:pPr eaLnBrk="0" hangingPunct="0">
              <a:buClr>
                <a:schemeClr val="accent5">
                  <a:lumMod val="40000"/>
                  <a:lumOff val="60000"/>
                </a:schemeClr>
              </a:buClr>
              <a:buSzPct val="70000"/>
            </a:pPr>
            <a:r>
              <a:rPr lang="en-US" sz="2000" b="1" noProof="1">
                <a:effectLst>
                  <a:outerShdw blurRad="38100" dist="38100" dir="2700000" algn="tl">
                    <a:srgbClr val="000000">
                      <a:alpha val="43137"/>
                    </a:srgbClr>
                  </a:outerShdw>
                </a:effectLst>
                <a:latin typeface="Consolas" pitchFamily="49" charset="0"/>
                <a:cs typeface="Consolas" pitchFamily="49" charset="0"/>
              </a:rPr>
              <a:t>var fact = 1</a:t>
            </a:r>
            <a:r>
              <a:rPr lang="en-US" sz="2000" b="1" noProof="1" smtClean="0">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v</a:t>
            </a:r>
            <a:r>
              <a:rPr lang="en-US" sz="2000" b="1" noProof="1" smtClean="0">
                <a:effectLst>
                  <a:outerShdw blurRad="38100" dist="38100" dir="2700000" algn="tl">
                    <a:srgbClr val="000000">
                      <a:alpha val="43137"/>
                    </a:srgbClr>
                  </a:outerShdw>
                </a:effectLst>
                <a:latin typeface="Consolas" pitchFamily="49" charset="0"/>
                <a:cs typeface="Consolas" pitchFamily="49" charset="0"/>
              </a:rPr>
              <a:t>ar n = 3;</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var </a:t>
            </a:r>
            <a:r>
              <a:rPr lang="en-US" sz="2000" b="1" noProof="1">
                <a:effectLst>
                  <a:outerShdw blurRad="38100" dist="38100" dir="2700000" algn="tl">
                    <a:srgbClr val="000000">
                      <a:alpha val="43137"/>
                    </a:srgbClr>
                  </a:outerShdw>
                </a:effectLst>
                <a:latin typeface="Consolas" pitchFamily="49" charset="0"/>
                <a:cs typeface="Consolas" pitchFamily="49" charset="0"/>
              </a:rPr>
              <a:t>factStr =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'n</a:t>
            </a:r>
            <a:r>
              <a:rPr lang="en-US" sz="2000" b="1" noProof="1">
                <a:effectLst>
                  <a:outerShdw blurRad="38100" dist="38100" dir="2700000" algn="tl">
                    <a:srgbClr val="000000">
                      <a:alpha val="43137"/>
                    </a:srgbClr>
                  </a:outerShdw>
                </a:effectLst>
                <a:latin typeface="Consolas" pitchFamily="49" charset="0"/>
                <a:cs typeface="Consolas" pitchFamily="49" charset="0"/>
              </a:rPr>
              <a:t>! =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600"/>
              </a:spcBef>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do {</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a:p>
            <a:pPr lvl="1"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fact </a:t>
            </a:r>
            <a:r>
              <a:rPr lang="en-US" sz="2000" b="1" noProof="1">
                <a:effectLst>
                  <a:outerShdw blurRad="38100" dist="38100" dir="2700000" algn="tl">
                    <a:srgbClr val="000000">
                      <a:alpha val="43137"/>
                    </a:srgbClr>
                  </a:outerShdw>
                </a:effectLst>
                <a:latin typeface="Consolas" pitchFamily="49" charset="0"/>
                <a:cs typeface="Consolas" pitchFamily="49" charset="0"/>
              </a:rPr>
              <a:t>*= n;</a:t>
            </a:r>
          </a:p>
          <a:p>
            <a:pPr lvl="1"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factStr </a:t>
            </a:r>
            <a:r>
              <a:rPr lang="en-US" sz="2000" b="1" noProof="1">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n + '*'</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a:p>
            <a:pPr lvl="1"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n-</a:t>
            </a:r>
            <a:r>
              <a:rPr lang="en-US" sz="2000" b="1" noProof="1">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while (</a:t>
            </a:r>
            <a:r>
              <a:rPr lang="en-US" sz="2000" b="1" noProof="1">
                <a:effectLst>
                  <a:outerShdw blurRad="38100" dist="38100" dir="2700000" algn="tl">
                    <a:srgbClr val="000000">
                      <a:alpha val="43137"/>
                    </a:srgbClr>
                  </a:outerShdw>
                </a:effectLst>
                <a:latin typeface="Consolas" pitchFamily="49" charset="0"/>
                <a:cs typeface="Consolas" pitchFamily="49" charset="0"/>
              </a:rPr>
              <a:t>n</a:t>
            </a:r>
            <a:r>
              <a:rPr lang="en-US" sz="2000" b="1" noProof="1" smtClean="0">
                <a:effectLst>
                  <a:outerShdw blurRad="38100" dist="38100" dir="2700000" algn="tl">
                    <a:srgbClr val="000000">
                      <a:alpha val="43137"/>
                    </a:srgbClr>
                  </a:outerShdw>
                </a:effectLst>
                <a:latin typeface="Consolas" pitchFamily="49" charset="0"/>
                <a:cs typeface="Consolas" pitchFamily="49" charset="0"/>
              </a:rPr>
              <a:t>);</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600"/>
              </a:spcBef>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factStr </a:t>
            </a:r>
            <a:r>
              <a:rPr lang="en-US" sz="2000" b="1" noProof="1">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 </a:t>
            </a:r>
            <a:r>
              <a:rPr lang="en-US" sz="2000" b="1" noProof="1">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 </a:t>
            </a:r>
            <a:r>
              <a:rPr lang="en-US" sz="2000" b="1" noProof="1">
                <a:effectLst>
                  <a:outerShdw blurRad="38100" dist="38100" dir="2700000" algn="tl">
                    <a:srgbClr val="000000">
                      <a:alpha val="43137"/>
                    </a:srgbClr>
                  </a:outerShdw>
                </a:effectLst>
                <a:latin typeface="Consolas" pitchFamily="49" charset="0"/>
                <a:cs typeface="Consolas" pitchFamily="49" charset="0"/>
              </a:rPr>
              <a:t>+ fact;</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print('output-tb',</a:t>
            </a:r>
            <a:r>
              <a:rPr lang="en-US" sz="2000" b="1" noProof="1">
                <a:effectLst>
                  <a:outerShdw blurRad="38100" dist="38100" dir="2700000" algn="tl">
                    <a:srgbClr val="000000">
                      <a:alpha val="43137"/>
                    </a:srgbClr>
                  </a:outerShdw>
                </a:effectLst>
                <a:latin typeface="Consolas" pitchFamily="49" charset="0"/>
                <a:cs typeface="Consolas" pitchFamily="49" charset="0"/>
              </a:rPr>
              <a:t>factStr);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Product[N..M] – Example</a:t>
            </a:r>
            <a:endParaRPr lang="bg-BG" dirty="0"/>
          </a:p>
        </p:txBody>
      </p:sp>
      <p:sp>
        <p:nvSpPr>
          <p:cNvPr id="8" name="Content Placeholder 7"/>
          <p:cNvSpPr>
            <a:spLocks noGrp="1"/>
          </p:cNvSpPr>
          <p:nvPr>
            <p:ph idx="1"/>
          </p:nvPr>
        </p:nvSpPr>
        <p:spPr>
          <a:xfrm>
            <a:off x="609520" y="1775192"/>
            <a:ext cx="11124485" cy="4778008"/>
          </a:xfrm>
        </p:spPr>
        <p:txBody>
          <a:bodyPr/>
          <a:lstStyle/>
          <a:p>
            <a:pPr>
              <a:lnSpc>
                <a:spcPct val="100000"/>
              </a:lnSpc>
            </a:pPr>
            <a:r>
              <a:rPr lang="en-US" noProof="1" smtClean="0"/>
              <a:t>Calculating the product of all numbers in the interval [n..m]:</a:t>
            </a:r>
            <a:endParaRPr lang="en-US" noProof="1"/>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Rectangle 4"/>
          <p:cNvSpPr>
            <a:spLocks noChangeArrowheads="1"/>
          </p:cNvSpPr>
          <p:nvPr/>
        </p:nvSpPr>
        <p:spPr bwMode="auto">
          <a:xfrm>
            <a:off x="1132681" y="2382083"/>
            <a:ext cx="7705725" cy="4247317"/>
          </a:xfrm>
          <a:prstGeom prst="rect">
            <a:avLst/>
          </a:prstGeom>
          <a:noFill/>
          <a:ln w="12700">
            <a:noFill/>
          </a:ln>
        </p:spPr>
        <p:txBody>
          <a:bodyPr wrap="square">
            <a:spAutoFit/>
          </a:bodyPr>
          <a:lstStyle/>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var number = n;</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var product = 1;</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var productStr = '';</a:t>
            </a:r>
          </a:p>
          <a:p>
            <a:pPr eaLnBrk="0" hangingPunct="0">
              <a:spcBef>
                <a:spcPts val="600"/>
              </a:spcBef>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do {			</a:t>
            </a:r>
          </a:p>
          <a:p>
            <a:pPr lvl="1"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product *= number;		</a:t>
            </a:r>
          </a:p>
          <a:p>
            <a:pPr lvl="1"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productStr += number;</a:t>
            </a:r>
          </a:p>
          <a:p>
            <a:pPr lvl="1"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if (number != m) {</a:t>
            </a:r>
          </a:p>
          <a:p>
            <a:pPr lvl="1"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productStr += '*';</a:t>
            </a:r>
          </a:p>
          <a:p>
            <a:pPr lvl="1"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a:t>
            </a:r>
          </a:p>
          <a:p>
            <a:pPr lvl="1"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number++;</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while (number &lt;= m);</a:t>
            </a:r>
          </a:p>
          <a:p>
            <a:pPr eaLnBrk="0" hangingPunct="0">
              <a:spcBef>
                <a:spcPts val="600"/>
              </a:spcBef>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productStr += ' = ' + product;</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print('output-tb', productStr);</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006" y="3657600"/>
            <a:ext cx="10565025" cy="718145"/>
          </a:xfrm>
        </p:spPr>
        <p:txBody>
          <a:bodyPr/>
          <a:lstStyle/>
          <a:p>
            <a:r>
              <a:rPr lang="en-US" dirty="0" smtClean="0">
                <a:latin typeface="Consolas" pitchFamily="49" charset="0"/>
                <a:cs typeface="Consolas" pitchFamily="49" charset="0"/>
              </a:rPr>
              <a:t>for</a:t>
            </a:r>
            <a:r>
              <a:rPr lang="en-US" dirty="0" smtClean="0"/>
              <a:t> Loops</a:t>
            </a:r>
            <a:endParaRPr lang="bg-BG" dirty="0"/>
          </a:p>
        </p:txBody>
      </p:sp>
      <p:sp>
        <p:nvSpPr>
          <p:cNvPr id="4" name="Slide Number Placeholder 3"/>
          <p:cNvSpPr>
            <a:spLocks noGrp="1"/>
          </p:cNvSpPr>
          <p:nvPr>
            <p:ph type="sldNum" sz="quarter" idx="4294967295"/>
          </p:nvPr>
        </p:nvSpPr>
        <p:spPr>
          <a:xfrm>
            <a:off x="11212513" y="6477000"/>
            <a:ext cx="977900" cy="274638"/>
          </a:xfrm>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a:t>
            </a:r>
            <a:endParaRPr lang="bg-BG" dirty="0"/>
          </a:p>
        </p:txBody>
      </p:sp>
      <p:sp>
        <p:nvSpPr>
          <p:cNvPr id="3" name="Content Placeholder 2"/>
          <p:cNvSpPr>
            <a:spLocks noGrp="1"/>
          </p:cNvSpPr>
          <p:nvPr>
            <p:ph idx="1"/>
          </p:nvPr>
        </p:nvSpPr>
        <p:spPr/>
        <p:txBody>
          <a:bodyPr/>
          <a:lstStyle/>
          <a:p>
            <a:pPr>
              <a:lnSpc>
                <a:spcPct val="100000"/>
              </a:lnSpc>
            </a:pPr>
            <a:r>
              <a:rPr lang="en-US" dirty="0" smtClean="0"/>
              <a:t>The typical </a:t>
            </a:r>
            <a:r>
              <a:rPr lang="en-US" b="1" dirty="0" smtClean="0">
                <a:latin typeface="Consolas" pitchFamily="49" charset="0"/>
                <a:cs typeface="Consolas" pitchFamily="49" charset="0"/>
              </a:rPr>
              <a:t>for</a:t>
            </a:r>
            <a:r>
              <a:rPr lang="en-US" dirty="0" smtClean="0"/>
              <a:t> loop syntax is:</a:t>
            </a:r>
          </a:p>
          <a:p>
            <a:pPr>
              <a:lnSpc>
                <a:spcPct val="100000"/>
              </a:lnSpc>
            </a:pPr>
            <a:endParaRPr lang="en-US" dirty="0" smtClean="0"/>
          </a:p>
          <a:p>
            <a:pPr>
              <a:lnSpc>
                <a:spcPct val="100000"/>
              </a:lnSpc>
            </a:pPr>
            <a:endParaRPr lang="en-US" dirty="0" smtClean="0"/>
          </a:p>
          <a:p>
            <a:pPr>
              <a:lnSpc>
                <a:spcPct val="100000"/>
              </a:lnSpc>
              <a:spcBef>
                <a:spcPts val="3600"/>
              </a:spcBef>
            </a:pPr>
            <a:r>
              <a:rPr lang="en-US" dirty="0" smtClean="0"/>
              <a:t>Consists of</a:t>
            </a:r>
          </a:p>
          <a:p>
            <a:pPr lvl="1">
              <a:lnSpc>
                <a:spcPct val="100000"/>
              </a:lnSpc>
            </a:pPr>
            <a:r>
              <a:rPr lang="en-US" dirty="0" smtClean="0"/>
              <a:t>Initialization statement</a:t>
            </a:r>
          </a:p>
          <a:p>
            <a:pPr lvl="1">
              <a:lnSpc>
                <a:spcPct val="100000"/>
              </a:lnSpc>
            </a:pPr>
            <a:r>
              <a:rPr lang="en-US" dirty="0" smtClean="0"/>
              <a:t>Test expression that is evaluated to </a:t>
            </a:r>
            <a:r>
              <a:rPr lang="en-US" dirty="0" err="1" smtClean="0"/>
              <a:t>boolean</a:t>
            </a:r>
            <a:endParaRPr lang="en-US" dirty="0" smtClean="0">
              <a:latin typeface="Courier New" pitchFamily="49" charset="0"/>
            </a:endParaRPr>
          </a:p>
          <a:p>
            <a:pPr lvl="1">
              <a:lnSpc>
                <a:spcPct val="100000"/>
              </a:lnSpc>
            </a:pPr>
            <a:r>
              <a:rPr lang="en-US" dirty="0" smtClean="0"/>
              <a:t>Update statement</a:t>
            </a:r>
          </a:p>
          <a:p>
            <a:pPr lvl="1">
              <a:lnSpc>
                <a:spcPct val="100000"/>
              </a:lnSpc>
            </a:pPr>
            <a:r>
              <a:rPr lang="en-US" dirty="0" smtClean="0"/>
              <a:t>Loop body block</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Rectangle 9"/>
          <p:cNvSpPr>
            <a:spLocks noChangeArrowheads="1"/>
          </p:cNvSpPr>
          <p:nvPr/>
        </p:nvSpPr>
        <p:spPr bwMode="auto">
          <a:xfrm>
            <a:off x="827088" y="2473404"/>
            <a:ext cx="7489825" cy="1107996"/>
          </a:xfrm>
          <a:prstGeom prst="rect">
            <a:avLst/>
          </a:prstGeom>
          <a:noFill/>
          <a:ln w="12700">
            <a:noFill/>
          </a:ln>
        </p:spPr>
        <p:txBody>
          <a:bodyPr wrap="square">
            <a:spAutoFit/>
          </a:bodyPr>
          <a:lstStyle/>
          <a:p>
            <a:pPr lvl="1" eaLnBrk="0" hangingPunct="0">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for (initialization; test; update) {</a:t>
            </a:r>
            <a:br>
              <a:rPr lang="en-US" sz="2200" b="1" noProof="1" smtClean="0">
                <a:effectLst>
                  <a:outerShdw blurRad="38100" dist="38100" dir="2700000" algn="tl">
                    <a:srgbClr val="000000">
                      <a:alpha val="43137"/>
                    </a:srgbClr>
                  </a:outerShdw>
                </a:effectLst>
                <a:latin typeface="Consolas" pitchFamily="49" charset="0"/>
                <a:cs typeface="Consolas" pitchFamily="49" charset="0"/>
              </a:rPr>
            </a:br>
            <a:r>
              <a:rPr lang="en-US" sz="2200" b="1" noProof="1" smtClean="0">
                <a:effectLst>
                  <a:outerShdw blurRad="38100" dist="38100" dir="2700000" algn="tl">
                    <a:srgbClr val="000000">
                      <a:alpha val="43137"/>
                    </a:srgbClr>
                  </a:outerShdw>
                </a:effectLst>
                <a:latin typeface="Consolas" pitchFamily="49" charset="0"/>
                <a:cs typeface="Consolas" pitchFamily="49" charset="0"/>
              </a:rPr>
              <a:t>    statements;</a:t>
            </a:r>
            <a:br>
              <a:rPr lang="en-US" sz="2200" b="1" noProof="1" smtClean="0">
                <a:effectLst>
                  <a:outerShdw blurRad="38100" dist="38100" dir="2700000" algn="tl">
                    <a:srgbClr val="000000">
                      <a:alpha val="43137"/>
                    </a:srgbClr>
                  </a:outerShdw>
                </a:effectLst>
                <a:latin typeface="Consolas" pitchFamily="49" charset="0"/>
                <a:cs typeface="Consolas" pitchFamily="49" charset="0"/>
              </a:rPr>
            </a:br>
            <a:r>
              <a:rPr lang="en-US" sz="2200" b="1" noProof="1" smtClean="0">
                <a:effectLst>
                  <a:outerShdw blurRad="38100" dist="38100" dir="2700000" algn="tl">
                    <a:srgbClr val="000000">
                      <a:alpha val="43137"/>
                    </a:srgbClr>
                  </a:outerShdw>
                </a:effectLst>
                <a:latin typeface="Consolas" pitchFamily="49" charset="0"/>
                <a:cs typeface="Consolas" pitchFamily="49" charset="0"/>
              </a:rPr>
              <a:t>}</a:t>
            </a:r>
            <a:endParaRPr lang="en-US" sz="2200" b="1" noProof="1">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a:xfrm>
            <a:off x="609521" y="1775191"/>
            <a:ext cx="10971372" cy="4778009"/>
          </a:xfrm>
        </p:spPr>
        <p:txBody>
          <a:bodyPr>
            <a:normAutofit/>
          </a:bodyPr>
          <a:lstStyle/>
          <a:p>
            <a:pPr marL="355600" indent="-355600">
              <a:lnSpc>
                <a:spcPct val="100000"/>
              </a:lnSpc>
              <a:spcBef>
                <a:spcPts val="500"/>
              </a:spcBef>
            </a:pPr>
            <a:r>
              <a:rPr lang="en-US" dirty="0" smtClean="0"/>
              <a:t>What is a Loop?</a:t>
            </a:r>
          </a:p>
          <a:p>
            <a:pPr marL="355600" indent="-355600">
              <a:lnSpc>
                <a:spcPct val="100000"/>
              </a:lnSpc>
              <a:spcBef>
                <a:spcPts val="500"/>
              </a:spcBef>
            </a:pPr>
            <a:r>
              <a:rPr lang="en-US" dirty="0" smtClean="0"/>
              <a:t>Loops in JavaScript</a:t>
            </a:r>
          </a:p>
          <a:p>
            <a:pPr marL="982663" lvl="1" indent="-352425">
              <a:lnSpc>
                <a:spcPct val="100000"/>
              </a:lnSpc>
              <a:spcBef>
                <a:spcPts val="500"/>
              </a:spcBef>
            </a:pPr>
            <a:r>
              <a:rPr lang="en-US" b="1" dirty="0" smtClean="0">
                <a:latin typeface="Consolas" pitchFamily="49" charset="0"/>
                <a:cs typeface="Consolas" pitchFamily="49" charset="0"/>
              </a:rPr>
              <a:t>while</a:t>
            </a:r>
            <a:r>
              <a:rPr lang="en-US" dirty="0" smtClean="0"/>
              <a:t> loops</a:t>
            </a:r>
          </a:p>
          <a:p>
            <a:pPr marL="982663" lvl="1" indent="-352425">
              <a:lnSpc>
                <a:spcPct val="100000"/>
              </a:lnSpc>
              <a:spcBef>
                <a:spcPts val="500"/>
              </a:spcBef>
            </a:pPr>
            <a:r>
              <a:rPr lang="en-US" b="1" dirty="0" smtClean="0">
                <a:latin typeface="Consolas" pitchFamily="49" charset="0"/>
                <a:cs typeface="Consolas" pitchFamily="49" charset="0"/>
              </a:rPr>
              <a:t>do</a:t>
            </a:r>
            <a:r>
              <a:rPr lang="en-US" dirty="0" smtClean="0"/>
              <a:t> … </a:t>
            </a:r>
            <a:r>
              <a:rPr lang="en-US" b="1" dirty="0" smtClean="0">
                <a:latin typeface="Consolas" pitchFamily="49" charset="0"/>
                <a:cs typeface="Consolas" pitchFamily="49" charset="0"/>
              </a:rPr>
              <a:t>while</a:t>
            </a:r>
            <a:r>
              <a:rPr lang="en-US" dirty="0" smtClean="0"/>
              <a:t> loops</a:t>
            </a:r>
          </a:p>
          <a:p>
            <a:pPr marL="982663" lvl="1" indent="-352425">
              <a:lnSpc>
                <a:spcPct val="100000"/>
              </a:lnSpc>
              <a:spcBef>
                <a:spcPts val="500"/>
              </a:spcBef>
            </a:pPr>
            <a:r>
              <a:rPr lang="en-US" b="1" dirty="0" smtClean="0">
                <a:latin typeface="Consolas" pitchFamily="49" charset="0"/>
                <a:cs typeface="Consolas" pitchFamily="49" charset="0"/>
              </a:rPr>
              <a:t>for</a:t>
            </a:r>
            <a:r>
              <a:rPr lang="en-US" dirty="0" smtClean="0"/>
              <a:t> loops</a:t>
            </a:r>
          </a:p>
          <a:p>
            <a:pPr marL="355600" indent="-355600">
              <a:lnSpc>
                <a:spcPct val="100000"/>
              </a:lnSpc>
              <a:spcBef>
                <a:spcPts val="500"/>
              </a:spcBef>
            </a:pPr>
            <a:r>
              <a:rPr lang="en-US" dirty="0" smtClean="0"/>
              <a:t>Special loop operators</a:t>
            </a:r>
          </a:p>
          <a:p>
            <a:pPr marL="703263" lvl="1" indent="-355600">
              <a:lnSpc>
                <a:spcPct val="100000"/>
              </a:lnSpc>
              <a:spcBef>
                <a:spcPts val="500"/>
              </a:spcBef>
            </a:pPr>
            <a:r>
              <a:rPr lang="en-US" b="1" noProof="1" smtClean="0">
                <a:latin typeface="Consolas" pitchFamily="49" charset="0"/>
                <a:cs typeface="Consolas" pitchFamily="49" charset="0"/>
              </a:rPr>
              <a:t>break</a:t>
            </a:r>
            <a:r>
              <a:rPr lang="en-US" dirty="0" smtClean="0"/>
              <a:t>, </a:t>
            </a:r>
            <a:r>
              <a:rPr lang="en-US" b="1" noProof="1" smtClean="0">
                <a:latin typeface="Consolas" pitchFamily="49" charset="0"/>
                <a:cs typeface="Consolas" pitchFamily="49" charset="0"/>
              </a:rPr>
              <a:t>continue</a:t>
            </a:r>
          </a:p>
          <a:p>
            <a:pPr marL="355600" indent="-355600">
              <a:lnSpc>
                <a:spcPct val="100000"/>
              </a:lnSpc>
              <a:spcBef>
                <a:spcPts val="500"/>
              </a:spcBef>
            </a:pPr>
            <a:r>
              <a:rPr lang="en-US" dirty="0" smtClean="0"/>
              <a:t>Nested loops</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pic>
        <p:nvPicPr>
          <p:cNvPr id="5" name="Picture 4" descr="http://rds.yahoo.com/_ylt=A0WTbx4gcgpLskoAd.CjzbkF/SIG=11u4jlgvp/EXP=1259062176/**http%3A/www.regejepress.com/1books5-med.jpg"/>
          <p:cNvPicPr>
            <a:picLocks noChangeAspect="1" noChangeArrowheads="1"/>
          </p:cNvPicPr>
          <p:nvPr/>
        </p:nvPicPr>
        <p:blipFill>
          <a:blip r:embed="rId2" cstate="screen"/>
          <a:srcRect/>
          <a:stretch>
            <a:fillRect/>
          </a:stretch>
        </p:blipFill>
        <p:spPr bwMode="auto">
          <a:xfrm>
            <a:off x="8457406" y="1752600"/>
            <a:ext cx="2844800" cy="21336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Initialization Expression</a:t>
            </a:r>
            <a:endParaRPr lang="bg-BG" dirty="0"/>
          </a:p>
        </p:txBody>
      </p:sp>
      <p:sp>
        <p:nvSpPr>
          <p:cNvPr id="3" name="Content Placeholder 2"/>
          <p:cNvSpPr>
            <a:spLocks noGrp="1"/>
          </p:cNvSpPr>
          <p:nvPr>
            <p:ph idx="1"/>
          </p:nvPr>
        </p:nvSpPr>
        <p:spPr/>
        <p:txBody>
          <a:bodyPr/>
          <a:lstStyle/>
          <a:p>
            <a:pPr>
              <a:lnSpc>
                <a:spcPct val="100000"/>
              </a:lnSpc>
            </a:pPr>
            <a:r>
              <a:rPr lang="en-US" dirty="0" smtClean="0"/>
              <a:t>Executed once, just before the loop is entered</a:t>
            </a:r>
          </a:p>
          <a:p>
            <a:pPr lvl="1">
              <a:lnSpc>
                <a:spcPct val="100000"/>
              </a:lnSpc>
            </a:pPr>
            <a:r>
              <a:rPr lang="en-US" dirty="0" smtClean="0"/>
              <a:t>Like it is out of the loop, before it</a:t>
            </a:r>
          </a:p>
          <a:p>
            <a:pPr>
              <a:lnSpc>
                <a:spcPct val="100000"/>
              </a:lnSpc>
            </a:pPr>
            <a:r>
              <a:rPr lang="en-US" dirty="0" smtClean="0"/>
              <a:t>Usually used to declare a counter variable</a:t>
            </a:r>
            <a:endParaRPr lang="en-US" dirty="0" smtClean="0">
              <a:solidFill>
                <a:schemeClr val="tx2"/>
              </a:solidFill>
              <a:effectLst>
                <a:outerShdw blurRad="38100" dist="38100" dir="2700000" algn="tl">
                  <a:srgbClr val="000000"/>
                </a:outerShdw>
              </a:effectLst>
            </a:endParaRPr>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Rectangle 5"/>
          <p:cNvSpPr>
            <a:spLocks noChangeArrowheads="1"/>
          </p:cNvSpPr>
          <p:nvPr/>
        </p:nvSpPr>
        <p:spPr bwMode="auto">
          <a:xfrm>
            <a:off x="1066006" y="3505200"/>
            <a:ext cx="7562850" cy="1446550"/>
          </a:xfrm>
          <a:prstGeom prst="rect">
            <a:avLst/>
          </a:prstGeom>
          <a:noFill/>
          <a:ln w="12700">
            <a:noFill/>
          </a:ln>
        </p:spPr>
        <p:txBody>
          <a:bodyPr wrap="square">
            <a:spAutoFit/>
          </a:bodyPr>
          <a:lstStyle/>
          <a:p>
            <a:pPr eaLnBrk="0" hangingPunct="0">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for </a:t>
            </a:r>
            <a:r>
              <a:rPr lang="en-US" sz="2200" b="1" noProof="1" smtClean="0">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FF0000"/>
                </a:solidFill>
                <a:effectLst>
                  <a:outerShdw blurRad="38100" dist="38100" dir="2700000" algn="tl">
                    <a:srgbClr val="000000">
                      <a:alpha val="43137"/>
                    </a:srgbClr>
                  </a:outerShdw>
                </a:effectLst>
                <a:latin typeface="Consolas" pitchFamily="49" charset="0"/>
                <a:cs typeface="Consolas" pitchFamily="49" charset="0"/>
              </a:rPr>
              <a:t>var </a:t>
            </a:r>
            <a:r>
              <a:rPr lang="en-US" sz="2200" b="1" noProof="1" smtClean="0">
                <a:solidFill>
                  <a:srgbClr val="FF0000"/>
                </a:solidFill>
                <a:effectLst>
                  <a:outerShdw blurRad="38100" dist="38100" dir="2700000" algn="tl">
                    <a:srgbClr val="000000">
                      <a:alpha val="43137"/>
                    </a:srgbClr>
                  </a:outerShdw>
                </a:effectLst>
                <a:latin typeface="Consolas" pitchFamily="49" charset="0"/>
                <a:cs typeface="Consolas" pitchFamily="49" charset="0"/>
              </a:rPr>
              <a:t>number </a:t>
            </a:r>
            <a:r>
              <a:rPr lang="en-US" sz="2200" b="1" noProof="1" smtClean="0">
                <a:solidFill>
                  <a:srgbClr val="FF0000"/>
                </a:solidFill>
                <a:effectLst>
                  <a:outerShdw blurRad="38100" dist="38100" dir="2700000" algn="tl">
                    <a:srgbClr val="000000">
                      <a:alpha val="43137"/>
                    </a:srgbClr>
                  </a:outerShdw>
                </a:effectLst>
                <a:latin typeface="Consolas" pitchFamily="49" charset="0"/>
                <a:cs typeface="Consolas" pitchFamily="49" charset="0"/>
              </a:rPr>
              <a:t>= 0</a:t>
            </a:r>
            <a:r>
              <a:rPr lang="en-US" sz="2200" b="1" noProof="1" smtClean="0">
                <a:effectLst>
                  <a:outerShdw blurRad="38100" dist="38100" dir="2700000" algn="tl">
                    <a:srgbClr val="000000">
                      <a:alpha val="43137"/>
                    </a:srgbClr>
                  </a:outerShdw>
                </a:effectLst>
                <a:latin typeface="Consolas" pitchFamily="49" charset="0"/>
                <a:cs typeface="Consolas" pitchFamily="49" charset="0"/>
              </a:rPr>
              <a:t>; ...; ...) {</a:t>
            </a:r>
            <a:br>
              <a:rPr lang="en-US" sz="2200" b="1" noProof="1" smtClean="0">
                <a:effectLst>
                  <a:outerShdw blurRad="38100" dist="38100" dir="2700000" algn="tl">
                    <a:srgbClr val="000000">
                      <a:alpha val="43137"/>
                    </a:srgbClr>
                  </a:outerShdw>
                </a:effectLst>
                <a:latin typeface="Consolas" pitchFamily="49" charset="0"/>
                <a:cs typeface="Consolas" pitchFamily="49" charset="0"/>
              </a:rPr>
            </a:br>
            <a:r>
              <a:rPr lang="en-US" sz="2200" b="1" noProof="1" smtClean="0">
                <a:effectLst>
                  <a:outerShdw blurRad="38100" dist="38100" dir="2700000" algn="tl">
                    <a:srgbClr val="000000">
                      <a:alpha val="43137"/>
                    </a:srgbClr>
                  </a:outerShdw>
                </a:effectLst>
                <a:latin typeface="Consolas" pitchFamily="49" charset="0"/>
                <a:cs typeface="Consolas" pitchFamily="49" charset="0"/>
              </a:rPr>
              <a:t>    // Can use number here</a:t>
            </a:r>
            <a:br>
              <a:rPr lang="en-US" sz="2200" b="1" noProof="1" smtClean="0">
                <a:effectLst>
                  <a:outerShdw blurRad="38100" dist="38100" dir="2700000" algn="tl">
                    <a:srgbClr val="000000">
                      <a:alpha val="43137"/>
                    </a:srgbClr>
                  </a:outerShdw>
                </a:effectLst>
                <a:latin typeface="Consolas" pitchFamily="49" charset="0"/>
                <a:cs typeface="Consolas" pitchFamily="49" charset="0"/>
              </a:rPr>
            </a:br>
            <a:r>
              <a:rPr lang="en-US" sz="2200" b="1" noProof="1" smtClean="0">
                <a:effectLst>
                  <a:outerShdw blurRad="38100" dist="38100" dir="2700000" algn="tl">
                    <a:srgbClr val="000000">
                      <a:alpha val="43137"/>
                    </a:srgbClr>
                  </a:outerShdw>
                </a:effectLst>
                <a:latin typeface="Consolas" pitchFamily="49" charset="0"/>
                <a:cs typeface="Consolas" pitchFamily="49" charset="0"/>
              </a:rPr>
              <a:t>}</a:t>
            </a:r>
            <a:br>
              <a:rPr lang="en-US" sz="2200" b="1" noProof="1" smtClean="0">
                <a:effectLst>
                  <a:outerShdw blurRad="38100" dist="38100" dir="2700000" algn="tl">
                    <a:srgbClr val="000000">
                      <a:alpha val="43137"/>
                    </a:srgbClr>
                  </a:outerShdw>
                </a:effectLst>
                <a:latin typeface="Consolas" pitchFamily="49" charset="0"/>
                <a:cs typeface="Consolas" pitchFamily="49" charset="0"/>
              </a:rPr>
            </a:br>
            <a:r>
              <a:rPr lang="en-US" sz="2200" b="1" noProof="1" smtClean="0">
                <a:effectLst>
                  <a:outerShdw blurRad="38100" dist="38100" dir="2700000" algn="tl">
                    <a:srgbClr val="000000">
                      <a:alpha val="43137"/>
                    </a:srgbClr>
                  </a:outerShdw>
                </a:effectLst>
                <a:latin typeface="Consolas" pitchFamily="49" charset="0"/>
                <a:cs typeface="Consolas" pitchFamily="49" charset="0"/>
              </a:rPr>
              <a:t>// Cannot use number here</a:t>
            </a:r>
            <a:endParaRPr lang="en-US" sz="2200" b="1" noProof="1">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Test Expression</a:t>
            </a:r>
            <a:endParaRPr lang="bg-BG" dirty="0"/>
          </a:p>
        </p:txBody>
      </p:sp>
      <p:sp>
        <p:nvSpPr>
          <p:cNvPr id="3" name="Content Placeholder 2"/>
          <p:cNvSpPr>
            <a:spLocks noGrp="1"/>
          </p:cNvSpPr>
          <p:nvPr>
            <p:ph idx="1"/>
          </p:nvPr>
        </p:nvSpPr>
        <p:spPr/>
        <p:txBody>
          <a:bodyPr/>
          <a:lstStyle/>
          <a:p>
            <a:pPr>
              <a:lnSpc>
                <a:spcPct val="100000"/>
              </a:lnSpc>
            </a:pPr>
            <a:r>
              <a:rPr lang="en-US" dirty="0" smtClean="0"/>
              <a:t>Evaluated before each iteration of the loop</a:t>
            </a:r>
          </a:p>
          <a:p>
            <a:pPr lvl="1">
              <a:lnSpc>
                <a:spcPct val="100000"/>
              </a:lnSpc>
            </a:pPr>
            <a:r>
              <a:rPr lang="en-US" dirty="0" smtClean="0"/>
              <a:t>If evaluated </a:t>
            </a:r>
            <a:r>
              <a:rPr lang="en-US" b="1" dirty="0" smtClean="0">
                <a:latin typeface="Consolas" pitchFamily="49" charset="0"/>
                <a:cs typeface="Consolas" pitchFamily="49" charset="0"/>
              </a:rPr>
              <a:t>true</a:t>
            </a:r>
            <a:r>
              <a:rPr lang="en-US" dirty="0" smtClean="0"/>
              <a:t>, the loop body is executed</a:t>
            </a:r>
          </a:p>
          <a:p>
            <a:pPr lvl="1">
              <a:lnSpc>
                <a:spcPct val="100000"/>
              </a:lnSpc>
            </a:pPr>
            <a:r>
              <a:rPr lang="en-US" dirty="0" smtClean="0"/>
              <a:t>If evaluated </a:t>
            </a:r>
            <a:r>
              <a:rPr lang="en-US" b="1" dirty="0" smtClean="0">
                <a:latin typeface="Consolas" pitchFamily="49" charset="0"/>
                <a:cs typeface="Consolas" pitchFamily="49" charset="0"/>
              </a:rPr>
              <a:t>false</a:t>
            </a:r>
            <a:r>
              <a:rPr lang="en-US" dirty="0" smtClean="0"/>
              <a:t>, the loop body is skipped</a:t>
            </a:r>
          </a:p>
          <a:p>
            <a:pPr>
              <a:lnSpc>
                <a:spcPct val="100000"/>
              </a:lnSpc>
            </a:pPr>
            <a:r>
              <a:rPr lang="en-US" dirty="0" smtClean="0"/>
              <a:t>Used as a </a:t>
            </a:r>
            <a:r>
              <a:rPr lang="en-US" b="1" dirty="0" smtClean="0"/>
              <a:t>loop condition</a:t>
            </a:r>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Rectangle 7"/>
          <p:cNvSpPr>
            <a:spLocks noChangeArrowheads="1"/>
          </p:cNvSpPr>
          <p:nvPr/>
        </p:nvSpPr>
        <p:spPr bwMode="auto">
          <a:xfrm>
            <a:off x="1142206" y="4114800"/>
            <a:ext cx="7562850" cy="1528624"/>
          </a:xfrm>
          <a:prstGeom prst="rect">
            <a:avLst/>
          </a:prstGeom>
          <a:noFill/>
          <a:ln w="12700">
            <a:noFill/>
          </a:ln>
        </p:spPr>
        <p:txBody>
          <a:bodyPr wrap="square">
            <a:spAutoFit/>
          </a:bodyPr>
          <a:lstStyle/>
          <a:p>
            <a:pPr eaLnBrk="0" hangingPunct="0">
              <a:lnSpc>
                <a:spcPts val="2800"/>
              </a:lnSpc>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for (var number = 0; </a:t>
            </a:r>
            <a:r>
              <a:rPr lang="en-US" sz="2200" b="1" noProof="1" smtClean="0">
                <a:solidFill>
                  <a:srgbClr val="FF0000"/>
                </a:solidFill>
                <a:effectLst>
                  <a:outerShdw blurRad="38100" dist="38100" dir="2700000" algn="tl">
                    <a:srgbClr val="000000">
                      <a:alpha val="43137"/>
                    </a:srgbClr>
                  </a:outerShdw>
                </a:effectLst>
                <a:latin typeface="Consolas" pitchFamily="49" charset="0"/>
                <a:cs typeface="Consolas" pitchFamily="49" charset="0"/>
              </a:rPr>
              <a:t>number &lt; 10</a:t>
            </a:r>
            <a:r>
              <a:rPr lang="en-US" sz="2200" b="1" noProof="1" smtClean="0">
                <a:effectLst>
                  <a:outerShdw blurRad="38100" dist="38100" dir="2700000" algn="tl">
                    <a:srgbClr val="000000">
                      <a:alpha val="43137"/>
                    </a:srgbClr>
                  </a:outerShdw>
                </a:effectLst>
                <a:latin typeface="Consolas" pitchFamily="49" charset="0"/>
                <a:cs typeface="Consolas" pitchFamily="49" charset="0"/>
              </a:rPr>
              <a:t>; ...) {</a:t>
            </a:r>
            <a:br>
              <a:rPr lang="en-US" sz="2200" b="1" noProof="1" smtClean="0">
                <a:effectLst>
                  <a:outerShdw blurRad="38100" dist="38100" dir="2700000" algn="tl">
                    <a:srgbClr val="000000">
                      <a:alpha val="43137"/>
                    </a:srgbClr>
                  </a:outerShdw>
                </a:effectLst>
                <a:latin typeface="Consolas" pitchFamily="49" charset="0"/>
                <a:cs typeface="Consolas" pitchFamily="49" charset="0"/>
              </a:rPr>
            </a:br>
            <a:r>
              <a:rPr lang="en-US" sz="2200" b="1" noProof="1" smtClean="0">
                <a:effectLst>
                  <a:outerShdw blurRad="38100" dist="38100" dir="2700000" algn="tl">
                    <a:srgbClr val="000000">
                      <a:alpha val="43137"/>
                    </a:srgbClr>
                  </a:outerShdw>
                </a:effectLst>
                <a:latin typeface="Consolas" pitchFamily="49" charset="0"/>
                <a:cs typeface="Consolas" pitchFamily="49" charset="0"/>
              </a:rPr>
              <a:t>    // Can use number here</a:t>
            </a:r>
            <a:br>
              <a:rPr lang="en-US" sz="2200" b="1" noProof="1" smtClean="0">
                <a:effectLst>
                  <a:outerShdw blurRad="38100" dist="38100" dir="2700000" algn="tl">
                    <a:srgbClr val="000000">
                      <a:alpha val="43137"/>
                    </a:srgbClr>
                  </a:outerShdw>
                </a:effectLst>
                <a:latin typeface="Consolas" pitchFamily="49" charset="0"/>
                <a:cs typeface="Consolas" pitchFamily="49" charset="0"/>
              </a:rPr>
            </a:br>
            <a:r>
              <a:rPr lang="en-US" sz="2200" b="1" noProof="1" smtClean="0">
                <a:effectLst>
                  <a:outerShdw blurRad="38100" dist="38100" dir="2700000" algn="tl">
                    <a:srgbClr val="000000">
                      <a:alpha val="43137"/>
                    </a:srgbClr>
                  </a:outerShdw>
                </a:effectLst>
                <a:latin typeface="Consolas" pitchFamily="49" charset="0"/>
                <a:cs typeface="Consolas" pitchFamily="49" charset="0"/>
              </a:rPr>
              <a:t>}</a:t>
            </a:r>
            <a:br>
              <a:rPr lang="en-US" sz="2200" b="1" noProof="1" smtClean="0">
                <a:effectLst>
                  <a:outerShdw blurRad="38100" dist="38100" dir="2700000" algn="tl">
                    <a:srgbClr val="000000">
                      <a:alpha val="43137"/>
                    </a:srgbClr>
                  </a:outerShdw>
                </a:effectLst>
                <a:latin typeface="Consolas" pitchFamily="49" charset="0"/>
                <a:cs typeface="Consolas" pitchFamily="49" charset="0"/>
              </a:rPr>
            </a:br>
            <a:r>
              <a:rPr lang="en-US" sz="2200" b="1" noProof="1" smtClean="0">
                <a:effectLst>
                  <a:outerShdw blurRad="38100" dist="38100" dir="2700000" algn="tl">
                    <a:srgbClr val="000000">
                      <a:alpha val="43137"/>
                    </a:srgbClr>
                  </a:outerShdw>
                </a:effectLst>
                <a:latin typeface="Consolas" pitchFamily="49" charset="0"/>
                <a:cs typeface="Consolas" pitchFamily="49" charset="0"/>
              </a:rPr>
              <a:t>// Cannot use number here</a:t>
            </a:r>
            <a:endParaRPr lang="en-US" sz="2200" b="1" noProof="1">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Update Expression</a:t>
            </a:r>
            <a:endParaRPr lang="bg-BG" dirty="0"/>
          </a:p>
        </p:txBody>
      </p:sp>
      <p:sp>
        <p:nvSpPr>
          <p:cNvPr id="3" name="Content Placeholder 2"/>
          <p:cNvSpPr>
            <a:spLocks noGrp="1"/>
          </p:cNvSpPr>
          <p:nvPr>
            <p:ph idx="1"/>
          </p:nvPr>
        </p:nvSpPr>
        <p:spPr/>
        <p:txBody>
          <a:bodyPr/>
          <a:lstStyle/>
          <a:p>
            <a:pPr>
              <a:lnSpc>
                <a:spcPct val="100000"/>
              </a:lnSpc>
            </a:pPr>
            <a:r>
              <a:rPr lang="en-US" dirty="0" smtClean="0"/>
              <a:t>Executed at each iteration </a:t>
            </a:r>
            <a:r>
              <a:rPr lang="en-US" b="1" dirty="0" smtClean="0"/>
              <a:t>after</a:t>
            </a:r>
            <a:r>
              <a:rPr lang="en-US" dirty="0" smtClean="0"/>
              <a:t> the body of the loop is finished</a:t>
            </a:r>
          </a:p>
          <a:p>
            <a:pPr>
              <a:lnSpc>
                <a:spcPct val="100000"/>
              </a:lnSpc>
            </a:pPr>
            <a:r>
              <a:rPr lang="en-US" dirty="0" smtClean="0"/>
              <a:t>Usually used to update the counter</a:t>
            </a:r>
            <a:endParaRPr lang="en-US" dirty="0">
              <a:solidFill>
                <a:schemeClr val="tx2"/>
              </a:solidFill>
              <a:effectLst>
                <a:outerShdw blurRad="38100" dist="38100" dir="2700000" algn="tl">
                  <a:srgbClr val="000000"/>
                </a:outerShdw>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6" name="Rectangle 6"/>
          <p:cNvSpPr>
            <a:spLocks noChangeArrowheads="1"/>
          </p:cNvSpPr>
          <p:nvPr/>
        </p:nvSpPr>
        <p:spPr bwMode="auto">
          <a:xfrm>
            <a:off x="1142206" y="3581400"/>
            <a:ext cx="7704137" cy="1446550"/>
          </a:xfrm>
          <a:prstGeom prst="rect">
            <a:avLst/>
          </a:prstGeom>
          <a:noFill/>
          <a:ln w="12700">
            <a:noFill/>
          </a:ln>
        </p:spPr>
        <p:txBody>
          <a:bodyPr wrap="square">
            <a:spAutoFit/>
          </a:bodyPr>
          <a:lstStyle/>
          <a:p>
            <a:pPr eaLnBrk="0" hangingPunct="0">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for (var number = 0; number &lt; 10; </a:t>
            </a:r>
            <a:r>
              <a:rPr lang="en-US" sz="2200" b="1" noProof="1" smtClean="0">
                <a:solidFill>
                  <a:srgbClr val="FF0000"/>
                </a:solidFill>
                <a:effectLst>
                  <a:outerShdw blurRad="38100" dist="38100" dir="2700000" algn="tl">
                    <a:srgbClr val="000000">
                      <a:alpha val="43137"/>
                    </a:srgbClr>
                  </a:outerShdw>
                </a:effectLst>
                <a:latin typeface="Consolas" pitchFamily="49" charset="0"/>
                <a:cs typeface="Consolas" pitchFamily="49" charset="0"/>
              </a:rPr>
              <a:t>number++</a:t>
            </a:r>
            <a:r>
              <a:rPr lang="en-US" sz="2200" b="1" noProof="1" smtClean="0">
                <a:effectLst>
                  <a:outerShdw blurRad="38100" dist="38100" dir="2700000" algn="tl">
                    <a:srgbClr val="000000">
                      <a:alpha val="43137"/>
                    </a:srgbClr>
                  </a:outerShdw>
                </a:effectLst>
                <a:latin typeface="Consolas" pitchFamily="49" charset="0"/>
                <a:cs typeface="Consolas" pitchFamily="49" charset="0"/>
              </a:rPr>
              <a:t>) {</a:t>
            </a:r>
            <a:br>
              <a:rPr lang="en-US" sz="2200" b="1" noProof="1" smtClean="0">
                <a:effectLst>
                  <a:outerShdw blurRad="38100" dist="38100" dir="2700000" algn="tl">
                    <a:srgbClr val="000000">
                      <a:alpha val="43137"/>
                    </a:srgbClr>
                  </a:outerShdw>
                </a:effectLst>
                <a:latin typeface="Consolas" pitchFamily="49" charset="0"/>
                <a:cs typeface="Consolas" pitchFamily="49" charset="0"/>
              </a:rPr>
            </a:br>
            <a:r>
              <a:rPr lang="en-US" sz="2200" b="1" noProof="1" smtClean="0">
                <a:effectLst>
                  <a:outerShdw blurRad="38100" dist="38100" dir="2700000" algn="tl">
                    <a:srgbClr val="000000">
                      <a:alpha val="43137"/>
                    </a:srgbClr>
                  </a:outerShdw>
                </a:effectLst>
                <a:latin typeface="Consolas" pitchFamily="49" charset="0"/>
                <a:cs typeface="Consolas" pitchFamily="49" charset="0"/>
              </a:rPr>
              <a:t>    // Can use number here</a:t>
            </a:r>
            <a:br>
              <a:rPr lang="en-US" sz="2200" b="1" noProof="1" smtClean="0">
                <a:effectLst>
                  <a:outerShdw blurRad="38100" dist="38100" dir="2700000" algn="tl">
                    <a:srgbClr val="000000">
                      <a:alpha val="43137"/>
                    </a:srgbClr>
                  </a:outerShdw>
                </a:effectLst>
                <a:latin typeface="Consolas" pitchFamily="49" charset="0"/>
                <a:cs typeface="Consolas" pitchFamily="49" charset="0"/>
              </a:rPr>
            </a:br>
            <a:r>
              <a:rPr lang="en-US" sz="2200" b="1" noProof="1" smtClean="0">
                <a:effectLst>
                  <a:outerShdw blurRad="38100" dist="38100" dir="2700000" algn="tl">
                    <a:srgbClr val="000000">
                      <a:alpha val="43137"/>
                    </a:srgbClr>
                  </a:outerShdw>
                </a:effectLst>
                <a:latin typeface="Consolas" pitchFamily="49" charset="0"/>
                <a:cs typeface="Consolas" pitchFamily="49" charset="0"/>
              </a:rPr>
              <a:t>}</a:t>
            </a:r>
            <a:br>
              <a:rPr lang="en-US" sz="2200" b="1" noProof="1" smtClean="0">
                <a:effectLst>
                  <a:outerShdw blurRad="38100" dist="38100" dir="2700000" algn="tl">
                    <a:srgbClr val="000000">
                      <a:alpha val="43137"/>
                    </a:srgbClr>
                  </a:outerShdw>
                </a:effectLst>
                <a:latin typeface="Consolas" pitchFamily="49" charset="0"/>
                <a:cs typeface="Consolas" pitchFamily="49" charset="0"/>
              </a:rPr>
            </a:br>
            <a:r>
              <a:rPr lang="en-US" sz="2200" b="1" noProof="1" smtClean="0">
                <a:effectLst>
                  <a:outerShdw blurRad="38100" dist="38100" dir="2700000" algn="tl">
                    <a:srgbClr val="000000">
                      <a:alpha val="43137"/>
                    </a:srgbClr>
                  </a:outerShdw>
                </a:effectLst>
                <a:latin typeface="Consolas" pitchFamily="49" charset="0"/>
                <a:cs typeface="Consolas" pitchFamily="49" charset="0"/>
              </a:rPr>
              <a:t>// Cannot use number here</a:t>
            </a:r>
            <a:endParaRPr lang="en-US" sz="2200" b="1" noProof="1">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Simple for Loop – Example</a:t>
            </a:r>
            <a:endParaRPr lang="bg-BG" dirty="0"/>
          </a:p>
        </p:txBody>
      </p:sp>
      <p:sp>
        <p:nvSpPr>
          <p:cNvPr id="3" name="Content Placeholder 2"/>
          <p:cNvSpPr>
            <a:spLocks noGrp="1"/>
          </p:cNvSpPr>
          <p:nvPr>
            <p:ph idx="1"/>
          </p:nvPr>
        </p:nvSpPr>
        <p:spPr/>
        <p:txBody>
          <a:bodyPr/>
          <a:lstStyle/>
          <a:p>
            <a:pPr lvl="0"/>
            <a:r>
              <a:rPr lang="en-US" dirty="0" smtClean="0"/>
              <a:t>A simple for-loop to print the numbers</a:t>
            </a:r>
          </a:p>
          <a:p>
            <a:endParaRPr lang="en-US" dirty="0" smtClean="0"/>
          </a:p>
          <a:p>
            <a:endParaRPr lang="en-US" dirty="0" smtClean="0"/>
          </a:p>
          <a:p>
            <a:endParaRPr lang="en-US" dirty="0" smtClean="0"/>
          </a:p>
          <a:p>
            <a:endParaRPr lang="en-US" dirty="0" smtClean="0"/>
          </a:p>
          <a:p>
            <a:r>
              <a:rPr lang="en-US" dirty="0" smtClean="0"/>
              <a:t>A simple for-loop to calculate n!:</a:t>
            </a:r>
          </a:p>
          <a:p>
            <a:pPr lvl="0"/>
            <a:endParaRPr lang="en-US" dirty="0" smtClean="0"/>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Rectangle 5"/>
          <p:cNvSpPr>
            <a:spLocks noChangeArrowheads="1"/>
          </p:cNvSpPr>
          <p:nvPr/>
        </p:nvSpPr>
        <p:spPr bwMode="auto">
          <a:xfrm>
            <a:off x="1142206" y="2625804"/>
            <a:ext cx="7718425" cy="1107996"/>
          </a:xfrm>
          <a:prstGeom prst="rect">
            <a:avLst/>
          </a:prstGeom>
          <a:noFill/>
          <a:ln w="12700">
            <a:noFill/>
          </a:ln>
        </p:spPr>
        <p:txBody>
          <a:bodyPr wrap="square">
            <a:spAutoFit/>
          </a:bodyPr>
          <a:lstStyle/>
          <a:p>
            <a:pPr eaLnBrk="0" hangingPunct="0">
              <a:buClr>
                <a:schemeClr val="accent5">
                  <a:lumMod val="40000"/>
                  <a:lumOff val="60000"/>
                </a:schemeClr>
              </a:buClr>
              <a:buSzPct val="70000"/>
            </a:pPr>
            <a:r>
              <a:rPr lang="nn-NO" sz="2200" b="1" noProof="1" smtClean="0">
                <a:effectLst>
                  <a:outerShdw blurRad="38100" dist="38100" dir="2700000" algn="tl">
                    <a:srgbClr val="000000">
                      <a:alpha val="43137"/>
                    </a:srgbClr>
                  </a:outerShdw>
                </a:effectLst>
                <a:latin typeface="Consolas" pitchFamily="49" charset="0"/>
                <a:cs typeface="Consolas" pitchFamily="49" charset="0"/>
              </a:rPr>
              <a:t>for (var number = 0; number &lt; 10; number++) {</a:t>
            </a:r>
          </a:p>
          <a:p>
            <a:pPr eaLnBrk="0" hangingPunct="0">
              <a:buClr>
                <a:schemeClr val="accent5">
                  <a:lumMod val="40000"/>
                  <a:lumOff val="60000"/>
                </a:schemeClr>
              </a:buClr>
              <a:buSzPct val="70000"/>
            </a:pPr>
            <a:r>
              <a:rPr lang="nn-NO" sz="2200" b="1" noProof="1" smtClean="0">
                <a:effectLst>
                  <a:outerShdw blurRad="38100" dist="38100" dir="2700000" algn="tl">
                    <a:srgbClr val="000000">
                      <a:alpha val="43137"/>
                    </a:srgbClr>
                  </a:outerShdw>
                </a:effectLst>
                <a:latin typeface="Consolas" pitchFamily="49" charset="0"/>
                <a:cs typeface="Consolas" pitchFamily="49" charset="0"/>
              </a:rPr>
              <a:t>    console.log(number + ' </a:t>
            </a:r>
            <a:r>
              <a:rPr lang="nn-NO" sz="2200" b="1" noProof="1">
                <a:effectLst>
                  <a:outerShdw blurRad="38100" dist="38100" dir="2700000" algn="tl">
                    <a:srgbClr val="000000">
                      <a:alpha val="43137"/>
                    </a:srgbClr>
                  </a:outerShdw>
                </a:effectLst>
                <a:latin typeface="Consolas" pitchFamily="49" charset="0"/>
                <a:cs typeface="Consolas" pitchFamily="49" charset="0"/>
              </a:rPr>
              <a:t>'</a:t>
            </a:r>
            <a:r>
              <a:rPr lang="nn-NO" sz="2200" b="1" noProof="1" smtClean="0">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nn-NO" sz="2200" b="1" noProof="1" smtClean="0">
                <a:effectLst>
                  <a:outerShdw blurRad="38100" dist="38100" dir="2700000" algn="tl">
                    <a:srgbClr val="000000">
                      <a:alpha val="43137"/>
                    </a:srgbClr>
                  </a:outerShdw>
                </a:effectLst>
                <a:latin typeface="Consolas" pitchFamily="49" charset="0"/>
                <a:cs typeface="Consolas" pitchFamily="49" charset="0"/>
              </a:rPr>
              <a:t>}</a:t>
            </a:r>
            <a:endParaRPr lang="en-US" sz="2200" b="1" noProof="1">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9"/>
          <p:cNvSpPr>
            <a:spLocks noChangeArrowheads="1"/>
          </p:cNvSpPr>
          <p:nvPr/>
        </p:nvSpPr>
        <p:spPr bwMode="auto">
          <a:xfrm>
            <a:off x="1218406" y="4954250"/>
            <a:ext cx="7699375" cy="1446550"/>
          </a:xfrm>
          <a:prstGeom prst="rect">
            <a:avLst/>
          </a:prstGeom>
          <a:noFill/>
          <a:ln w="12700">
            <a:noFill/>
          </a:ln>
        </p:spPr>
        <p:txBody>
          <a:bodyPr wrap="square">
            <a:spAutoFit/>
          </a:bodyPr>
          <a:lstStyle/>
          <a:p>
            <a:pPr eaLnBrk="0" hangingPunct="0">
              <a:buClr>
                <a:schemeClr val="accent5">
                  <a:lumMod val="40000"/>
                  <a:lumOff val="60000"/>
                </a:schemeClr>
              </a:buClr>
              <a:buSzPct val="70000"/>
            </a:pPr>
            <a:r>
              <a:rPr lang="nn-NO" sz="2200" b="1" noProof="1" smtClean="0">
                <a:effectLst>
                  <a:outerShdw blurRad="38100" dist="38100" dir="2700000" algn="tl">
                    <a:srgbClr val="000000">
                      <a:alpha val="43137"/>
                    </a:srgbClr>
                  </a:outerShdw>
                </a:effectLst>
                <a:latin typeface="Consolas" pitchFamily="49" charset="0"/>
                <a:cs typeface="Consolas" pitchFamily="49" charset="0"/>
              </a:rPr>
              <a:t>var factorial = 1;</a:t>
            </a:r>
          </a:p>
          <a:p>
            <a:pPr eaLnBrk="0" hangingPunct="0">
              <a:buClr>
                <a:schemeClr val="accent5">
                  <a:lumMod val="40000"/>
                  <a:lumOff val="60000"/>
                </a:schemeClr>
              </a:buClr>
              <a:buSzPct val="70000"/>
            </a:pPr>
            <a:r>
              <a:rPr lang="nn-NO" sz="2200" b="1" noProof="1" smtClean="0">
                <a:effectLst>
                  <a:outerShdw blurRad="38100" dist="38100" dir="2700000" algn="tl">
                    <a:srgbClr val="000000">
                      <a:alpha val="43137"/>
                    </a:srgbClr>
                  </a:outerShdw>
                </a:effectLst>
                <a:latin typeface="Consolas" pitchFamily="49" charset="0"/>
                <a:cs typeface="Consolas" pitchFamily="49" charset="0"/>
              </a:rPr>
              <a:t>for (var i = 1; i &lt;= n; i++) {</a:t>
            </a:r>
          </a:p>
          <a:p>
            <a:pPr eaLnBrk="0" hangingPunct="0">
              <a:buClr>
                <a:schemeClr val="accent5">
                  <a:lumMod val="40000"/>
                  <a:lumOff val="60000"/>
                </a:schemeClr>
              </a:buClr>
              <a:buSzPct val="70000"/>
            </a:pPr>
            <a:r>
              <a:rPr lang="nn-NO" sz="2200" b="1" noProof="1" smtClean="0">
                <a:effectLst>
                  <a:outerShdw blurRad="38100" dist="38100" dir="2700000" algn="tl">
                    <a:srgbClr val="000000">
                      <a:alpha val="43137"/>
                    </a:srgbClr>
                  </a:outerShdw>
                </a:effectLst>
                <a:latin typeface="Consolas" pitchFamily="49" charset="0"/>
                <a:cs typeface="Consolas" pitchFamily="49" charset="0"/>
              </a:rPr>
              <a:t>    factorial *= i;</a:t>
            </a:r>
          </a:p>
          <a:p>
            <a:pPr eaLnBrk="0" hangingPunct="0">
              <a:buClr>
                <a:schemeClr val="accent5">
                  <a:lumMod val="40000"/>
                  <a:lumOff val="60000"/>
                </a:schemeClr>
              </a:buClr>
              <a:buSzPct val="70000"/>
            </a:pPr>
            <a:r>
              <a:rPr lang="nn-NO" sz="2200" b="1" noProof="1" smtClean="0">
                <a:effectLst>
                  <a:outerShdw blurRad="38100" dist="38100" dir="2700000" algn="tl">
                    <a:srgbClr val="000000">
                      <a:alpha val="43137"/>
                    </a:srgbClr>
                  </a:outerShdw>
                </a:effectLst>
                <a:latin typeface="Consolas" pitchFamily="49" charset="0"/>
                <a:cs typeface="Consolas" pitchFamily="49" charset="0"/>
              </a:rPr>
              <a:t>}</a:t>
            </a:r>
            <a:endParaRPr lang="en-US" sz="2200" b="1" noProof="1">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a:t>
            </a:r>
            <a:r>
              <a:rPr lang="en-US" dirty="0" smtClean="0">
                <a:latin typeface="Consolas" pitchFamily="49" charset="0"/>
                <a:cs typeface="Consolas" pitchFamily="49" charset="0"/>
              </a:rPr>
              <a:t>for</a:t>
            </a:r>
            <a:r>
              <a:rPr lang="en-US" dirty="0" smtClean="0"/>
              <a:t> Loop – Example</a:t>
            </a:r>
            <a:endParaRPr lang="bg-BG" dirty="0"/>
          </a:p>
        </p:txBody>
      </p:sp>
      <p:sp>
        <p:nvSpPr>
          <p:cNvPr id="3" name="Content Placeholder 2"/>
          <p:cNvSpPr>
            <a:spLocks noGrp="1"/>
          </p:cNvSpPr>
          <p:nvPr>
            <p:ph idx="1"/>
          </p:nvPr>
        </p:nvSpPr>
        <p:spPr/>
        <p:txBody>
          <a:bodyPr/>
          <a:lstStyle/>
          <a:p>
            <a:pPr lvl="0"/>
            <a:r>
              <a:rPr lang="en-US" dirty="0" smtClean="0"/>
              <a:t>Complex </a:t>
            </a:r>
            <a:r>
              <a:rPr lang="en-US" b="1" dirty="0" smtClean="0">
                <a:latin typeface="Consolas" pitchFamily="49" charset="0"/>
                <a:cs typeface="Consolas" pitchFamily="49" charset="0"/>
              </a:rPr>
              <a:t>for</a:t>
            </a:r>
            <a:r>
              <a:rPr lang="en-US" dirty="0" smtClean="0"/>
              <a:t>-loops could have several counter variables:</a:t>
            </a:r>
          </a:p>
          <a:p>
            <a:endParaRPr lang="en-US" b="1" dirty="0" smtClean="0">
              <a:solidFill>
                <a:srgbClr val="EBFFD2"/>
              </a:solidFill>
              <a:effectLst>
                <a:outerShdw blurRad="38100" dist="38100" dir="2700000" algn="tl">
                  <a:srgbClr val="000000">
                    <a:alpha val="43137"/>
                  </a:srgbClr>
                </a:outerShdw>
              </a:effectLst>
            </a:endParaRPr>
          </a:p>
          <a:p>
            <a:endParaRPr lang="en-US" b="1" dirty="0" smtClean="0">
              <a:solidFill>
                <a:srgbClr val="EBFFD2"/>
              </a:solidFill>
              <a:effectLst>
                <a:outerShdw blurRad="38100" dist="38100" dir="2700000" algn="tl">
                  <a:srgbClr val="000000">
                    <a:alpha val="43137"/>
                  </a:srgbClr>
                </a:outerShdw>
              </a:effectLst>
            </a:endParaRPr>
          </a:p>
          <a:p>
            <a:pPr>
              <a:buNone/>
            </a:pPr>
            <a:endParaRPr lang="en-US" b="1" dirty="0" smtClean="0">
              <a:solidFill>
                <a:srgbClr val="EBFFD2"/>
              </a:solidFill>
              <a:effectLst>
                <a:outerShdw blurRad="38100" dist="38100" dir="2700000" algn="tl">
                  <a:srgbClr val="000000">
                    <a:alpha val="43137"/>
                  </a:srgbClr>
                </a:outerShdw>
              </a:effectLst>
            </a:endParaRPr>
          </a:p>
          <a:p>
            <a:r>
              <a:rPr lang="en-US" dirty="0" smtClean="0"/>
              <a:t>Result</a:t>
            </a:r>
            <a:r>
              <a:rPr lang="en-US" b="1" dirty="0" smtClean="0">
                <a:effectLst>
                  <a:outerShdw blurRad="38100" dist="38100" dir="2700000" algn="tl">
                    <a:srgbClr val="000000">
                      <a:alpha val="43137"/>
                    </a:srgbClr>
                  </a:outerShdw>
                </a:effectLst>
              </a:rPr>
              <a:t>:</a:t>
            </a:r>
            <a:endParaRPr lang="en-US" b="1" dirty="0" smtClean="0">
              <a:effectLst>
                <a:outerShdw blurRad="38100" dist="38100" dir="2700000" algn="tl">
                  <a:srgbClr val="000000">
                    <a:alpha val="43137"/>
                  </a:srgbClr>
                </a:outerShdw>
              </a:effectLst>
              <a:latin typeface="Consolas" pitchFamily="49" charset="0"/>
              <a:cs typeface="Consolas" pitchFamily="49" charset="0"/>
            </a:endParaRPr>
          </a:p>
          <a:p>
            <a:pPr lvl="0"/>
            <a:endParaRPr lang="en-US" dirty="0" smtClean="0">
              <a:latin typeface="Consolas" pitchFamily="49" charset="0"/>
              <a:cs typeface="Consolas" pitchFamily="49" charset="0"/>
            </a:endParaRPr>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Rectangle 4"/>
          <p:cNvSpPr>
            <a:spLocks noChangeArrowheads="1"/>
          </p:cNvSpPr>
          <p:nvPr/>
        </p:nvSpPr>
        <p:spPr bwMode="auto">
          <a:xfrm>
            <a:off x="1066006" y="2514600"/>
            <a:ext cx="7794624" cy="1107996"/>
          </a:xfrm>
          <a:prstGeom prst="rect">
            <a:avLst/>
          </a:prstGeom>
          <a:noFill/>
          <a:ln w="12700">
            <a:noFill/>
          </a:ln>
        </p:spPr>
        <p:txBody>
          <a:bodyPr wrap="square">
            <a:spAutoFit/>
          </a:bodyPr>
          <a:lstStyle/>
          <a:p>
            <a:pPr eaLnBrk="0" hangingPunct="0">
              <a:buClr>
                <a:schemeClr val="accent5">
                  <a:lumMod val="40000"/>
                  <a:lumOff val="60000"/>
                </a:schemeClr>
              </a:buClr>
              <a:buSzPct val="70000"/>
            </a:pPr>
            <a:r>
              <a:rPr lang="nn-NO" sz="2200" b="1" noProof="1" smtClean="0">
                <a:effectLst>
                  <a:outerShdw blurRad="38100" dist="38100" dir="2700000" algn="tl">
                    <a:srgbClr val="000000">
                      <a:alpha val="43137"/>
                    </a:srgbClr>
                  </a:outerShdw>
                </a:effectLst>
                <a:latin typeface="Consolas" pitchFamily="49" charset="0"/>
                <a:cs typeface="Consolas" pitchFamily="49" charset="0"/>
              </a:rPr>
              <a:t>for (var i=1, sum=1; i&lt;=128; i=i*2, sum+=i) {</a:t>
            </a:r>
          </a:p>
          <a:p>
            <a:pPr eaLnBrk="0" hangingPunct="0">
              <a:buClr>
                <a:schemeClr val="accent5">
                  <a:lumMod val="40000"/>
                  <a:lumOff val="60000"/>
                </a:schemeClr>
              </a:buClr>
              <a:buSzPct val="70000"/>
            </a:pPr>
            <a:r>
              <a:rPr lang="nn-NO" sz="2200" b="1" noProof="1" smtClean="0">
                <a:effectLst>
                  <a:outerShdw blurRad="38100" dist="38100" dir="2700000" algn="tl">
                    <a:srgbClr val="000000">
                      <a:alpha val="43137"/>
                    </a:srgbClr>
                  </a:outerShdw>
                </a:effectLst>
                <a:latin typeface="Consolas" pitchFamily="49" charset="0"/>
                <a:cs typeface="Consolas" pitchFamily="49" charset="0"/>
              </a:rPr>
              <a:t>    console.log('i=' + i + ', sum=' +sum);</a:t>
            </a:r>
          </a:p>
          <a:p>
            <a:pPr eaLnBrk="0" hangingPunct="0">
              <a:buClr>
                <a:schemeClr val="accent5">
                  <a:lumMod val="40000"/>
                  <a:lumOff val="60000"/>
                </a:schemeClr>
              </a:buClr>
              <a:buSzPct val="70000"/>
            </a:pPr>
            <a:r>
              <a:rPr lang="nn-NO" sz="2200" b="1" noProof="1" smtClean="0">
                <a:effectLst>
                  <a:outerShdw blurRad="38100" dist="38100" dir="2700000" algn="tl">
                    <a:srgbClr val="000000">
                      <a:alpha val="43137"/>
                    </a:srgbClr>
                  </a:outerShdw>
                </a:effectLst>
                <a:latin typeface="Consolas" pitchFamily="49" charset="0"/>
                <a:cs typeface="Consolas" pitchFamily="49" charset="0"/>
              </a:rPr>
              <a:t>}</a:t>
            </a:r>
            <a:endParaRPr lang="en-US" sz="2200" b="1" noProof="1">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1066006" y="4495800"/>
            <a:ext cx="7794624" cy="1785104"/>
          </a:xfrm>
          <a:prstGeom prst="rect">
            <a:avLst/>
          </a:prstGeom>
          <a:noFill/>
          <a:ln w="12700">
            <a:noFill/>
          </a:ln>
        </p:spPr>
        <p:txBody>
          <a:bodyPr wrap="square">
            <a:spAutoFit/>
          </a:bodyPr>
          <a:lstStyle/>
          <a:p>
            <a:pPr eaLnBrk="0" hangingPunct="0">
              <a:buClr>
                <a:schemeClr val="accent5">
                  <a:lumMod val="40000"/>
                  <a:lumOff val="60000"/>
                </a:schemeClr>
              </a:buClr>
              <a:buSzPct val="70000"/>
            </a:pPr>
            <a:r>
              <a:rPr lang="nn-NO" sz="2200" b="1" noProof="1" smtClean="0">
                <a:effectLst>
                  <a:outerShdw blurRad="38100" dist="38100" dir="2700000" algn="tl">
                    <a:srgbClr val="000000">
                      <a:alpha val="43137"/>
                    </a:srgbClr>
                  </a:outerShdw>
                </a:effectLst>
                <a:latin typeface="Consolas" pitchFamily="49" charset="0"/>
                <a:cs typeface="Consolas" pitchFamily="49" charset="0"/>
              </a:rPr>
              <a:t>i=1, sum=1</a:t>
            </a:r>
          </a:p>
          <a:p>
            <a:pPr eaLnBrk="0" hangingPunct="0">
              <a:buClr>
                <a:schemeClr val="accent5">
                  <a:lumMod val="40000"/>
                  <a:lumOff val="60000"/>
                </a:schemeClr>
              </a:buClr>
              <a:buSzPct val="70000"/>
            </a:pPr>
            <a:r>
              <a:rPr lang="nn-NO" sz="2200" b="1" noProof="1" smtClean="0">
                <a:effectLst>
                  <a:outerShdw blurRad="38100" dist="38100" dir="2700000" algn="tl">
                    <a:srgbClr val="000000">
                      <a:alpha val="43137"/>
                    </a:srgbClr>
                  </a:outerShdw>
                </a:effectLst>
                <a:latin typeface="Consolas" pitchFamily="49" charset="0"/>
                <a:cs typeface="Consolas" pitchFamily="49" charset="0"/>
              </a:rPr>
              <a:t>i=2, sum=3</a:t>
            </a:r>
          </a:p>
          <a:p>
            <a:pPr eaLnBrk="0" hangingPunct="0">
              <a:buClr>
                <a:schemeClr val="accent5">
                  <a:lumMod val="40000"/>
                  <a:lumOff val="60000"/>
                </a:schemeClr>
              </a:buClr>
              <a:buSzPct val="70000"/>
            </a:pPr>
            <a:r>
              <a:rPr lang="nn-NO" sz="2200" b="1" noProof="1" smtClean="0">
                <a:effectLst>
                  <a:outerShdw blurRad="38100" dist="38100" dir="2700000" algn="tl">
                    <a:srgbClr val="000000">
                      <a:alpha val="43137"/>
                    </a:srgbClr>
                  </a:outerShdw>
                </a:effectLst>
                <a:latin typeface="Consolas" pitchFamily="49" charset="0"/>
                <a:cs typeface="Consolas" pitchFamily="49" charset="0"/>
              </a:rPr>
              <a:t>i=4, sum=7</a:t>
            </a:r>
          </a:p>
          <a:p>
            <a:pPr eaLnBrk="0" hangingPunct="0">
              <a:buClr>
                <a:schemeClr val="accent5">
                  <a:lumMod val="40000"/>
                  <a:lumOff val="60000"/>
                </a:schemeClr>
              </a:buClr>
              <a:buSzPct val="70000"/>
            </a:pPr>
            <a:r>
              <a:rPr lang="nn-NO" sz="2200" b="1" noProof="1" smtClean="0">
                <a:effectLst>
                  <a:outerShdw blurRad="38100" dist="38100" dir="2700000" algn="tl">
                    <a:srgbClr val="000000">
                      <a:alpha val="43137"/>
                    </a:srgbClr>
                  </a:outerShdw>
                </a:effectLst>
                <a:latin typeface="Consolas" pitchFamily="49" charset="0"/>
                <a:cs typeface="Consolas" pitchFamily="49" charset="0"/>
              </a:rPr>
              <a:t>i=8, sum=15</a:t>
            </a:r>
          </a:p>
          <a:p>
            <a:pPr eaLnBrk="0" hangingPunct="0">
              <a:buClr>
                <a:schemeClr val="accent5">
                  <a:lumMod val="40000"/>
                  <a:lumOff val="60000"/>
                </a:schemeClr>
              </a:buClr>
              <a:buSzPct val="70000"/>
            </a:pPr>
            <a:r>
              <a:rPr lang="nn-NO" sz="2200" b="1" noProof="1" smtClean="0">
                <a:effectLst>
                  <a:outerShdw blurRad="38100" dist="38100" dir="2700000" algn="tl">
                    <a:srgbClr val="000000">
                      <a:alpha val="43137"/>
                    </a:srgbClr>
                  </a:outerShdw>
                </a:effectLst>
                <a:latin typeface="Consolas" pitchFamily="49" charset="0"/>
                <a:cs typeface="Consolas" pitchFamily="49" charset="0"/>
              </a:rPr>
              <a:t>...</a:t>
            </a:r>
            <a:endParaRPr lang="en-US" sz="2200" b="1" noProof="1">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N^M – Example</a:t>
            </a:r>
            <a:endParaRPr lang="bg-BG" dirty="0"/>
          </a:p>
        </p:txBody>
      </p:sp>
      <p:sp>
        <p:nvSpPr>
          <p:cNvPr id="3" name="Content Placeholder 2"/>
          <p:cNvSpPr>
            <a:spLocks noGrp="1"/>
          </p:cNvSpPr>
          <p:nvPr>
            <p:ph idx="1"/>
          </p:nvPr>
        </p:nvSpPr>
        <p:spPr/>
        <p:txBody>
          <a:bodyPr/>
          <a:lstStyle/>
          <a:p>
            <a:r>
              <a:rPr lang="en-US" dirty="0" smtClean="0"/>
              <a:t>Calculating </a:t>
            </a:r>
            <a:r>
              <a:rPr lang="en-US" b="1" dirty="0" smtClean="0">
                <a:latin typeface="Consolas" pitchFamily="49" charset="0"/>
                <a:cs typeface="Consolas" pitchFamily="49" charset="0"/>
              </a:rPr>
              <a:t>n</a:t>
            </a:r>
            <a:r>
              <a:rPr lang="en-US" dirty="0" smtClean="0"/>
              <a:t> to power </a:t>
            </a:r>
            <a:r>
              <a:rPr lang="en-US" b="1" dirty="0" smtClean="0">
                <a:latin typeface="Consolas" pitchFamily="49" charset="0"/>
                <a:cs typeface="Consolas" pitchFamily="49" charset="0"/>
              </a:rPr>
              <a:t>m</a:t>
            </a:r>
            <a:r>
              <a:rPr lang="en-US" dirty="0" smtClean="0"/>
              <a:t> (denoted as </a:t>
            </a:r>
            <a:r>
              <a:rPr lang="en-US" b="1" dirty="0" err="1" smtClean="0">
                <a:latin typeface="Consolas" pitchFamily="49" charset="0"/>
                <a:cs typeface="Consolas" pitchFamily="49" charset="0"/>
              </a:rPr>
              <a:t>n^m</a:t>
            </a:r>
            <a:r>
              <a:rPr lang="en-US" dirty="0" smtClean="0"/>
              <a:t>):</a:t>
            </a:r>
            <a:endParaRPr lang="en-US" dirty="0" smtClean="0">
              <a:latin typeface="Consolas" pitchFamily="49" charset="0"/>
              <a:cs typeface="Consolas" pitchFamily="49" charset="0"/>
            </a:endParaRPr>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Rectangle 5"/>
          <p:cNvSpPr>
            <a:spLocks noChangeArrowheads="1"/>
          </p:cNvSpPr>
          <p:nvPr/>
        </p:nvSpPr>
        <p:spPr bwMode="auto">
          <a:xfrm>
            <a:off x="1119981" y="2600742"/>
            <a:ext cx="7489825" cy="2462213"/>
          </a:xfrm>
          <a:prstGeom prst="rect">
            <a:avLst/>
          </a:prstGeom>
          <a:noFill/>
          <a:ln w="12700">
            <a:noFill/>
          </a:ln>
        </p:spPr>
        <p:txBody>
          <a:bodyPr wrap="square">
            <a:spAutoFit/>
          </a:bodyPr>
          <a:lstStyle/>
          <a:p>
            <a:pPr eaLnBrk="0" hangingPunct="0">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var </a:t>
            </a:r>
            <a:r>
              <a:rPr lang="en-US" sz="2200" b="1" noProof="1">
                <a:effectLst>
                  <a:outerShdw blurRad="38100" dist="38100" dir="2700000" algn="tl">
                    <a:srgbClr val="000000">
                      <a:alpha val="43137"/>
                    </a:srgbClr>
                  </a:outerShdw>
                </a:effectLst>
                <a:latin typeface="Consolas" pitchFamily="49" charset="0"/>
                <a:cs typeface="Consolas" pitchFamily="49" charset="0"/>
              </a:rPr>
              <a:t>result = 1;</a:t>
            </a:r>
          </a:p>
          <a:p>
            <a:pPr eaLnBrk="0" hangingPunct="0">
              <a:buClr>
                <a:schemeClr val="accent5">
                  <a:lumMod val="40000"/>
                  <a:lumOff val="60000"/>
                </a:schemeClr>
              </a:buClr>
              <a:buSzPct val="70000"/>
            </a:pPr>
            <a:endParaRPr lang="en-US" sz="2200" b="1" noProof="1" smtClean="0">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for </a:t>
            </a:r>
            <a:r>
              <a:rPr lang="en-US" sz="2200" b="1" noProof="1">
                <a:effectLst>
                  <a:outerShdw blurRad="38100" dist="38100" dir="2700000" algn="tl">
                    <a:srgbClr val="000000">
                      <a:alpha val="43137"/>
                    </a:srgbClr>
                  </a:outerShdw>
                </a:effectLst>
                <a:latin typeface="Consolas" pitchFamily="49" charset="0"/>
                <a:cs typeface="Consolas" pitchFamily="49" charset="0"/>
              </a:rPr>
              <a:t>(var i=0; i&lt;m; i</a:t>
            </a:r>
            <a:r>
              <a:rPr lang="en-US" sz="2200" b="1" noProof="1" smtClean="0">
                <a:effectLst>
                  <a:outerShdw blurRad="38100" dist="38100" dir="2700000" algn="tl">
                    <a:srgbClr val="000000">
                      <a:alpha val="43137"/>
                    </a:srgbClr>
                  </a:outerShdw>
                </a:effectLst>
                <a:latin typeface="Consolas" pitchFamily="49" charset="0"/>
                <a:cs typeface="Consolas" pitchFamily="49" charset="0"/>
              </a:rPr>
              <a:t>++) {</a:t>
            </a:r>
            <a:endParaRPr lang="en-US" sz="2200" b="1" noProof="1">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	result </a:t>
            </a:r>
            <a:r>
              <a:rPr lang="en-US" sz="2200" b="1" noProof="1">
                <a:effectLst>
                  <a:outerShdw blurRad="38100" dist="38100" dir="2700000" algn="tl">
                    <a:srgbClr val="000000">
                      <a:alpha val="43137"/>
                    </a:srgbClr>
                  </a:outerShdw>
                </a:effectLst>
                <a:latin typeface="Consolas" pitchFamily="49" charset="0"/>
                <a:cs typeface="Consolas" pitchFamily="49" charset="0"/>
              </a:rPr>
              <a:t>*= n;</a:t>
            </a:r>
          </a:p>
          <a:p>
            <a:pPr eaLnBrk="0" hangingPunct="0">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endParaRPr lang="en-US" sz="2200" b="1" noProof="1" smtClean="0">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console.log(result);</a:t>
            </a:r>
            <a:endParaRPr lang="en-US" sz="2200" b="1" noProof="1">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12694" y="3260429"/>
            <a:ext cx="10565025" cy="718145"/>
          </a:xfrm>
        </p:spPr>
        <p:txBody>
          <a:bodyPr/>
          <a:lstStyle/>
          <a:p>
            <a:r>
              <a:rPr lang="en-US" dirty="0" smtClean="0"/>
              <a:t>Nested Loops</a:t>
            </a:r>
            <a:endParaRPr lang="bg-BG" dirty="0"/>
          </a:p>
        </p:txBody>
      </p:sp>
      <p:sp>
        <p:nvSpPr>
          <p:cNvPr id="6" name="Subtitle 5"/>
          <p:cNvSpPr>
            <a:spLocks noGrp="1"/>
          </p:cNvSpPr>
          <p:nvPr>
            <p:ph type="subTitle" idx="1"/>
          </p:nvPr>
        </p:nvSpPr>
        <p:spPr>
          <a:xfrm>
            <a:off x="812694" y="4231480"/>
            <a:ext cx="10565025" cy="569120"/>
          </a:xfrm>
        </p:spPr>
        <p:txBody>
          <a:bodyPr/>
          <a:lstStyle/>
          <a:p>
            <a:r>
              <a:rPr lang="en-US" dirty="0" smtClean="0"/>
              <a:t>Using Loops Inside a Loop</a:t>
            </a:r>
          </a:p>
          <a:p>
            <a:endParaRPr lang="bg-BG" dirty="0"/>
          </a:p>
        </p:txBody>
      </p:sp>
      <p:sp>
        <p:nvSpPr>
          <p:cNvPr id="4" name="Slide Number Placeholder 3"/>
          <p:cNvSpPr>
            <a:spLocks noGrp="1"/>
          </p:cNvSpPr>
          <p:nvPr>
            <p:ph type="sldNum" sz="quarter" idx="4294967295"/>
          </p:nvPr>
        </p:nvSpPr>
        <p:spPr>
          <a:xfrm>
            <a:off x="11212513" y="6477000"/>
            <a:ext cx="977900" cy="274638"/>
          </a:xfrm>
        </p:spPr>
        <p:txBody>
          <a:bodyPr/>
          <a:lstStyle/>
          <a:p>
            <a:fld id="{B6F15528-21DE-4FAA-801E-634DDDAF4B2B}"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Nested Loop?</a:t>
            </a:r>
            <a:endParaRPr lang="bg-BG" dirty="0"/>
          </a:p>
        </p:txBody>
      </p:sp>
      <p:sp>
        <p:nvSpPr>
          <p:cNvPr id="5" name="Content Placeholder 4"/>
          <p:cNvSpPr>
            <a:spLocks noGrp="1"/>
          </p:cNvSpPr>
          <p:nvPr>
            <p:ph idx="1"/>
          </p:nvPr>
        </p:nvSpPr>
        <p:spPr/>
        <p:txBody>
          <a:bodyPr/>
          <a:lstStyle/>
          <a:p>
            <a:pPr>
              <a:lnSpc>
                <a:spcPct val="100000"/>
              </a:lnSpc>
            </a:pPr>
            <a:r>
              <a:rPr lang="en-US" dirty="0" smtClean="0"/>
              <a:t>A composition of loops is called a </a:t>
            </a:r>
            <a:r>
              <a:rPr lang="en-US" b="1" dirty="0" smtClean="0"/>
              <a:t>nested loop</a:t>
            </a:r>
          </a:p>
          <a:p>
            <a:pPr lvl="1">
              <a:lnSpc>
                <a:spcPct val="100000"/>
              </a:lnSpc>
            </a:pPr>
            <a:r>
              <a:rPr lang="en-US" dirty="0" smtClean="0"/>
              <a:t>A loop inside another loop</a:t>
            </a:r>
            <a:endParaRPr lang="en-US" dirty="0" smtClean="0">
              <a:solidFill>
                <a:schemeClr val="accent5">
                  <a:lumMod val="20000"/>
                  <a:lumOff val="80000"/>
                </a:schemeClr>
              </a:solidFill>
            </a:endParaRPr>
          </a:p>
          <a:p>
            <a:pPr>
              <a:lnSpc>
                <a:spcPct val="100000"/>
              </a:lnSpc>
            </a:pPr>
            <a:r>
              <a:rPr lang="en-US" dirty="0" smtClean="0"/>
              <a:t>Example:</a:t>
            </a:r>
          </a:p>
          <a:p>
            <a:endParaRPr lang="bg-BG" dirty="0"/>
          </a:p>
        </p:txBody>
      </p:sp>
      <p:sp>
        <p:nvSpPr>
          <p:cNvPr id="6" name="Rectangle 5"/>
          <p:cNvSpPr>
            <a:spLocks noChangeArrowheads="1"/>
          </p:cNvSpPr>
          <p:nvPr/>
        </p:nvSpPr>
        <p:spPr bwMode="auto">
          <a:xfrm>
            <a:off x="1048543" y="3545919"/>
            <a:ext cx="7561263" cy="2092881"/>
          </a:xfrm>
          <a:prstGeom prst="rect">
            <a:avLst/>
          </a:prstGeom>
          <a:noFill/>
          <a:ln w="12700">
            <a:noFill/>
          </a:ln>
        </p:spPr>
        <p:txBody>
          <a:bodyPr wrap="square">
            <a:spAutoFit/>
          </a:bodyPr>
          <a:lstStyle/>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for (initialization; test; update) {</a:t>
            </a:r>
          </a:p>
          <a:p>
            <a:pPr eaLnBrk="0" hangingPunct="0">
              <a:spcBef>
                <a:spcPts val="600"/>
              </a:spcBef>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for (initialization; test; update) {		</a:t>
            </a:r>
          </a:p>
          <a:p>
            <a:pPr eaLnBrk="0" hangingPunct="0">
              <a:spcBef>
                <a:spcPts val="600"/>
              </a:spcBef>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statements;</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a:t>
            </a:r>
            <a:endParaRPr lang="bg-BG" sz="2000" b="1" noProof="1">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Triangle – Example</a:t>
            </a:r>
            <a:endParaRPr lang="bg-BG" dirty="0"/>
          </a:p>
        </p:txBody>
      </p:sp>
      <p:sp>
        <p:nvSpPr>
          <p:cNvPr id="3" name="Content Placeholder 2"/>
          <p:cNvSpPr>
            <a:spLocks noGrp="1"/>
          </p:cNvSpPr>
          <p:nvPr>
            <p:ph idx="1"/>
          </p:nvPr>
        </p:nvSpPr>
        <p:spPr/>
        <p:txBody>
          <a:bodyPr/>
          <a:lstStyle/>
          <a:p>
            <a:pPr>
              <a:lnSpc>
                <a:spcPct val="100000"/>
              </a:lnSpc>
            </a:pPr>
            <a:r>
              <a:rPr lang="en-US" dirty="0" smtClean="0"/>
              <a:t>Print the following triangle:</a:t>
            </a:r>
          </a:p>
          <a:p>
            <a:pPr lvl="2">
              <a:lnSpc>
                <a:spcPct val="100000"/>
              </a:lnSpc>
              <a:buFontTx/>
              <a:buNone/>
            </a:pPr>
            <a:r>
              <a:rPr lang="en-US" sz="2600" dirty="0" smtClean="0">
                <a:latin typeface="Consolas" pitchFamily="49" charset="0"/>
                <a:cs typeface="Consolas" pitchFamily="49" charset="0"/>
              </a:rPr>
              <a:t>1</a:t>
            </a:r>
          </a:p>
          <a:p>
            <a:pPr lvl="2">
              <a:lnSpc>
                <a:spcPct val="100000"/>
              </a:lnSpc>
              <a:buFontTx/>
              <a:buNone/>
            </a:pPr>
            <a:r>
              <a:rPr lang="en-US" sz="2600" dirty="0" smtClean="0">
                <a:latin typeface="Consolas" pitchFamily="49" charset="0"/>
                <a:cs typeface="Consolas" pitchFamily="49" charset="0"/>
              </a:rPr>
              <a:t>1 2</a:t>
            </a:r>
          </a:p>
          <a:p>
            <a:pPr lvl="2">
              <a:lnSpc>
                <a:spcPct val="100000"/>
              </a:lnSpc>
              <a:buFontTx/>
              <a:buNone/>
            </a:pPr>
            <a:r>
              <a:rPr lang="en-US" sz="2600" dirty="0" smtClean="0">
                <a:latin typeface="Consolas" pitchFamily="49" charset="0"/>
                <a:cs typeface="Consolas" pitchFamily="49" charset="0"/>
              </a:rPr>
              <a:t>…</a:t>
            </a:r>
          </a:p>
          <a:p>
            <a:pPr lvl="2">
              <a:lnSpc>
                <a:spcPct val="100000"/>
              </a:lnSpc>
              <a:buFontTx/>
              <a:buNone/>
            </a:pPr>
            <a:r>
              <a:rPr lang="en-US" sz="2600" dirty="0" smtClean="0">
                <a:latin typeface="Consolas" pitchFamily="49" charset="0"/>
                <a:cs typeface="Consolas" pitchFamily="49" charset="0"/>
              </a:rPr>
              <a:t>1 2 3 ... n</a:t>
            </a:r>
            <a:endParaRPr lang="bg-BG" sz="2600" dirty="0" smtClean="0">
              <a:latin typeface="Consolas" pitchFamily="49" charset="0"/>
              <a:cs typeface="Consolas" pitchFamily="49" charset="0"/>
            </a:endParaRPr>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6" name="Rectangle 4"/>
          <p:cNvSpPr>
            <a:spLocks noChangeArrowheads="1"/>
          </p:cNvSpPr>
          <p:nvPr/>
        </p:nvSpPr>
        <p:spPr bwMode="auto">
          <a:xfrm>
            <a:off x="3961606" y="3919478"/>
            <a:ext cx="8382000" cy="2862322"/>
          </a:xfrm>
          <a:prstGeom prst="rect">
            <a:avLst/>
          </a:prstGeom>
          <a:noFill/>
          <a:ln w="12700">
            <a:noFill/>
          </a:ln>
        </p:spPr>
        <p:txBody>
          <a:bodyPr wrap="square">
            <a:spAutoFit/>
          </a:bodyPr>
          <a:lstStyle/>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var resultStr = '';</a:t>
            </a:r>
            <a:endParaRPr lang="bg-BG" sz="2000" b="1" noProof="1" smtClean="0">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var n = 4; </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for(var </a:t>
            </a:r>
            <a:r>
              <a:rPr lang="en-US" sz="2000" b="1" noProof="1">
                <a:effectLst>
                  <a:outerShdw blurRad="38100" dist="38100" dir="2700000" algn="tl">
                    <a:srgbClr val="000000">
                      <a:alpha val="43137"/>
                    </a:srgbClr>
                  </a:outerShdw>
                </a:effectLst>
                <a:latin typeface="Consolas" pitchFamily="49" charset="0"/>
                <a:cs typeface="Consolas" pitchFamily="49" charset="0"/>
              </a:rPr>
              <a:t>row = 1; row &lt;= n; row</a:t>
            </a:r>
            <a:r>
              <a:rPr lang="en-US" sz="2000" b="1" noProof="1" smtClean="0">
                <a:effectLst>
                  <a:outerShdw blurRad="38100" dist="38100" dir="2700000" algn="tl">
                    <a:srgbClr val="000000">
                      <a:alpha val="43137"/>
                    </a:srgbClr>
                  </a:outerShdw>
                </a:effectLst>
                <a:latin typeface="Consolas" pitchFamily="49" charset="0"/>
                <a:cs typeface="Consolas" pitchFamily="49" charset="0"/>
              </a:rPr>
              <a:t>++) {</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000" b="1" noProof="1">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for(var </a:t>
            </a:r>
            <a:r>
              <a:rPr lang="en-US" sz="2000" b="1" noProof="1">
                <a:effectLst>
                  <a:outerShdw blurRad="38100" dist="38100" dir="2700000" algn="tl">
                    <a:srgbClr val="000000">
                      <a:alpha val="43137"/>
                    </a:srgbClr>
                  </a:outerShdw>
                </a:effectLst>
                <a:latin typeface="Consolas" pitchFamily="49" charset="0"/>
                <a:cs typeface="Consolas" pitchFamily="49" charset="0"/>
              </a:rPr>
              <a:t>column = 1; column &lt;= row; column</a:t>
            </a:r>
            <a:r>
              <a:rPr lang="en-US" sz="2000" b="1" noProof="1" smtClean="0">
                <a:effectLst>
                  <a:outerShdw blurRad="38100" dist="38100" dir="2700000" algn="tl">
                    <a:srgbClr val="000000">
                      <a:alpha val="43137"/>
                    </a:srgbClr>
                  </a:outerShdw>
                </a:effectLst>
                <a:latin typeface="Consolas" pitchFamily="49" charset="0"/>
                <a:cs typeface="Consolas" pitchFamily="49" charset="0"/>
              </a:rPr>
              <a:t>++) {</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000" b="1" noProof="1">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resultStr </a:t>
            </a:r>
            <a:r>
              <a:rPr lang="en-US" sz="2000" b="1" noProof="1">
                <a:effectLst>
                  <a:outerShdw blurRad="38100" dist="38100" dir="2700000" algn="tl">
                    <a:srgbClr val="000000">
                      <a:alpha val="43137"/>
                    </a:srgbClr>
                  </a:outerShdw>
                </a:effectLst>
                <a:latin typeface="Consolas" pitchFamily="49" charset="0"/>
                <a:cs typeface="Consolas" pitchFamily="49" charset="0"/>
              </a:rPr>
              <a:t>+= column +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 ';</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000" b="1" noProof="1">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000" b="1" noProof="1">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resultStr </a:t>
            </a:r>
            <a:r>
              <a:rPr lang="en-US" sz="2000" b="1" noProof="1">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'\n';</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a:t>
            </a:r>
            <a:r>
              <a:rPr lang="en-US" sz="2000" b="1" noProof="1">
                <a:effectLst>
                  <a:outerShdw blurRad="38100" dist="38100" dir="2700000" algn="tl">
                    <a:srgbClr val="000000">
                      <a:alpha val="43137"/>
                    </a:srgbClr>
                  </a:outerShdw>
                </a:effectLst>
                <a:latin typeface="Consolas" pitchFamily="49" charset="0"/>
                <a:cs typeface="Consolas" pitchFamily="49" charset="0"/>
              </a:rPr>
              <a:t>	</a:t>
            </a:r>
            <a:endParaRPr lang="en-US" sz="2000" b="1" noProof="1" smtClean="0">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console.log(resultStr</a:t>
            </a:r>
            <a:r>
              <a:rPr lang="en-US" sz="2000" b="1" noProof="1">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Primes[N, M]</a:t>
            </a:r>
            <a:r>
              <a:rPr lang="en-US" dirty="0" smtClean="0"/>
              <a:t> – Example</a:t>
            </a:r>
            <a:endParaRPr lang="bg-BG" dirty="0"/>
          </a:p>
        </p:txBody>
      </p:sp>
      <p:sp>
        <p:nvSpPr>
          <p:cNvPr id="3" name="Content Placeholder 2"/>
          <p:cNvSpPr>
            <a:spLocks noGrp="1"/>
          </p:cNvSpPr>
          <p:nvPr>
            <p:ph idx="1"/>
          </p:nvPr>
        </p:nvSpPr>
        <p:spPr/>
        <p:txBody>
          <a:bodyPr/>
          <a:lstStyle/>
          <a:p>
            <a:r>
              <a:rPr lang="en-US" dirty="0" smtClean="0"/>
              <a:t>Print all prime numbers in the interval [n, m]:</a:t>
            </a:r>
            <a:endParaRPr lang="bg-BG" dirty="0" smtClean="0"/>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5" name="Rectangle 4"/>
          <p:cNvSpPr>
            <a:spLocks noChangeArrowheads="1"/>
          </p:cNvSpPr>
          <p:nvPr/>
        </p:nvSpPr>
        <p:spPr bwMode="auto">
          <a:xfrm>
            <a:off x="1051719" y="2362200"/>
            <a:ext cx="7634287" cy="4524315"/>
          </a:xfrm>
          <a:prstGeom prst="rect">
            <a:avLst/>
          </a:prstGeom>
          <a:noFill/>
          <a:ln w="12700">
            <a:noFill/>
          </a:ln>
        </p:spPr>
        <p:txBody>
          <a:bodyPr wrap="square">
            <a:spAutoFit/>
          </a:bodyPr>
          <a:lstStyle/>
          <a:p>
            <a:pPr eaLnBrk="0" hangingPunct="0">
              <a:buClr>
                <a:schemeClr val="accent5">
                  <a:lumMod val="40000"/>
                  <a:lumOff val="60000"/>
                </a:schemeClr>
              </a:buClr>
              <a:buSzPct val="70000"/>
            </a:pPr>
            <a:r>
              <a:rPr lang="en-US" sz="1800" b="1" noProof="1">
                <a:effectLst>
                  <a:outerShdw blurRad="38100" dist="38100" dir="2700000" algn="tl">
                    <a:srgbClr val="000000">
                      <a:alpha val="43137"/>
                    </a:srgbClr>
                  </a:outerShdw>
                </a:effectLst>
                <a:latin typeface="Consolas" pitchFamily="49" charset="0"/>
                <a:cs typeface="Consolas" pitchFamily="49" charset="0"/>
              </a:rPr>
              <a:t>var result</a:t>
            </a:r>
            <a:r>
              <a:rPr lang="en-US" sz="1800" b="1" noProof="1" smtClean="0">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1800" b="1" noProof="1" smtClean="0">
                <a:effectLst>
                  <a:outerShdw blurRad="38100" dist="38100" dir="2700000" algn="tl">
                    <a:srgbClr val="000000">
                      <a:alpha val="43137"/>
                    </a:srgbClr>
                  </a:outerShdw>
                </a:effectLst>
                <a:latin typeface="Consolas" pitchFamily="49" charset="0"/>
                <a:cs typeface="Consolas" pitchFamily="49" charset="0"/>
              </a:rPr>
              <a:t>for </a:t>
            </a:r>
            <a:r>
              <a:rPr lang="en-US" sz="1800" b="1" noProof="1">
                <a:effectLst>
                  <a:outerShdw blurRad="38100" dist="38100" dir="2700000" algn="tl">
                    <a:srgbClr val="000000">
                      <a:alpha val="43137"/>
                    </a:srgbClr>
                  </a:outerShdw>
                </a:effectLst>
                <a:latin typeface="Consolas" pitchFamily="49" charset="0"/>
                <a:cs typeface="Consolas" pitchFamily="49" charset="0"/>
              </a:rPr>
              <a:t>(var number = n; number &lt;= m; number</a:t>
            </a:r>
            <a:r>
              <a:rPr lang="en-US" sz="1800" b="1" noProof="1" smtClean="0">
                <a:effectLst>
                  <a:outerShdw blurRad="38100" dist="38100" dir="2700000" algn="tl">
                    <a:srgbClr val="000000">
                      <a:alpha val="43137"/>
                    </a:srgbClr>
                  </a:outerShdw>
                </a:effectLst>
                <a:latin typeface="Consolas" pitchFamily="49" charset="0"/>
                <a:cs typeface="Consolas" pitchFamily="49" charset="0"/>
              </a:rPr>
              <a:t>++) {</a:t>
            </a:r>
            <a:endParaRPr lang="en-US" sz="1800" b="1" noProof="1">
              <a:effectLst>
                <a:outerShdw blurRad="38100" dist="38100" dir="2700000" algn="tl">
                  <a:srgbClr val="000000">
                    <a:alpha val="43137"/>
                  </a:srgbClr>
                </a:outerShdw>
              </a:effectLst>
              <a:latin typeface="Consolas" pitchFamily="49" charset="0"/>
              <a:cs typeface="Consolas" pitchFamily="49" charset="0"/>
            </a:endParaRPr>
          </a:p>
          <a:p>
            <a:pPr lvl="1" eaLnBrk="0" hangingPunct="0">
              <a:buClr>
                <a:schemeClr val="accent5">
                  <a:lumMod val="40000"/>
                  <a:lumOff val="60000"/>
                </a:schemeClr>
              </a:buClr>
              <a:buSzPct val="70000"/>
            </a:pPr>
            <a:r>
              <a:rPr lang="en-US" sz="1800" b="1" noProof="1" smtClean="0">
                <a:effectLst>
                  <a:outerShdw blurRad="38100" dist="38100" dir="2700000" algn="tl">
                    <a:srgbClr val="000000">
                      <a:alpha val="43137"/>
                    </a:srgbClr>
                  </a:outerShdw>
                </a:effectLst>
                <a:latin typeface="Consolas" pitchFamily="49" charset="0"/>
                <a:cs typeface="Consolas" pitchFamily="49" charset="0"/>
              </a:rPr>
              <a:t>var isPrime </a:t>
            </a:r>
            <a:r>
              <a:rPr lang="en-US" sz="1800" b="1" noProof="1">
                <a:effectLst>
                  <a:outerShdw blurRad="38100" dist="38100" dir="2700000" algn="tl">
                    <a:srgbClr val="000000">
                      <a:alpha val="43137"/>
                    </a:srgbClr>
                  </a:outerShdw>
                </a:effectLst>
                <a:latin typeface="Consolas" pitchFamily="49" charset="0"/>
                <a:cs typeface="Consolas" pitchFamily="49" charset="0"/>
              </a:rPr>
              <a:t>= true;</a:t>
            </a:r>
          </a:p>
          <a:p>
            <a:pPr lvl="1" eaLnBrk="0" hangingPunct="0">
              <a:buClr>
                <a:schemeClr val="accent5">
                  <a:lumMod val="40000"/>
                  <a:lumOff val="60000"/>
                </a:schemeClr>
              </a:buClr>
              <a:buSzPct val="70000"/>
            </a:pPr>
            <a:r>
              <a:rPr lang="en-US" sz="1800" b="1" noProof="1" smtClean="0">
                <a:effectLst>
                  <a:outerShdw blurRad="38100" dist="38100" dir="2700000" algn="tl">
                    <a:srgbClr val="000000">
                      <a:alpha val="43137"/>
                    </a:srgbClr>
                  </a:outerShdw>
                </a:effectLst>
                <a:latin typeface="Consolas" pitchFamily="49" charset="0"/>
                <a:cs typeface="Consolas" pitchFamily="49" charset="0"/>
              </a:rPr>
              <a:t>var </a:t>
            </a:r>
            <a:r>
              <a:rPr lang="en-US" sz="1800" b="1" noProof="1">
                <a:effectLst>
                  <a:outerShdw blurRad="38100" dist="38100" dir="2700000" algn="tl">
                    <a:srgbClr val="000000">
                      <a:alpha val="43137"/>
                    </a:srgbClr>
                  </a:outerShdw>
                </a:effectLst>
                <a:latin typeface="Consolas" pitchFamily="49" charset="0"/>
                <a:cs typeface="Consolas" pitchFamily="49" charset="0"/>
              </a:rPr>
              <a:t>divider = 2;</a:t>
            </a:r>
          </a:p>
          <a:p>
            <a:pPr lvl="1" eaLnBrk="0" hangingPunct="0">
              <a:buClr>
                <a:schemeClr val="accent5">
                  <a:lumMod val="40000"/>
                  <a:lumOff val="60000"/>
                </a:schemeClr>
              </a:buClr>
              <a:buSzPct val="70000"/>
            </a:pPr>
            <a:r>
              <a:rPr lang="en-US" sz="1800" b="1" noProof="1" smtClean="0">
                <a:effectLst>
                  <a:outerShdw blurRad="38100" dist="38100" dir="2700000" algn="tl">
                    <a:srgbClr val="000000">
                      <a:alpha val="43137"/>
                    </a:srgbClr>
                  </a:outerShdw>
                </a:effectLst>
                <a:latin typeface="Consolas" pitchFamily="49" charset="0"/>
                <a:cs typeface="Consolas" pitchFamily="49" charset="0"/>
              </a:rPr>
              <a:t>var </a:t>
            </a:r>
            <a:r>
              <a:rPr lang="en-US" sz="1800" b="1" noProof="1">
                <a:effectLst>
                  <a:outerShdw blurRad="38100" dist="38100" dir="2700000" algn="tl">
                    <a:srgbClr val="000000">
                      <a:alpha val="43137"/>
                    </a:srgbClr>
                  </a:outerShdw>
                </a:effectLst>
                <a:latin typeface="Consolas" pitchFamily="49" charset="0"/>
                <a:cs typeface="Consolas" pitchFamily="49" charset="0"/>
              </a:rPr>
              <a:t>maxDivider = Math.sqrt(number);</a:t>
            </a:r>
          </a:p>
          <a:p>
            <a:pPr lvl="1" eaLnBrk="0" hangingPunct="0">
              <a:buClr>
                <a:schemeClr val="accent5">
                  <a:lumMod val="40000"/>
                  <a:lumOff val="60000"/>
                </a:schemeClr>
              </a:buClr>
              <a:buSzPct val="70000"/>
            </a:pPr>
            <a:r>
              <a:rPr lang="en-US" sz="1800" b="1" noProof="1" smtClean="0">
                <a:effectLst>
                  <a:outerShdw blurRad="38100" dist="38100" dir="2700000" algn="tl">
                    <a:srgbClr val="000000">
                      <a:alpha val="43137"/>
                    </a:srgbClr>
                  </a:outerShdw>
                </a:effectLst>
                <a:latin typeface="Consolas" pitchFamily="49" charset="0"/>
                <a:cs typeface="Consolas" pitchFamily="49" charset="0"/>
              </a:rPr>
              <a:t>while </a:t>
            </a:r>
            <a:r>
              <a:rPr lang="en-US" sz="1800" b="1" noProof="1">
                <a:effectLst>
                  <a:outerShdw blurRad="38100" dist="38100" dir="2700000" algn="tl">
                    <a:srgbClr val="000000">
                      <a:alpha val="43137"/>
                    </a:srgbClr>
                  </a:outerShdw>
                </a:effectLst>
                <a:latin typeface="Consolas" pitchFamily="49" charset="0"/>
                <a:cs typeface="Consolas" pitchFamily="49" charset="0"/>
              </a:rPr>
              <a:t>(divider &lt;= maxDivider</a:t>
            </a:r>
            <a:r>
              <a:rPr lang="en-US" sz="1800" b="1" noProof="1" smtClean="0">
                <a:effectLst>
                  <a:outerShdw blurRad="38100" dist="38100" dir="2700000" algn="tl">
                    <a:srgbClr val="000000">
                      <a:alpha val="43137"/>
                    </a:srgbClr>
                  </a:outerShdw>
                </a:effectLst>
                <a:latin typeface="Consolas" pitchFamily="49" charset="0"/>
                <a:cs typeface="Consolas" pitchFamily="49" charset="0"/>
              </a:rPr>
              <a:t>) {</a:t>
            </a:r>
            <a:endParaRPr lang="en-US" sz="1800" b="1" noProof="1">
              <a:effectLst>
                <a:outerShdw blurRad="38100" dist="38100" dir="2700000" algn="tl">
                  <a:srgbClr val="000000">
                    <a:alpha val="43137"/>
                  </a:srgbClr>
                </a:outerShdw>
              </a:effectLst>
              <a:latin typeface="Consolas" pitchFamily="49" charset="0"/>
              <a:cs typeface="Consolas" pitchFamily="49" charset="0"/>
            </a:endParaRPr>
          </a:p>
          <a:p>
            <a:pPr lvl="2" eaLnBrk="0" hangingPunct="0">
              <a:buClr>
                <a:schemeClr val="accent5">
                  <a:lumMod val="40000"/>
                  <a:lumOff val="60000"/>
                </a:schemeClr>
              </a:buClr>
              <a:buSzPct val="70000"/>
            </a:pPr>
            <a:r>
              <a:rPr lang="en-US" sz="1800" b="1" noProof="1" smtClean="0">
                <a:effectLst>
                  <a:outerShdw blurRad="38100" dist="38100" dir="2700000" algn="tl">
                    <a:srgbClr val="000000">
                      <a:alpha val="43137"/>
                    </a:srgbClr>
                  </a:outerShdw>
                </a:effectLst>
                <a:latin typeface="Consolas" pitchFamily="49" charset="0"/>
                <a:cs typeface="Consolas" pitchFamily="49" charset="0"/>
              </a:rPr>
              <a:t>if </a:t>
            </a:r>
            <a:r>
              <a:rPr lang="en-US" sz="1800" b="1" noProof="1">
                <a:effectLst>
                  <a:outerShdw blurRad="38100" dist="38100" dir="2700000" algn="tl">
                    <a:srgbClr val="000000">
                      <a:alpha val="43137"/>
                    </a:srgbClr>
                  </a:outerShdw>
                </a:effectLst>
                <a:latin typeface="Consolas" pitchFamily="49" charset="0"/>
                <a:cs typeface="Consolas" pitchFamily="49" charset="0"/>
              </a:rPr>
              <a:t>(number % divider == 0){</a:t>
            </a:r>
          </a:p>
          <a:p>
            <a:pPr lvl="3" eaLnBrk="0" hangingPunct="0">
              <a:buClr>
                <a:schemeClr val="accent5">
                  <a:lumMod val="40000"/>
                  <a:lumOff val="60000"/>
                </a:schemeClr>
              </a:buClr>
              <a:buSzPct val="70000"/>
            </a:pPr>
            <a:r>
              <a:rPr lang="en-US" sz="1800" b="1" noProof="1" smtClean="0">
                <a:effectLst>
                  <a:outerShdw blurRad="38100" dist="38100" dir="2700000" algn="tl">
                    <a:srgbClr val="000000">
                      <a:alpha val="43137"/>
                    </a:srgbClr>
                  </a:outerShdw>
                </a:effectLst>
                <a:latin typeface="Consolas" pitchFamily="49" charset="0"/>
                <a:cs typeface="Consolas" pitchFamily="49" charset="0"/>
              </a:rPr>
              <a:t>isPrime </a:t>
            </a:r>
            <a:r>
              <a:rPr lang="en-US" sz="1800" b="1" noProof="1">
                <a:effectLst>
                  <a:outerShdw blurRad="38100" dist="38100" dir="2700000" algn="tl">
                    <a:srgbClr val="000000">
                      <a:alpha val="43137"/>
                    </a:srgbClr>
                  </a:outerShdw>
                </a:effectLst>
                <a:latin typeface="Consolas" pitchFamily="49" charset="0"/>
                <a:cs typeface="Consolas" pitchFamily="49" charset="0"/>
              </a:rPr>
              <a:t>= false;</a:t>
            </a:r>
          </a:p>
          <a:p>
            <a:pPr lvl="3" eaLnBrk="0" hangingPunct="0">
              <a:buClr>
                <a:schemeClr val="accent5">
                  <a:lumMod val="40000"/>
                  <a:lumOff val="60000"/>
                </a:schemeClr>
              </a:buClr>
              <a:buSzPct val="70000"/>
            </a:pPr>
            <a:r>
              <a:rPr lang="en-US" sz="1800" b="1" noProof="1" smtClean="0">
                <a:effectLst>
                  <a:outerShdw blurRad="38100" dist="38100" dir="2700000" algn="tl">
                    <a:srgbClr val="000000">
                      <a:alpha val="43137"/>
                    </a:srgbClr>
                  </a:outerShdw>
                </a:effectLst>
                <a:latin typeface="Consolas" pitchFamily="49" charset="0"/>
                <a:cs typeface="Consolas" pitchFamily="49" charset="0"/>
              </a:rPr>
              <a:t>break</a:t>
            </a:r>
            <a:r>
              <a:rPr lang="en-US" sz="1800" b="1" noProof="1">
                <a:effectLst>
                  <a:outerShdw blurRad="38100" dist="38100" dir="2700000" algn="tl">
                    <a:srgbClr val="000000">
                      <a:alpha val="43137"/>
                    </a:srgbClr>
                  </a:outerShdw>
                </a:effectLst>
                <a:latin typeface="Consolas" pitchFamily="49" charset="0"/>
                <a:cs typeface="Consolas" pitchFamily="49" charset="0"/>
              </a:rPr>
              <a:t>;</a:t>
            </a:r>
          </a:p>
          <a:p>
            <a:pPr lvl="2" eaLnBrk="0" hangingPunct="0">
              <a:buClr>
                <a:schemeClr val="accent5">
                  <a:lumMod val="40000"/>
                  <a:lumOff val="60000"/>
                </a:schemeClr>
              </a:buClr>
              <a:buSzPct val="70000"/>
            </a:pPr>
            <a:r>
              <a:rPr lang="en-US" sz="1800" b="1" noProof="1" smtClean="0">
                <a:effectLst>
                  <a:outerShdw blurRad="38100" dist="38100" dir="2700000" algn="tl">
                    <a:srgbClr val="000000">
                      <a:alpha val="43137"/>
                    </a:srgbClr>
                  </a:outerShdw>
                </a:effectLst>
                <a:latin typeface="Consolas" pitchFamily="49" charset="0"/>
                <a:cs typeface="Consolas" pitchFamily="49" charset="0"/>
              </a:rPr>
              <a:t>}</a:t>
            </a:r>
            <a:endParaRPr lang="en-US" sz="1800" b="1" noProof="1">
              <a:effectLst>
                <a:outerShdw blurRad="38100" dist="38100" dir="2700000" algn="tl">
                  <a:srgbClr val="000000">
                    <a:alpha val="43137"/>
                  </a:srgbClr>
                </a:outerShdw>
              </a:effectLst>
              <a:latin typeface="Consolas" pitchFamily="49" charset="0"/>
              <a:cs typeface="Consolas" pitchFamily="49" charset="0"/>
            </a:endParaRPr>
          </a:p>
          <a:p>
            <a:pPr lvl="2" eaLnBrk="0" hangingPunct="0">
              <a:buClr>
                <a:schemeClr val="accent5">
                  <a:lumMod val="40000"/>
                  <a:lumOff val="60000"/>
                </a:schemeClr>
              </a:buClr>
              <a:buSzPct val="70000"/>
            </a:pPr>
            <a:r>
              <a:rPr lang="en-US" sz="1800" b="1" noProof="1" smtClean="0">
                <a:effectLst>
                  <a:outerShdw blurRad="38100" dist="38100" dir="2700000" algn="tl">
                    <a:srgbClr val="000000">
                      <a:alpha val="43137"/>
                    </a:srgbClr>
                  </a:outerShdw>
                </a:effectLst>
                <a:latin typeface="Consolas" pitchFamily="49" charset="0"/>
                <a:cs typeface="Consolas" pitchFamily="49" charset="0"/>
              </a:rPr>
              <a:t>divider</a:t>
            </a:r>
            <a:r>
              <a:rPr lang="en-US" sz="1800" b="1" noProof="1">
                <a:effectLst>
                  <a:outerShdw blurRad="38100" dist="38100" dir="2700000" algn="tl">
                    <a:srgbClr val="000000">
                      <a:alpha val="43137"/>
                    </a:srgbClr>
                  </a:outerShdw>
                </a:effectLst>
                <a:latin typeface="Consolas" pitchFamily="49" charset="0"/>
                <a:cs typeface="Consolas" pitchFamily="49" charset="0"/>
              </a:rPr>
              <a:t>++;</a:t>
            </a:r>
          </a:p>
          <a:p>
            <a:pPr lvl="1" eaLnBrk="0" hangingPunct="0">
              <a:buClr>
                <a:schemeClr val="accent5">
                  <a:lumMod val="40000"/>
                  <a:lumOff val="60000"/>
                </a:schemeClr>
              </a:buClr>
              <a:buSzPct val="70000"/>
            </a:pPr>
            <a:r>
              <a:rPr lang="en-US" sz="1800" b="1" noProof="1" smtClean="0">
                <a:effectLst>
                  <a:outerShdw blurRad="38100" dist="38100" dir="2700000" algn="tl">
                    <a:srgbClr val="000000">
                      <a:alpha val="43137"/>
                    </a:srgbClr>
                  </a:outerShdw>
                </a:effectLst>
                <a:latin typeface="Consolas" pitchFamily="49" charset="0"/>
                <a:cs typeface="Consolas" pitchFamily="49" charset="0"/>
              </a:rPr>
              <a:t>}</a:t>
            </a:r>
            <a:endParaRPr lang="en-US" sz="1800" b="1" noProof="1">
              <a:effectLst>
                <a:outerShdw blurRad="38100" dist="38100" dir="2700000" algn="tl">
                  <a:srgbClr val="000000">
                    <a:alpha val="43137"/>
                  </a:srgbClr>
                </a:outerShdw>
              </a:effectLst>
              <a:latin typeface="Consolas" pitchFamily="49" charset="0"/>
              <a:cs typeface="Consolas" pitchFamily="49" charset="0"/>
            </a:endParaRPr>
          </a:p>
          <a:p>
            <a:pPr lvl="1" eaLnBrk="0" hangingPunct="0">
              <a:buClr>
                <a:schemeClr val="accent5">
                  <a:lumMod val="40000"/>
                  <a:lumOff val="60000"/>
                </a:schemeClr>
              </a:buClr>
              <a:buSzPct val="70000"/>
            </a:pPr>
            <a:r>
              <a:rPr lang="en-US" sz="1800" b="1" noProof="1" smtClean="0">
                <a:effectLst>
                  <a:outerShdw blurRad="38100" dist="38100" dir="2700000" algn="tl">
                    <a:srgbClr val="000000">
                      <a:alpha val="43137"/>
                    </a:srgbClr>
                  </a:outerShdw>
                </a:effectLst>
                <a:latin typeface="Consolas" pitchFamily="49" charset="0"/>
                <a:cs typeface="Consolas" pitchFamily="49" charset="0"/>
              </a:rPr>
              <a:t>if (isPrime) {</a:t>
            </a:r>
            <a:endParaRPr lang="en-US" sz="1800" b="1" noProof="1">
              <a:effectLst>
                <a:outerShdw blurRad="38100" dist="38100" dir="2700000" algn="tl">
                  <a:srgbClr val="000000">
                    <a:alpha val="43137"/>
                  </a:srgbClr>
                </a:outerShdw>
              </a:effectLst>
              <a:latin typeface="Consolas" pitchFamily="49" charset="0"/>
              <a:cs typeface="Consolas" pitchFamily="49" charset="0"/>
            </a:endParaRPr>
          </a:p>
          <a:p>
            <a:pPr lvl="1" eaLnBrk="0" hangingPunct="0">
              <a:buClr>
                <a:schemeClr val="accent5">
                  <a:lumMod val="40000"/>
                  <a:lumOff val="60000"/>
                </a:schemeClr>
              </a:buClr>
              <a:buSzPct val="70000"/>
            </a:pPr>
            <a:r>
              <a:rPr lang="en-US" sz="1800" b="1" noProof="1" smtClean="0">
                <a:effectLst>
                  <a:outerShdw blurRad="38100" dist="38100" dir="2700000" algn="tl">
                    <a:srgbClr val="000000">
                      <a:alpha val="43137"/>
                    </a:srgbClr>
                  </a:outerShdw>
                </a:effectLst>
                <a:latin typeface="Consolas" pitchFamily="49" charset="0"/>
                <a:cs typeface="Consolas" pitchFamily="49" charset="0"/>
              </a:rPr>
              <a:t>	result </a:t>
            </a:r>
            <a:r>
              <a:rPr lang="en-US" sz="1800" b="1" noProof="1">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effectLst>
                  <a:outerShdw blurRad="38100" dist="38100" dir="2700000" algn="tl">
                    <a:srgbClr val="000000">
                      <a:alpha val="43137"/>
                    </a:srgbClr>
                  </a:outerShdw>
                </a:effectLst>
                <a:latin typeface="Consolas" pitchFamily="49" charset="0"/>
                <a:cs typeface="Consolas" pitchFamily="49" charset="0"/>
              </a:rPr>
              <a:t>number + ' ';</a:t>
            </a:r>
            <a:endParaRPr lang="en-US" sz="1800" b="1" noProof="1">
              <a:effectLst>
                <a:outerShdw blurRad="38100" dist="38100" dir="2700000" algn="tl">
                  <a:srgbClr val="000000">
                    <a:alpha val="43137"/>
                  </a:srgbClr>
                </a:outerShdw>
              </a:effectLst>
              <a:latin typeface="Consolas" pitchFamily="49" charset="0"/>
              <a:cs typeface="Consolas" pitchFamily="49" charset="0"/>
            </a:endParaRPr>
          </a:p>
          <a:p>
            <a:pPr lvl="1" eaLnBrk="0" hangingPunct="0">
              <a:buClr>
                <a:schemeClr val="accent5">
                  <a:lumMod val="40000"/>
                  <a:lumOff val="60000"/>
                </a:schemeClr>
              </a:buClr>
              <a:buSzPct val="70000"/>
            </a:pPr>
            <a:r>
              <a:rPr lang="en-US" sz="1800" b="1" noProof="1" smtClean="0">
                <a:effectLst>
                  <a:outerShdw blurRad="38100" dist="38100" dir="2700000" algn="tl">
                    <a:srgbClr val="000000">
                      <a:alpha val="43137"/>
                    </a:srgbClr>
                  </a:outerShdw>
                </a:effectLst>
                <a:latin typeface="Consolas" pitchFamily="49" charset="0"/>
                <a:cs typeface="Consolas" pitchFamily="49" charset="0"/>
              </a:rPr>
              <a:t>}</a:t>
            </a:r>
            <a:endParaRPr lang="en-US" sz="1800" b="1" noProof="1">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1800" b="1" noProof="1" smtClean="0">
                <a:effectLst>
                  <a:outerShdw blurRad="38100" dist="38100" dir="2700000" algn="tl">
                    <a:srgbClr val="000000">
                      <a:alpha val="43137"/>
                    </a:srgbClr>
                  </a:outerShdw>
                </a:effectLst>
                <a:latin typeface="Consolas" pitchFamily="49" charset="0"/>
                <a:cs typeface="Consolas" pitchFamily="49" charset="0"/>
              </a:rPr>
              <a:t>}</a:t>
            </a:r>
            <a:endParaRPr lang="en-US" sz="1800" b="1" noProof="1">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a:t>
            </a:r>
            <a:r>
              <a:rPr lang="bg-BG" smtClean="0"/>
              <a:t> а</a:t>
            </a:r>
            <a:r>
              <a:rPr lang="en-US" smtClean="0"/>
              <a:t> </a:t>
            </a:r>
            <a:r>
              <a:rPr lang="en-US" dirty="0" smtClean="0"/>
              <a:t>Loop?</a:t>
            </a:r>
            <a:endParaRPr lang="bg-BG" dirty="0"/>
          </a:p>
        </p:txBody>
      </p:sp>
      <p:sp>
        <p:nvSpPr>
          <p:cNvPr id="10" name="Content Placeholder 9"/>
          <p:cNvSpPr>
            <a:spLocks noGrp="1"/>
          </p:cNvSpPr>
          <p:nvPr>
            <p:ph idx="1"/>
          </p:nvPr>
        </p:nvSpPr>
        <p:spPr/>
        <p:txBody>
          <a:bodyPr/>
          <a:lstStyle/>
          <a:p>
            <a:pPr>
              <a:lnSpc>
                <a:spcPct val="100000"/>
              </a:lnSpc>
            </a:pPr>
            <a:r>
              <a:rPr lang="en-US" dirty="0" smtClean="0"/>
              <a:t>A </a:t>
            </a:r>
            <a:r>
              <a:rPr lang="en-US" b="1" dirty="0" smtClean="0"/>
              <a:t>loop</a:t>
            </a:r>
            <a:r>
              <a:rPr lang="en-US" dirty="0" smtClean="0"/>
              <a:t> is a control statement that allows repeating execution of a block of statements</a:t>
            </a:r>
          </a:p>
          <a:p>
            <a:pPr lvl="1">
              <a:lnSpc>
                <a:spcPct val="100000"/>
              </a:lnSpc>
            </a:pPr>
            <a:r>
              <a:rPr lang="en-US" dirty="0" smtClean="0"/>
              <a:t>May execute a code block fixed number of times</a:t>
            </a:r>
          </a:p>
          <a:p>
            <a:pPr lvl="1">
              <a:lnSpc>
                <a:spcPct val="100000"/>
              </a:lnSpc>
            </a:pPr>
            <a:r>
              <a:rPr lang="en-US" dirty="0" smtClean="0"/>
              <a:t>May execute a code block while given condition holds</a:t>
            </a:r>
          </a:p>
          <a:p>
            <a:pPr lvl="1">
              <a:lnSpc>
                <a:spcPct val="100000"/>
              </a:lnSpc>
            </a:pPr>
            <a:r>
              <a:rPr lang="en-US" dirty="0" smtClean="0"/>
              <a:t>May execute a code block for each member of a collection</a:t>
            </a:r>
          </a:p>
          <a:p>
            <a:pPr>
              <a:lnSpc>
                <a:spcPct val="100000"/>
              </a:lnSpc>
            </a:pPr>
            <a:r>
              <a:rPr lang="en-US" dirty="0" smtClean="0"/>
              <a:t>Loops that never end are called an </a:t>
            </a:r>
            <a:r>
              <a:rPr lang="en-US" b="1" dirty="0" smtClean="0"/>
              <a:t>infinite loops</a:t>
            </a:r>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Loops – Examples</a:t>
            </a:r>
            <a:endParaRPr lang="bg-BG" dirty="0"/>
          </a:p>
        </p:txBody>
      </p:sp>
      <p:sp>
        <p:nvSpPr>
          <p:cNvPr id="3" name="Content Placeholder 2"/>
          <p:cNvSpPr>
            <a:spLocks noGrp="1"/>
          </p:cNvSpPr>
          <p:nvPr>
            <p:ph idx="1"/>
          </p:nvPr>
        </p:nvSpPr>
        <p:spPr/>
        <p:txBody>
          <a:bodyPr/>
          <a:lstStyle/>
          <a:p>
            <a:r>
              <a:rPr lang="en-US" dirty="0" smtClean="0"/>
              <a:t>Print all four digit numbers in format </a:t>
            </a:r>
            <a:r>
              <a:rPr lang="en-US" b="1" dirty="0" smtClean="0">
                <a:latin typeface="Consolas" pitchFamily="49" charset="0"/>
                <a:cs typeface="Consolas" pitchFamily="49" charset="0"/>
              </a:rPr>
              <a:t>ABCD</a:t>
            </a:r>
            <a:r>
              <a:rPr lang="en-US" dirty="0" smtClean="0"/>
              <a:t> such that </a:t>
            </a:r>
            <a:r>
              <a:rPr lang="en-US" b="1" dirty="0" smtClean="0">
                <a:latin typeface="Consolas" pitchFamily="49" charset="0"/>
                <a:cs typeface="Consolas" pitchFamily="49" charset="0"/>
              </a:rPr>
              <a:t>A</a:t>
            </a:r>
            <a:r>
              <a:rPr lang="en-US" b="1" dirty="0" smtClean="0"/>
              <a:t>+</a:t>
            </a:r>
            <a:r>
              <a:rPr lang="en-US" b="1" dirty="0" smtClean="0">
                <a:latin typeface="Consolas" pitchFamily="49" charset="0"/>
                <a:cs typeface="Consolas" pitchFamily="49" charset="0"/>
              </a:rPr>
              <a:t>B</a:t>
            </a:r>
            <a:r>
              <a:rPr lang="en-US" dirty="0" smtClean="0"/>
              <a:t> = </a:t>
            </a:r>
            <a:r>
              <a:rPr lang="en-US" b="1" dirty="0" smtClean="0">
                <a:latin typeface="Consolas" pitchFamily="49" charset="0"/>
                <a:cs typeface="Consolas" pitchFamily="49" charset="0"/>
              </a:rPr>
              <a:t>C</a:t>
            </a:r>
            <a:r>
              <a:rPr lang="en-US" b="1" dirty="0" smtClean="0"/>
              <a:t>+</a:t>
            </a:r>
            <a:r>
              <a:rPr lang="en-US" b="1" dirty="0" smtClean="0">
                <a:latin typeface="Consolas" pitchFamily="49" charset="0"/>
                <a:cs typeface="Consolas" pitchFamily="49" charset="0"/>
              </a:rPr>
              <a:t>D</a:t>
            </a:r>
            <a:endParaRPr lang="bg-BG" dirty="0" smtClean="0"/>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5" name="Rectangle 5"/>
          <p:cNvSpPr>
            <a:spLocks noChangeArrowheads="1"/>
          </p:cNvSpPr>
          <p:nvPr/>
        </p:nvSpPr>
        <p:spPr bwMode="auto">
          <a:xfrm>
            <a:off x="1048543" y="2978686"/>
            <a:ext cx="7561263" cy="2605842"/>
          </a:xfrm>
          <a:prstGeom prst="rect">
            <a:avLst/>
          </a:prstGeom>
          <a:noFill/>
          <a:ln w="12700">
            <a:noFill/>
          </a:ln>
        </p:spPr>
        <p:txBody>
          <a:bodyPr wrap="square">
            <a:spAutoFit/>
          </a:bodyPr>
          <a:lstStyle/>
          <a:p>
            <a:pPr eaLnBrk="0" hangingPunct="0">
              <a:lnSpc>
                <a:spcPts val="2800"/>
              </a:lnSpc>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for (var a = 1 ; a &lt;= 9; a++)</a:t>
            </a:r>
          </a:p>
          <a:p>
            <a:pPr eaLnBrk="0" hangingPunct="0">
              <a:lnSpc>
                <a:spcPts val="2800"/>
              </a:lnSpc>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    for (var b = 0; b &lt;= 9; b++)</a:t>
            </a:r>
          </a:p>
          <a:p>
            <a:pPr eaLnBrk="0" hangingPunct="0">
              <a:lnSpc>
                <a:spcPts val="2800"/>
              </a:lnSpc>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      for (var c = 0; c &lt;= 9; c++)</a:t>
            </a:r>
          </a:p>
          <a:p>
            <a:pPr eaLnBrk="0" hangingPunct="0">
              <a:lnSpc>
                <a:spcPts val="2800"/>
              </a:lnSpc>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        for (var d = 0; d &lt;= 9; d++)</a:t>
            </a:r>
          </a:p>
          <a:p>
            <a:pPr eaLnBrk="0" hangingPunct="0">
              <a:lnSpc>
                <a:spcPts val="2800"/>
              </a:lnSpc>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          if (a + b == c + d)</a:t>
            </a:r>
          </a:p>
          <a:p>
            <a:pPr eaLnBrk="0" hangingPunct="0">
              <a:lnSpc>
                <a:spcPts val="2800"/>
              </a:lnSpc>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            console.log('{0}{1}{2}{3}',</a:t>
            </a:r>
          </a:p>
          <a:p>
            <a:pPr eaLnBrk="0" hangingPunct="0">
              <a:lnSpc>
                <a:spcPts val="2800"/>
              </a:lnSpc>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              a, b, c, 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Loops – Examples</a:t>
            </a:r>
            <a:endParaRPr lang="bg-BG" dirty="0"/>
          </a:p>
        </p:txBody>
      </p:sp>
      <p:sp>
        <p:nvSpPr>
          <p:cNvPr id="3" name="Content Placeholder 2"/>
          <p:cNvSpPr>
            <a:spLocks noGrp="1"/>
          </p:cNvSpPr>
          <p:nvPr>
            <p:ph idx="1"/>
          </p:nvPr>
        </p:nvSpPr>
        <p:spPr/>
        <p:txBody>
          <a:bodyPr/>
          <a:lstStyle/>
          <a:p>
            <a:r>
              <a:rPr lang="en-US" dirty="0" smtClean="0"/>
              <a:t>Print all combinations from TOTO 6/49</a:t>
            </a:r>
            <a:endParaRPr lang="bg-BG" dirty="0" smtClean="0"/>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Rectangle 4"/>
          <p:cNvSpPr>
            <a:spLocks noChangeArrowheads="1"/>
          </p:cNvSpPr>
          <p:nvPr/>
        </p:nvSpPr>
        <p:spPr bwMode="auto">
          <a:xfrm>
            <a:off x="1142206" y="2514600"/>
            <a:ext cx="8353425" cy="2862322"/>
          </a:xfrm>
          <a:prstGeom prst="rect">
            <a:avLst/>
          </a:prstGeom>
          <a:noFill/>
          <a:ln w="12700">
            <a:noFill/>
          </a:ln>
        </p:spPr>
        <p:txBody>
          <a:bodyPr wrap="square">
            <a:spAutoFit/>
          </a:bodyPr>
          <a:lstStyle/>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var i1, i2, i3, i4, i5, i6;</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for (i1 = 1; i1 &lt;= 44; i1++)</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for (i2 = i1 + 1; i2 &lt;= 45; i2++)</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for (i3 = i2 + 1; i3 &lt;= 46; i3++)</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for (i4 = i3 + 1; i4 &lt;= 47; i4++)</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for (i5 = i4 + 1; i5 &lt;= 48; i5++)</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for (i6 = i5 + 1; i6 &lt;= 49; i6++)</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console.log('{0} {1} {2} {3} {4} {5}',</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i1, i2, i3, i4, i5, i6);		</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p:txBody>
      </p:sp>
      <p:sp>
        <p:nvSpPr>
          <p:cNvPr id="6" name="AutoShape 8"/>
          <p:cNvSpPr>
            <a:spLocks noChangeArrowheads="1"/>
          </p:cNvSpPr>
          <p:nvPr/>
        </p:nvSpPr>
        <p:spPr bwMode="auto">
          <a:xfrm>
            <a:off x="8228806" y="1828800"/>
            <a:ext cx="3024188" cy="1804749"/>
          </a:xfrm>
          <a:prstGeom prst="wedgeRoundRectCallout">
            <a:avLst>
              <a:gd name="adj1" fmla="val -35301"/>
              <a:gd name="adj2" fmla="val 72889"/>
              <a:gd name="adj3" fmla="val 16667"/>
            </a:avLst>
          </a:prstGeom>
          <a:solidFill>
            <a:srgbClr val="C00000"/>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Warning: execution of this code could take too long time.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for-in Loop</a:t>
            </a:r>
            <a:endParaRPr lang="bg-BG" dirty="0"/>
          </a:p>
        </p:txBody>
      </p:sp>
      <p:sp>
        <p:nvSpPr>
          <p:cNvPr id="5" name="Subtitle 4"/>
          <p:cNvSpPr>
            <a:spLocks noGrp="1"/>
          </p:cNvSpPr>
          <p:nvPr>
            <p:ph type="subTitle" idx="1"/>
          </p:nvPr>
        </p:nvSpPr>
        <p:spPr>
          <a:xfrm>
            <a:off x="812694" y="3469480"/>
            <a:ext cx="10565025" cy="569120"/>
          </a:xfrm>
        </p:spPr>
        <p:txBody>
          <a:bodyPr/>
          <a:lstStyle/>
          <a:p>
            <a:r>
              <a:rPr lang="en-US" dirty="0" smtClean="0"/>
              <a:t>Iterating over the properties of object</a:t>
            </a:r>
          </a:p>
          <a:p>
            <a:endParaRPr lang="bg-BG" dirty="0"/>
          </a:p>
        </p:txBody>
      </p:sp>
      <p:sp>
        <p:nvSpPr>
          <p:cNvPr id="4" name="Slide Number Placeholder 3"/>
          <p:cNvSpPr>
            <a:spLocks noGrp="1"/>
          </p:cNvSpPr>
          <p:nvPr>
            <p:ph type="sldNum" sz="quarter" idx="4294967295"/>
          </p:nvPr>
        </p:nvSpPr>
        <p:spPr>
          <a:xfrm>
            <a:off x="11212513" y="6477000"/>
            <a:ext cx="977900" cy="274638"/>
          </a:xfrm>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for-in Loop</a:t>
            </a:r>
            <a:endParaRPr lang="bg-BG" dirty="0"/>
          </a:p>
        </p:txBody>
      </p:sp>
      <p:sp>
        <p:nvSpPr>
          <p:cNvPr id="5" name="Content Placeholder 4"/>
          <p:cNvSpPr>
            <a:spLocks noGrp="1"/>
          </p:cNvSpPr>
          <p:nvPr>
            <p:ph idx="1"/>
          </p:nvPr>
        </p:nvSpPr>
        <p:spPr/>
        <p:txBody>
          <a:bodyPr/>
          <a:lstStyle/>
          <a:p>
            <a:r>
              <a:rPr lang="en-US" b="1" dirty="0" smtClean="0">
                <a:latin typeface="Consolas" panose="020B0609020204030204" pitchFamily="49" charset="0"/>
                <a:cs typeface="Consolas" panose="020B0609020204030204" pitchFamily="49" charset="0"/>
              </a:rPr>
              <a:t>for-in</a:t>
            </a:r>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loop</a:t>
            </a:r>
            <a:r>
              <a:rPr lang="en-US" dirty="0" smtClean="0">
                <a:cs typeface="Consolas" panose="020B0609020204030204" pitchFamily="49" charset="0"/>
              </a:rPr>
              <a:t> </a:t>
            </a:r>
            <a:r>
              <a:rPr lang="en-US" dirty="0" smtClean="0"/>
              <a:t>iterates over the </a:t>
            </a:r>
            <a:r>
              <a:rPr lang="en-US" dirty="0" smtClean="0">
                <a:hlinkClick r:id="rId2"/>
              </a:rPr>
              <a:t>enumerable properties</a:t>
            </a:r>
            <a:r>
              <a:rPr lang="en-US" dirty="0" smtClean="0"/>
              <a:t> of an object or an array, in arbitrary order. For each distinct property, statements can be executed.</a:t>
            </a:r>
          </a:p>
          <a:p>
            <a:endParaRPr lang="bg-BG"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for-in Loop…</a:t>
            </a:r>
            <a:endParaRPr lang="bg-BG" dirty="0"/>
          </a:p>
        </p:txBody>
      </p:sp>
      <p:sp>
        <p:nvSpPr>
          <p:cNvPr id="3" name="Content Placeholder 2"/>
          <p:cNvSpPr>
            <a:spLocks noGrp="1"/>
          </p:cNvSpPr>
          <p:nvPr>
            <p:ph idx="1"/>
          </p:nvPr>
        </p:nvSpPr>
        <p:spPr/>
        <p:txBody>
          <a:bodyPr/>
          <a:lstStyle/>
          <a:p>
            <a:r>
              <a:rPr lang="en-US" dirty="0" smtClean="0"/>
              <a:t>Iterating over the elements of an array </a:t>
            </a:r>
          </a:p>
          <a:p>
            <a:endParaRPr lang="en-US" dirty="0" smtClean="0"/>
          </a:p>
          <a:p>
            <a:endParaRPr lang="en-US" dirty="0" smtClean="0"/>
          </a:p>
          <a:p>
            <a:endParaRPr lang="en-US" dirty="0" smtClean="0"/>
          </a:p>
          <a:p>
            <a:r>
              <a:rPr lang="en-US" dirty="0" smtClean="0"/>
              <a:t>Iterating over the properties of </a:t>
            </a:r>
            <a:r>
              <a:rPr lang="en-US" b="1" dirty="0" smtClean="0">
                <a:latin typeface="Consolas" panose="020B0609020204030204" pitchFamily="49" charset="0"/>
                <a:cs typeface="Consolas" panose="020B0609020204030204" pitchFamily="49" charset="0"/>
              </a:rPr>
              <a:t>document</a:t>
            </a:r>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5" name="Rectangle 4"/>
          <p:cNvSpPr>
            <a:spLocks noChangeArrowheads="1"/>
          </p:cNvSpPr>
          <p:nvPr/>
        </p:nvSpPr>
        <p:spPr bwMode="auto">
          <a:xfrm>
            <a:off x="1093165" y="2286000"/>
            <a:ext cx="8507241" cy="1631216"/>
          </a:xfrm>
          <a:prstGeom prst="rect">
            <a:avLst/>
          </a:prstGeom>
          <a:noFill/>
          <a:ln w="12700">
            <a:noFill/>
          </a:ln>
        </p:spPr>
        <p:txBody>
          <a:bodyPr wrap="square">
            <a:spAutoFit/>
          </a:bodyPr>
          <a:lstStyle/>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var arr = [1, 2, 3, 4, 5, 6];</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for (var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i</a:t>
            </a:r>
            <a:r>
              <a:rPr lang="en-US" sz="2000" b="1" noProof="1" smtClean="0">
                <a:effectLst>
                  <a:outerShdw blurRad="38100" dist="38100" dir="2700000" algn="tl">
                    <a:srgbClr val="000000">
                      <a:alpha val="43137"/>
                    </a:srgbClr>
                  </a:outerShdw>
                </a:effectLst>
                <a:latin typeface="Consolas" pitchFamily="49" charset="0"/>
                <a:cs typeface="Consolas" pitchFamily="49" charset="0"/>
              </a:rPr>
              <a:t> in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arr) { </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	console.log(arr[i]) </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//1, 2, 3, 4, 5, 6</a:t>
            </a:r>
          </a:p>
        </p:txBody>
      </p:sp>
      <p:sp>
        <p:nvSpPr>
          <p:cNvPr id="6" name="Rectangle 4"/>
          <p:cNvSpPr>
            <a:spLocks noChangeArrowheads="1"/>
          </p:cNvSpPr>
          <p:nvPr/>
        </p:nvSpPr>
        <p:spPr bwMode="auto">
          <a:xfrm>
            <a:off x="1018381" y="4388584"/>
            <a:ext cx="8505825" cy="1631216"/>
          </a:xfrm>
          <a:prstGeom prst="rect">
            <a:avLst/>
          </a:prstGeom>
          <a:noFill/>
          <a:ln w="12700">
            <a:noFill/>
          </a:ln>
        </p:spPr>
        <p:txBody>
          <a:bodyPr wrap="square">
            <a:spAutoFit/>
          </a:bodyPr>
          <a:lstStyle/>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for(var prop in document){ console.log(document[prop]) }</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//http</a:t>
            </a:r>
            <a:r>
              <a:rPr lang="en-US" sz="2000" b="1" noProof="1">
                <a:effectLst>
                  <a:outerShdw blurRad="38100" dist="38100" dir="2700000" algn="tl">
                    <a:srgbClr val="000000">
                      <a:alpha val="43137"/>
                    </a:srgbClr>
                  </a:outerShdw>
                </a:effectLst>
                <a:latin typeface="Consolas" pitchFamily="49" charset="0"/>
                <a:cs typeface="Consolas" pitchFamily="49" charset="0"/>
              </a:rPr>
              <a:t>://localhost:64765/xxx%20for-in-loop.html</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//function </a:t>
            </a:r>
            <a:r>
              <a:rPr lang="en-US" sz="2000" b="1" noProof="1">
                <a:effectLst>
                  <a:outerShdw blurRad="38100" dist="38100" dir="2700000" algn="tl">
                    <a:srgbClr val="000000">
                      <a:alpha val="43137"/>
                    </a:srgbClr>
                  </a:outerShdw>
                </a:effectLst>
                <a:latin typeface="Consolas" pitchFamily="49" charset="0"/>
                <a:cs typeface="Consolas" pitchFamily="49" charset="0"/>
              </a:rPr>
              <a:t>querySelector() { [native code] }</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//function </a:t>
            </a:r>
            <a:r>
              <a:rPr lang="en-US" sz="2000" b="1" noProof="1">
                <a:effectLst>
                  <a:outerShdw blurRad="38100" dist="38100" dir="2700000" algn="tl">
                    <a:srgbClr val="000000">
                      <a:alpha val="43137"/>
                    </a:srgbClr>
                  </a:outerShdw>
                </a:effectLst>
                <a:latin typeface="Consolas" pitchFamily="49" charset="0"/>
                <a:cs typeface="Consolas" pitchFamily="49" charset="0"/>
              </a:rPr>
              <a:t>querySelectorAll() { [native code] }</a:t>
            </a:r>
          </a:p>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//function </a:t>
            </a:r>
            <a:r>
              <a:rPr lang="en-US" sz="2000" b="1" noProof="1">
                <a:effectLst>
                  <a:outerShdw blurRad="38100" dist="38100" dir="2700000" algn="tl">
                    <a:srgbClr val="000000">
                      <a:alpha val="43137"/>
                    </a:srgbClr>
                  </a:outerShdw>
                </a:effectLst>
                <a:latin typeface="Consolas" pitchFamily="49" charset="0"/>
                <a:cs typeface="Consolas" pitchFamily="49" charset="0"/>
              </a:rPr>
              <a:t>evaluate() { [native code]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for-of Loop</a:t>
            </a:r>
            <a:endParaRPr lang="bg-BG" dirty="0"/>
          </a:p>
        </p:txBody>
      </p:sp>
      <p:sp>
        <p:nvSpPr>
          <p:cNvPr id="6" name="Subtitle 5"/>
          <p:cNvSpPr>
            <a:spLocks noGrp="1"/>
          </p:cNvSpPr>
          <p:nvPr>
            <p:ph type="subTitle" idx="1"/>
          </p:nvPr>
        </p:nvSpPr>
        <p:spPr>
          <a:xfrm>
            <a:off x="812694" y="3774280"/>
            <a:ext cx="10565025" cy="569120"/>
          </a:xfrm>
        </p:spPr>
        <p:txBody>
          <a:bodyPr/>
          <a:lstStyle/>
          <a:p>
            <a:r>
              <a:rPr lang="en-US" dirty="0" smtClean="0"/>
              <a:t>Iterating over the properties of object ECMAScript6</a:t>
            </a:r>
          </a:p>
          <a:p>
            <a:endParaRPr lang="bg-BG" dirty="0" smtClean="0"/>
          </a:p>
          <a:p>
            <a:endParaRPr lang="bg-BG" dirty="0"/>
          </a:p>
        </p:txBody>
      </p:sp>
      <p:sp>
        <p:nvSpPr>
          <p:cNvPr id="4" name="Slide Number Placeholder 3"/>
          <p:cNvSpPr>
            <a:spLocks noGrp="1"/>
          </p:cNvSpPr>
          <p:nvPr>
            <p:ph type="sldNum" sz="quarter" idx="4294967295"/>
          </p:nvPr>
        </p:nvSpPr>
        <p:spPr>
          <a:xfrm>
            <a:off x="11212513" y="6477000"/>
            <a:ext cx="977900" cy="274638"/>
          </a:xfrm>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for-of Loop</a:t>
            </a:r>
            <a:endParaRPr lang="bg-BG" dirty="0"/>
          </a:p>
        </p:txBody>
      </p:sp>
      <p:sp>
        <p:nvSpPr>
          <p:cNvPr id="7" name="Content Placeholder 6"/>
          <p:cNvSpPr>
            <a:spLocks noGrp="1"/>
          </p:cNvSpPr>
          <p:nvPr>
            <p:ph idx="1"/>
          </p:nvPr>
        </p:nvSpPr>
        <p:spPr/>
        <p:txBody>
          <a:bodyPr/>
          <a:lstStyle/>
          <a:p>
            <a:r>
              <a:rPr lang="en-US" b="1" dirty="0" smtClean="0">
                <a:latin typeface="Consolas" pitchFamily="49" charset="0"/>
                <a:cs typeface="Consolas" pitchFamily="49" charset="0"/>
              </a:rPr>
              <a:t>for-of</a:t>
            </a:r>
            <a:r>
              <a:rPr lang="en-US" dirty="0" smtClean="0"/>
              <a:t> </a:t>
            </a:r>
            <a:r>
              <a:rPr lang="en-US" b="1" dirty="0" smtClean="0">
                <a:latin typeface="Consolas" pitchFamily="49" charset="0"/>
                <a:cs typeface="Consolas" pitchFamily="49" charset="0"/>
              </a:rPr>
              <a:t>loop</a:t>
            </a:r>
            <a:r>
              <a:rPr lang="en-US" b="1" dirty="0" smtClean="0"/>
              <a:t> </a:t>
            </a:r>
            <a:r>
              <a:rPr lang="en-US" dirty="0" smtClean="0"/>
              <a:t>creates a loop iterating over </a:t>
            </a:r>
            <a:r>
              <a:rPr lang="en-US" dirty="0" err="1" smtClean="0">
                <a:hlinkClick r:id="rId2"/>
              </a:rPr>
              <a:t>iterable</a:t>
            </a:r>
            <a:r>
              <a:rPr lang="en-US" dirty="0" smtClean="0">
                <a:hlinkClick r:id="rId2"/>
              </a:rPr>
              <a:t> objects</a:t>
            </a:r>
            <a:r>
              <a:rPr lang="en-US" dirty="0" smtClean="0"/>
              <a:t> (including </a:t>
            </a:r>
            <a:r>
              <a:rPr lang="en-US" dirty="0" smtClean="0">
                <a:hlinkClick r:id="rId3" tooltip="The JavaScript Array object is a global object that is used in the construction of arrays; which are high-level, list-like objects."/>
              </a:rPr>
              <a:t>Array</a:t>
            </a:r>
            <a:r>
              <a:rPr lang="en-US" dirty="0" smtClean="0"/>
              <a:t>, </a:t>
            </a:r>
            <a:r>
              <a:rPr lang="en-US" dirty="0" smtClean="0">
                <a:hlinkClick r:id="rId4" tooltip="The Map object is a simple key/value map. Any value (both objects and primitive values) may be used as either a key or a value."/>
              </a:rPr>
              <a:t>Map</a:t>
            </a:r>
            <a:r>
              <a:rPr lang="en-US" dirty="0" smtClean="0"/>
              <a:t>, </a:t>
            </a:r>
            <a:r>
              <a:rPr lang="en-US" dirty="0" smtClean="0">
                <a:hlinkClick r:id="rId5" tooltip="The Set object lets you store unique values of any type, whether primitive values or object references."/>
              </a:rPr>
              <a:t>Set</a:t>
            </a:r>
            <a:r>
              <a:rPr lang="en-US" dirty="0" smtClean="0"/>
              <a:t>, </a:t>
            </a:r>
            <a:r>
              <a:rPr lang="en-US" dirty="0" err="1" smtClean="0">
                <a:hlinkClick r:id="rId6" tooltip="The String global object is a constructor for strings, or a sequence of characters."/>
              </a:rPr>
              <a:t>String</a:t>
            </a:r>
            <a:r>
              <a:rPr lang="en-US" dirty="0" err="1" smtClean="0"/>
              <a:t>,</a:t>
            </a:r>
            <a:r>
              <a:rPr lang="en-US" dirty="0" err="1" smtClean="0">
                <a:hlinkClick r:id="rId7" tooltip="A TypedArray object describes an array-like view of an underlying binary data buffer. There is no global property named TypedArray, nor is there a directly visible TypedArray constructor.  Instead, there are a number of different global properties, whose values are typed array constructors for specific element types, listed below. On the following pages you will find common properties and methods that can be used with any typed array containing elements of any type."/>
              </a:rPr>
              <a:t>TypedArray</a:t>
            </a:r>
            <a:r>
              <a:rPr lang="en-US" dirty="0" smtClean="0"/>
              <a:t>, </a:t>
            </a:r>
            <a:r>
              <a:rPr lang="en-US" dirty="0" smtClean="0">
                <a:hlinkClick r:id="rId8"/>
              </a:rPr>
              <a:t>arguments</a:t>
            </a:r>
            <a:r>
              <a:rPr lang="en-US" dirty="0" smtClean="0"/>
              <a:t> object and so on), invoking a custom iteration hook with statements to be executed for the value of each distinct property.</a:t>
            </a:r>
            <a:endParaRPr lang="bg-BG"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for-of Loop…</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
        <p:nvSpPr>
          <p:cNvPr id="13" name="Content Placeholder 12"/>
          <p:cNvSpPr>
            <a:spLocks noGrp="1"/>
          </p:cNvSpPr>
          <p:nvPr>
            <p:ph idx="1"/>
          </p:nvPr>
        </p:nvSpPr>
        <p:spPr/>
        <p:txBody>
          <a:bodyPr/>
          <a:lstStyle/>
          <a:p>
            <a:r>
              <a:rPr lang="en-US" dirty="0" smtClean="0"/>
              <a:t>Iterating over the elements of an array </a:t>
            </a:r>
          </a:p>
          <a:p>
            <a:endParaRPr lang="en-US" dirty="0" smtClean="0"/>
          </a:p>
          <a:p>
            <a:endParaRPr lang="en-US" dirty="0" smtClean="0"/>
          </a:p>
          <a:p>
            <a:pPr>
              <a:buNone/>
            </a:pPr>
            <a:endParaRPr lang="en-US" dirty="0" smtClean="0"/>
          </a:p>
          <a:p>
            <a:r>
              <a:rPr lang="en-US" dirty="0" smtClean="0"/>
              <a:t>Iterating over a DOM collection</a:t>
            </a:r>
          </a:p>
          <a:p>
            <a:endParaRPr lang="bg-BG" dirty="0" smtClean="0"/>
          </a:p>
          <a:p>
            <a:endParaRPr lang="bg-BG" dirty="0"/>
          </a:p>
        </p:txBody>
      </p:sp>
      <p:sp>
        <p:nvSpPr>
          <p:cNvPr id="14" name="Rectangle 4"/>
          <p:cNvSpPr>
            <a:spLocks noChangeArrowheads="1"/>
          </p:cNvSpPr>
          <p:nvPr/>
        </p:nvSpPr>
        <p:spPr bwMode="auto">
          <a:xfrm>
            <a:off x="1142206" y="2362200"/>
            <a:ext cx="8505825" cy="1323439"/>
          </a:xfrm>
          <a:prstGeom prst="rect">
            <a:avLst/>
          </a:prstGeom>
          <a:noFill/>
          <a:ln w="12700">
            <a:noFill/>
          </a:ln>
        </p:spPr>
        <p:txBody>
          <a:bodyPr wrap="square">
            <a:spAutoFit/>
          </a:bodyPr>
          <a:lstStyle/>
          <a:p>
            <a:pPr eaLnBrk="0" hangingPunct="0">
              <a:buClr>
                <a:schemeClr val="accent5">
                  <a:lumMod val="40000"/>
                  <a:lumOff val="60000"/>
                </a:schemeClr>
              </a:buClr>
              <a:buSzPct val="70000"/>
            </a:pPr>
            <a:r>
              <a:rPr lang="en-US" sz="2000" b="1" dirty="0" err="1" smtClean="0">
                <a:effectLst>
                  <a:outerShdw blurRad="38100" dist="38100" dir="2700000" algn="tl">
                    <a:srgbClr val="000000">
                      <a:alpha val="43137"/>
                    </a:srgbClr>
                  </a:outerShdw>
                </a:effectLst>
                <a:latin typeface="Consolas" pitchFamily="49" charset="0"/>
                <a:cs typeface="Consolas" pitchFamily="49" charset="0"/>
              </a:rPr>
              <a:t>var</a:t>
            </a:r>
            <a:r>
              <a:rPr lang="en-US" sz="2000" b="1" dirty="0" smtClean="0">
                <a:effectLst>
                  <a:outerShdw blurRad="38100" dist="38100" dir="2700000" algn="tl">
                    <a:srgbClr val="000000">
                      <a:alpha val="43137"/>
                    </a:srgbClr>
                  </a:outerShdw>
                </a:effectLst>
                <a:latin typeface="Consolas" pitchFamily="49" charset="0"/>
                <a:cs typeface="Consolas" pitchFamily="49" charset="0"/>
              </a:rPr>
              <a:t> </a:t>
            </a:r>
            <a:r>
              <a:rPr lang="en-US" sz="2000" b="1" dirty="0" err="1" smtClean="0">
                <a:effectLst>
                  <a:outerShdw blurRad="38100" dist="38100" dir="2700000" algn="tl">
                    <a:srgbClr val="000000">
                      <a:alpha val="43137"/>
                    </a:srgbClr>
                  </a:outerShdw>
                </a:effectLst>
                <a:latin typeface="Consolas" pitchFamily="49" charset="0"/>
                <a:cs typeface="Consolas" pitchFamily="49" charset="0"/>
              </a:rPr>
              <a:t>iterable</a:t>
            </a:r>
            <a:r>
              <a:rPr lang="en-US" sz="2000" b="1" dirty="0" smtClean="0">
                <a:effectLst>
                  <a:outerShdw blurRad="38100" dist="38100" dir="2700000" algn="tl">
                    <a:srgbClr val="000000">
                      <a:alpha val="43137"/>
                    </a:srgbClr>
                  </a:outerShdw>
                </a:effectLst>
                <a:latin typeface="Consolas" pitchFamily="49" charset="0"/>
                <a:cs typeface="Consolas" pitchFamily="49" charset="0"/>
              </a:rPr>
              <a:t> = [10, 20, 30]; </a:t>
            </a:r>
          </a:p>
          <a:p>
            <a:pPr eaLnBrk="0" hangingPunct="0">
              <a:buClr>
                <a:schemeClr val="accent5">
                  <a:lumMod val="40000"/>
                  <a:lumOff val="60000"/>
                </a:schemeClr>
              </a:buClr>
              <a:buSzPct val="70000"/>
            </a:pPr>
            <a:r>
              <a:rPr lang="en-US" sz="2000" b="1" dirty="0" smtClean="0">
                <a:effectLst>
                  <a:outerShdw blurRad="38100" dist="38100" dir="2700000" algn="tl">
                    <a:srgbClr val="000000">
                      <a:alpha val="43137"/>
                    </a:srgbClr>
                  </a:outerShdw>
                </a:effectLst>
                <a:latin typeface="Consolas" pitchFamily="49" charset="0"/>
                <a:cs typeface="Consolas" pitchFamily="49" charset="0"/>
              </a:rPr>
              <a:t>for (let value of </a:t>
            </a:r>
            <a:r>
              <a:rPr lang="en-US" sz="2000" b="1" dirty="0" err="1" smtClean="0">
                <a:effectLst>
                  <a:outerShdw blurRad="38100" dist="38100" dir="2700000" algn="tl">
                    <a:srgbClr val="000000">
                      <a:alpha val="43137"/>
                    </a:srgbClr>
                  </a:outerShdw>
                </a:effectLst>
                <a:latin typeface="Consolas" pitchFamily="49" charset="0"/>
                <a:cs typeface="Consolas" pitchFamily="49" charset="0"/>
              </a:rPr>
              <a:t>iterable</a:t>
            </a:r>
            <a:r>
              <a:rPr lang="en-US" sz="2000" b="1" dirty="0" smtClean="0">
                <a:effectLst>
                  <a:outerShdw blurRad="38100" dist="38100" dir="2700000" algn="tl">
                    <a:srgbClr val="000000">
                      <a:alpha val="43137"/>
                    </a:srgbClr>
                  </a:outerShdw>
                </a:effectLst>
                <a:latin typeface="Consolas" pitchFamily="49" charset="0"/>
                <a:cs typeface="Consolas" pitchFamily="49" charset="0"/>
              </a:rPr>
              <a:t>) { </a:t>
            </a:r>
          </a:p>
          <a:p>
            <a:pPr eaLnBrk="0" hangingPunct="0">
              <a:buClr>
                <a:schemeClr val="accent5">
                  <a:lumMod val="40000"/>
                  <a:lumOff val="60000"/>
                </a:schemeClr>
              </a:buClr>
              <a:buSzPct val="70000"/>
            </a:pPr>
            <a:r>
              <a:rPr lang="en-US" sz="2000" b="1" dirty="0" smtClean="0">
                <a:effectLst>
                  <a:outerShdw blurRad="38100" dist="38100" dir="2700000" algn="tl">
                    <a:srgbClr val="000000">
                      <a:alpha val="43137"/>
                    </a:srgbClr>
                  </a:outerShdw>
                </a:effectLst>
                <a:latin typeface="Consolas" pitchFamily="49" charset="0"/>
                <a:cs typeface="Consolas" pitchFamily="49" charset="0"/>
              </a:rPr>
              <a:t>	console.log(value); </a:t>
            </a:r>
          </a:p>
          <a:p>
            <a:pPr eaLnBrk="0" hangingPunct="0">
              <a:buClr>
                <a:schemeClr val="accent5">
                  <a:lumMod val="40000"/>
                  <a:lumOff val="60000"/>
                </a:schemeClr>
              </a:buClr>
              <a:buSzPct val="70000"/>
            </a:pPr>
            <a:r>
              <a:rPr lang="en-US" sz="2000" b="1" dirty="0" smtClean="0">
                <a:effectLst>
                  <a:outerShdw blurRad="38100" dist="38100" dir="2700000" algn="tl">
                    <a:srgbClr val="000000">
                      <a:alpha val="43137"/>
                    </a:srgbClr>
                  </a:outerShdw>
                </a:effectLst>
                <a:latin typeface="Consolas" pitchFamily="49" charset="0"/>
                <a:cs typeface="Consolas" pitchFamily="49" charset="0"/>
              </a:rPr>
              <a:t>} // 10 // 20 // 30</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p:txBody>
      </p:sp>
      <p:sp>
        <p:nvSpPr>
          <p:cNvPr id="15" name="Rectangle 4"/>
          <p:cNvSpPr>
            <a:spLocks noChangeArrowheads="1"/>
          </p:cNvSpPr>
          <p:nvPr/>
        </p:nvSpPr>
        <p:spPr bwMode="auto">
          <a:xfrm>
            <a:off x="1142206" y="4343400"/>
            <a:ext cx="9525000" cy="1323439"/>
          </a:xfrm>
          <a:prstGeom prst="rect">
            <a:avLst/>
          </a:prstGeom>
          <a:noFill/>
          <a:ln w="12700">
            <a:noFill/>
          </a:ln>
        </p:spPr>
        <p:txBody>
          <a:bodyPr wrap="square">
            <a:spAutoFit/>
          </a:bodyPr>
          <a:lstStyle/>
          <a:p>
            <a:pPr eaLnBrk="0" hangingPunct="0">
              <a:buClr>
                <a:schemeClr val="accent5">
                  <a:lumMod val="40000"/>
                  <a:lumOff val="60000"/>
                </a:schemeClr>
              </a:buClr>
              <a:buSzPct val="70000"/>
            </a:pPr>
            <a:r>
              <a:rPr lang="de-DE" sz="2000" b="1" dirty="0" err="1" smtClean="0">
                <a:effectLst>
                  <a:outerShdw blurRad="38100" dist="38100" dir="2700000" algn="tl">
                    <a:srgbClr val="000000">
                      <a:alpha val="43137"/>
                    </a:srgbClr>
                  </a:outerShdw>
                </a:effectLst>
                <a:latin typeface="Consolas" pitchFamily="49" charset="0"/>
                <a:cs typeface="Consolas" pitchFamily="49" charset="0"/>
              </a:rPr>
              <a:t>var</a:t>
            </a:r>
            <a:r>
              <a:rPr lang="de-DE" sz="2000" b="1" dirty="0" smtClean="0">
                <a:effectLst>
                  <a:outerShdw blurRad="38100" dist="38100" dir="2700000" algn="tl">
                    <a:srgbClr val="000000">
                      <a:alpha val="43137"/>
                    </a:srgbClr>
                  </a:outerShdw>
                </a:effectLst>
                <a:latin typeface="Consolas" pitchFamily="49" charset="0"/>
                <a:cs typeface="Consolas" pitchFamily="49" charset="0"/>
              </a:rPr>
              <a:t> </a:t>
            </a:r>
            <a:r>
              <a:rPr lang="de-DE" sz="2000" b="1" dirty="0" err="1" smtClean="0">
                <a:effectLst>
                  <a:outerShdw blurRad="38100" dist="38100" dir="2700000" algn="tl">
                    <a:srgbClr val="000000">
                      <a:alpha val="43137"/>
                    </a:srgbClr>
                  </a:outerShdw>
                </a:effectLst>
                <a:latin typeface="Consolas" pitchFamily="49" charset="0"/>
                <a:cs typeface="Consolas" pitchFamily="49" charset="0"/>
              </a:rPr>
              <a:t>articleParagraphs</a:t>
            </a:r>
            <a:r>
              <a:rPr lang="de-DE" sz="2000" b="1" dirty="0" smtClean="0">
                <a:effectLst>
                  <a:outerShdw blurRad="38100" dist="38100" dir="2700000" algn="tl">
                    <a:srgbClr val="000000">
                      <a:alpha val="43137"/>
                    </a:srgbClr>
                  </a:outerShdw>
                </a:effectLst>
                <a:latin typeface="Consolas" pitchFamily="49" charset="0"/>
                <a:cs typeface="Consolas" pitchFamily="49" charset="0"/>
              </a:rPr>
              <a:t> = </a:t>
            </a:r>
            <a:r>
              <a:rPr lang="de-DE" sz="2000" b="1" dirty="0" err="1" smtClean="0">
                <a:effectLst>
                  <a:outerShdw blurRad="38100" dist="38100" dir="2700000" algn="tl">
                    <a:srgbClr val="000000">
                      <a:alpha val="43137"/>
                    </a:srgbClr>
                  </a:outerShdw>
                </a:effectLst>
                <a:latin typeface="Consolas" pitchFamily="49" charset="0"/>
                <a:cs typeface="Consolas" pitchFamily="49" charset="0"/>
              </a:rPr>
              <a:t>document.querySelectorAll</a:t>
            </a:r>
            <a:r>
              <a:rPr lang="de-DE" sz="2000" b="1" dirty="0" smtClean="0">
                <a:effectLst>
                  <a:outerShdw blurRad="38100" dist="38100" dir="2700000" algn="tl">
                    <a:srgbClr val="000000">
                      <a:alpha val="43137"/>
                    </a:srgbClr>
                  </a:outerShdw>
                </a:effectLst>
                <a:latin typeface="Consolas" pitchFamily="49" charset="0"/>
                <a:cs typeface="Consolas" pitchFamily="49" charset="0"/>
              </a:rPr>
              <a:t>("</a:t>
            </a:r>
            <a:r>
              <a:rPr lang="de-DE" sz="2000" b="1" dirty="0" err="1" smtClean="0">
                <a:effectLst>
                  <a:outerShdw blurRad="38100" dist="38100" dir="2700000" algn="tl">
                    <a:srgbClr val="000000">
                      <a:alpha val="43137"/>
                    </a:srgbClr>
                  </a:outerShdw>
                </a:effectLst>
                <a:latin typeface="Consolas" pitchFamily="49" charset="0"/>
                <a:cs typeface="Consolas" pitchFamily="49" charset="0"/>
              </a:rPr>
              <a:t>article</a:t>
            </a:r>
            <a:r>
              <a:rPr lang="de-DE" sz="2000" b="1" dirty="0" smtClean="0">
                <a:effectLst>
                  <a:outerShdw blurRad="38100" dist="38100" dir="2700000" algn="tl">
                    <a:srgbClr val="000000">
                      <a:alpha val="43137"/>
                    </a:srgbClr>
                  </a:outerShdw>
                </a:effectLst>
                <a:latin typeface="Consolas" pitchFamily="49" charset="0"/>
                <a:cs typeface="Consolas" pitchFamily="49" charset="0"/>
              </a:rPr>
              <a:t> &gt; p"); </a:t>
            </a:r>
          </a:p>
          <a:p>
            <a:pPr eaLnBrk="0" hangingPunct="0">
              <a:buClr>
                <a:schemeClr val="accent5">
                  <a:lumMod val="40000"/>
                  <a:lumOff val="60000"/>
                </a:schemeClr>
              </a:buClr>
              <a:buSzPct val="70000"/>
            </a:pPr>
            <a:r>
              <a:rPr lang="de-DE" sz="2000" b="1" dirty="0" err="1" smtClean="0">
                <a:effectLst>
                  <a:outerShdw blurRad="38100" dist="38100" dir="2700000" algn="tl">
                    <a:srgbClr val="000000">
                      <a:alpha val="43137"/>
                    </a:srgbClr>
                  </a:outerShdw>
                </a:effectLst>
                <a:latin typeface="Consolas" pitchFamily="49" charset="0"/>
                <a:cs typeface="Consolas" pitchFamily="49" charset="0"/>
              </a:rPr>
              <a:t>for</a:t>
            </a:r>
            <a:r>
              <a:rPr lang="de-DE" sz="2000" b="1" dirty="0" smtClean="0">
                <a:effectLst>
                  <a:outerShdw blurRad="38100" dist="38100" dir="2700000" algn="tl">
                    <a:srgbClr val="000000">
                      <a:alpha val="43137"/>
                    </a:srgbClr>
                  </a:outerShdw>
                </a:effectLst>
                <a:latin typeface="Consolas" pitchFamily="49" charset="0"/>
                <a:cs typeface="Consolas" pitchFamily="49" charset="0"/>
              </a:rPr>
              <a:t> (</a:t>
            </a:r>
            <a:r>
              <a:rPr lang="de-DE" sz="2000" b="1" dirty="0" err="1" smtClean="0">
                <a:effectLst>
                  <a:outerShdw blurRad="38100" dist="38100" dir="2700000" algn="tl">
                    <a:srgbClr val="000000">
                      <a:alpha val="43137"/>
                    </a:srgbClr>
                  </a:outerShdw>
                </a:effectLst>
                <a:latin typeface="Consolas" pitchFamily="49" charset="0"/>
                <a:cs typeface="Consolas" pitchFamily="49" charset="0"/>
              </a:rPr>
              <a:t>let</a:t>
            </a:r>
            <a:r>
              <a:rPr lang="de-DE" sz="2000" b="1" dirty="0" smtClean="0">
                <a:effectLst>
                  <a:outerShdw blurRad="38100" dist="38100" dir="2700000" algn="tl">
                    <a:srgbClr val="000000">
                      <a:alpha val="43137"/>
                    </a:srgbClr>
                  </a:outerShdw>
                </a:effectLst>
                <a:latin typeface="Consolas" pitchFamily="49" charset="0"/>
                <a:cs typeface="Consolas" pitchFamily="49" charset="0"/>
              </a:rPr>
              <a:t> </a:t>
            </a:r>
            <a:r>
              <a:rPr lang="de-DE" sz="2000" b="1" dirty="0" err="1" smtClean="0">
                <a:effectLst>
                  <a:outerShdw blurRad="38100" dist="38100" dir="2700000" algn="tl">
                    <a:srgbClr val="000000">
                      <a:alpha val="43137"/>
                    </a:srgbClr>
                  </a:outerShdw>
                </a:effectLst>
                <a:latin typeface="Consolas" pitchFamily="49" charset="0"/>
                <a:cs typeface="Consolas" pitchFamily="49" charset="0"/>
              </a:rPr>
              <a:t>paragraph</a:t>
            </a:r>
            <a:r>
              <a:rPr lang="de-DE" sz="2000" b="1" dirty="0" smtClean="0">
                <a:effectLst>
                  <a:outerShdw blurRad="38100" dist="38100" dir="2700000" algn="tl">
                    <a:srgbClr val="000000">
                      <a:alpha val="43137"/>
                    </a:srgbClr>
                  </a:outerShdw>
                </a:effectLst>
                <a:latin typeface="Consolas" pitchFamily="49" charset="0"/>
                <a:cs typeface="Consolas" pitchFamily="49" charset="0"/>
              </a:rPr>
              <a:t> </a:t>
            </a:r>
            <a:r>
              <a:rPr lang="de-DE" sz="2000" b="1" dirty="0" err="1" smtClean="0">
                <a:effectLst>
                  <a:outerShdw blurRad="38100" dist="38100" dir="2700000" algn="tl">
                    <a:srgbClr val="000000">
                      <a:alpha val="43137"/>
                    </a:srgbClr>
                  </a:outerShdw>
                </a:effectLst>
                <a:latin typeface="Consolas" pitchFamily="49" charset="0"/>
                <a:cs typeface="Consolas" pitchFamily="49" charset="0"/>
              </a:rPr>
              <a:t>of</a:t>
            </a:r>
            <a:r>
              <a:rPr lang="de-DE" sz="2000" b="1" dirty="0" smtClean="0">
                <a:effectLst>
                  <a:outerShdw blurRad="38100" dist="38100" dir="2700000" algn="tl">
                    <a:srgbClr val="000000">
                      <a:alpha val="43137"/>
                    </a:srgbClr>
                  </a:outerShdw>
                </a:effectLst>
                <a:latin typeface="Consolas" pitchFamily="49" charset="0"/>
                <a:cs typeface="Consolas" pitchFamily="49" charset="0"/>
              </a:rPr>
              <a:t> </a:t>
            </a:r>
            <a:r>
              <a:rPr lang="de-DE" sz="2000" b="1" dirty="0" err="1" smtClean="0">
                <a:effectLst>
                  <a:outerShdw blurRad="38100" dist="38100" dir="2700000" algn="tl">
                    <a:srgbClr val="000000">
                      <a:alpha val="43137"/>
                    </a:srgbClr>
                  </a:outerShdw>
                </a:effectLst>
                <a:latin typeface="Consolas" pitchFamily="49" charset="0"/>
                <a:cs typeface="Consolas" pitchFamily="49" charset="0"/>
              </a:rPr>
              <a:t>articleParagraphs</a:t>
            </a:r>
            <a:r>
              <a:rPr lang="de-DE" sz="2000" b="1" dirty="0" smtClean="0">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de-DE" sz="2000" b="1" dirty="0" smtClean="0">
                <a:effectLst>
                  <a:outerShdw blurRad="38100" dist="38100" dir="2700000" algn="tl">
                    <a:srgbClr val="000000">
                      <a:alpha val="43137"/>
                    </a:srgbClr>
                  </a:outerShdw>
                </a:effectLst>
                <a:latin typeface="Consolas" pitchFamily="49" charset="0"/>
                <a:cs typeface="Consolas" pitchFamily="49" charset="0"/>
              </a:rPr>
              <a:t>	</a:t>
            </a:r>
            <a:r>
              <a:rPr lang="de-DE" sz="2000" b="1" dirty="0" err="1" smtClean="0">
                <a:effectLst>
                  <a:outerShdw blurRad="38100" dist="38100" dir="2700000" algn="tl">
                    <a:srgbClr val="000000">
                      <a:alpha val="43137"/>
                    </a:srgbClr>
                  </a:outerShdw>
                </a:effectLst>
                <a:latin typeface="Consolas" pitchFamily="49" charset="0"/>
                <a:cs typeface="Consolas" pitchFamily="49" charset="0"/>
              </a:rPr>
              <a:t>paragraph.classList.add</a:t>
            </a:r>
            <a:r>
              <a:rPr lang="de-DE" sz="2000" b="1" dirty="0" smtClean="0">
                <a:effectLst>
                  <a:outerShdw blurRad="38100" dist="38100" dir="2700000" algn="tl">
                    <a:srgbClr val="000000">
                      <a:alpha val="43137"/>
                    </a:srgbClr>
                  </a:outerShdw>
                </a:effectLst>
                <a:latin typeface="Consolas" pitchFamily="49" charset="0"/>
                <a:cs typeface="Consolas" pitchFamily="49" charset="0"/>
              </a:rPr>
              <a:t>("</a:t>
            </a:r>
            <a:r>
              <a:rPr lang="de-DE" sz="2000" b="1" dirty="0" err="1" smtClean="0">
                <a:effectLst>
                  <a:outerShdw blurRad="38100" dist="38100" dir="2700000" algn="tl">
                    <a:srgbClr val="000000">
                      <a:alpha val="43137"/>
                    </a:srgbClr>
                  </a:outerShdw>
                </a:effectLst>
                <a:latin typeface="Consolas" pitchFamily="49" charset="0"/>
                <a:cs typeface="Consolas" pitchFamily="49" charset="0"/>
              </a:rPr>
              <a:t>read</a:t>
            </a:r>
            <a:r>
              <a:rPr lang="de-DE" sz="2000" b="1" dirty="0" smtClean="0">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de-DE" sz="2000" b="1" dirty="0" smtClean="0">
                <a:effectLst>
                  <a:outerShdw blurRad="38100" dist="38100" dir="2700000" algn="tl">
                    <a:srgbClr val="000000">
                      <a:alpha val="43137"/>
                    </a:srgbClr>
                  </a:outerShdw>
                </a:effectLst>
                <a:latin typeface="Consolas" pitchFamily="49" charset="0"/>
                <a:cs typeface="Consolas" pitchFamily="49" charset="0"/>
              </a:rPr>
              <a:t>}</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pic>
        <p:nvPicPr>
          <p:cNvPr id="7" name="Content Placeholder 6" descr="ask-question-1-ca45a12e5206bae44014e11cd3ced9f1.jpg"/>
          <p:cNvPicPr>
            <a:picLocks noGrp="1" noChangeAspect="1"/>
          </p:cNvPicPr>
          <p:nvPr>
            <p:ph idx="1"/>
          </p:nvPr>
        </p:nvPicPr>
        <p:blipFill>
          <a:blip r:embed="rId2" cstate="print"/>
          <a:stretch>
            <a:fillRect/>
          </a:stretch>
        </p:blipFill>
        <p:spPr>
          <a:xfrm>
            <a:off x="2804715" y="1524000"/>
            <a:ext cx="6948092" cy="5252757"/>
          </a:xfr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bg-BG" dirty="0"/>
          </a:p>
        </p:txBody>
      </p:sp>
      <p:sp>
        <p:nvSpPr>
          <p:cNvPr id="3" name="Content Placeholder 2"/>
          <p:cNvSpPr>
            <a:spLocks noGrp="1"/>
          </p:cNvSpPr>
          <p:nvPr>
            <p:ph idx="1"/>
          </p:nvPr>
        </p:nvSpPr>
        <p:spPr/>
        <p:txBody>
          <a:bodyPr>
            <a:normAutofit/>
          </a:bodyPr>
          <a:lstStyle/>
          <a:p>
            <a:pPr marL="447675" indent="-447675">
              <a:lnSpc>
                <a:spcPct val="100000"/>
              </a:lnSpc>
              <a:buFontTx/>
              <a:buAutoNum type="arabicPeriod"/>
              <a:tabLst/>
            </a:pPr>
            <a:r>
              <a:rPr lang="en-US" dirty="0" smtClean="0"/>
              <a:t>Write a script that prints all the numbers from 1 to N</a:t>
            </a:r>
          </a:p>
          <a:p>
            <a:pPr marL="447675" indent="-447675">
              <a:lnSpc>
                <a:spcPct val="100000"/>
              </a:lnSpc>
              <a:buFontTx/>
              <a:buAutoNum type="arabicPeriod"/>
              <a:tabLst/>
            </a:pPr>
            <a:r>
              <a:rPr lang="en-US" dirty="0" smtClean="0"/>
              <a:t>Write a script that prints all the numbers from 1 to N, that are not divisible by 3 and 7 at the same time</a:t>
            </a:r>
          </a:p>
          <a:p>
            <a:pPr marL="447675" indent="-447675">
              <a:lnSpc>
                <a:spcPct val="100000"/>
              </a:lnSpc>
              <a:buFontTx/>
              <a:buAutoNum type="arabicPeriod"/>
              <a:tabLst/>
            </a:pPr>
            <a:r>
              <a:rPr lang="en-US" dirty="0" smtClean="0"/>
              <a:t>Write a script that finds the max and min number from a sequence of numbers</a:t>
            </a:r>
          </a:p>
          <a:p>
            <a:pPr marL="447675" indent="-447675">
              <a:lnSpc>
                <a:spcPct val="100000"/>
              </a:lnSpc>
              <a:buFontTx/>
              <a:buAutoNum type="arabicPeriod"/>
              <a:tabLst/>
            </a:pPr>
            <a:r>
              <a:rPr lang="en-US" dirty="0" smtClean="0"/>
              <a:t>Write a script that finds the lexicographically smallest and largest property in </a:t>
            </a:r>
            <a:r>
              <a:rPr lang="en-US" b="1" dirty="0" smtClean="0">
                <a:latin typeface="Consolas" panose="020B0609020204030204" pitchFamily="49" charset="0"/>
                <a:cs typeface="Consolas" panose="020B0609020204030204" pitchFamily="49" charset="0"/>
              </a:rPr>
              <a:t>document</a:t>
            </a:r>
            <a:r>
              <a:rPr lang="en-US" dirty="0" smtClean="0"/>
              <a:t>, </a:t>
            </a:r>
            <a:r>
              <a:rPr lang="en-US" b="1" dirty="0" smtClean="0">
                <a:latin typeface="Consolas" panose="020B0609020204030204" pitchFamily="49" charset="0"/>
                <a:cs typeface="Consolas" panose="020B0609020204030204" pitchFamily="49" charset="0"/>
              </a:rPr>
              <a:t>window</a:t>
            </a:r>
            <a:r>
              <a:rPr lang="en-US" dirty="0" smtClean="0"/>
              <a:t> and </a:t>
            </a:r>
            <a:r>
              <a:rPr lang="en-US" b="1" dirty="0" smtClean="0">
                <a:latin typeface="Consolas" panose="020B0609020204030204" pitchFamily="49" charset="0"/>
                <a:cs typeface="Consolas" panose="020B0609020204030204" pitchFamily="49" charset="0"/>
              </a:rPr>
              <a:t>navigator</a:t>
            </a:r>
            <a:r>
              <a:rPr lang="en-US" dirty="0" smtClean="0"/>
              <a:t> objects</a:t>
            </a:r>
          </a:p>
          <a:p>
            <a:pPr marL="447675" indent="-447675">
              <a:lnSpc>
                <a:spcPct val="100000"/>
              </a:lnSpc>
              <a:buNone/>
              <a:tabLst/>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dirty="0" smtClean="0"/>
              <a:t>Using </a:t>
            </a:r>
            <a:r>
              <a:rPr lang="en-US" dirty="0" smtClean="0">
                <a:latin typeface="Consolas" pitchFamily="49" charset="0"/>
                <a:cs typeface="Consolas" pitchFamily="49" charset="0"/>
              </a:rPr>
              <a:t>while(…)</a:t>
            </a:r>
            <a:r>
              <a:rPr lang="en-US" dirty="0" smtClean="0"/>
              <a:t> Loop</a:t>
            </a:r>
            <a:endParaRPr lang="bg-BG" dirty="0"/>
          </a:p>
        </p:txBody>
      </p:sp>
      <p:sp>
        <p:nvSpPr>
          <p:cNvPr id="7" name="Subtitle 6"/>
          <p:cNvSpPr>
            <a:spLocks noGrp="1"/>
          </p:cNvSpPr>
          <p:nvPr>
            <p:ph type="subTitle" idx="1"/>
          </p:nvPr>
        </p:nvSpPr>
        <p:spPr/>
        <p:txBody>
          <a:bodyPr/>
          <a:lstStyle/>
          <a:p>
            <a:r>
              <a:rPr lang="en-US" dirty="0" smtClean="0"/>
              <a:t>Repeating a Statement While Given Condition Holds</a:t>
            </a:r>
          </a:p>
          <a:p>
            <a:endParaRPr lang="bg-BG"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To Use While Loop?</a:t>
            </a:r>
            <a:endParaRPr lang="bg-BG" dirty="0"/>
          </a:p>
        </p:txBody>
      </p:sp>
      <p:sp>
        <p:nvSpPr>
          <p:cNvPr id="5" name="Content Placeholder 4"/>
          <p:cNvSpPr>
            <a:spLocks noGrp="1"/>
          </p:cNvSpPr>
          <p:nvPr>
            <p:ph idx="1"/>
          </p:nvPr>
        </p:nvSpPr>
        <p:spPr/>
        <p:txBody>
          <a:bodyPr>
            <a:normAutofit fontScale="92500" lnSpcReduction="10000"/>
          </a:bodyPr>
          <a:lstStyle/>
          <a:p>
            <a:pPr>
              <a:lnSpc>
                <a:spcPct val="100000"/>
              </a:lnSpc>
            </a:pPr>
            <a:r>
              <a:rPr lang="en-US" dirty="0" smtClean="0"/>
              <a:t>The simplest and most frequently used loop</a:t>
            </a:r>
          </a:p>
          <a:p>
            <a:pPr>
              <a:lnSpc>
                <a:spcPct val="100000"/>
              </a:lnSpc>
            </a:pPr>
            <a:endParaRPr lang="en-US" dirty="0" smtClean="0"/>
          </a:p>
          <a:p>
            <a:pPr>
              <a:lnSpc>
                <a:spcPct val="100000"/>
              </a:lnSpc>
            </a:pPr>
            <a:endParaRPr lang="en-US" dirty="0" smtClean="0"/>
          </a:p>
          <a:p>
            <a:pPr>
              <a:lnSpc>
                <a:spcPct val="100000"/>
              </a:lnSpc>
            </a:pPr>
            <a:endParaRPr lang="en-US" dirty="0" smtClean="0"/>
          </a:p>
          <a:p>
            <a:pPr>
              <a:lnSpc>
                <a:spcPct val="100000"/>
              </a:lnSpc>
            </a:pPr>
            <a:r>
              <a:rPr lang="en-US" dirty="0" smtClean="0"/>
              <a:t>The repeat condition</a:t>
            </a:r>
          </a:p>
          <a:p>
            <a:pPr lvl="1">
              <a:lnSpc>
                <a:spcPct val="100000"/>
              </a:lnSpc>
            </a:pPr>
            <a:r>
              <a:rPr lang="en-US" dirty="0" smtClean="0"/>
              <a:t>Also called </a:t>
            </a:r>
            <a:r>
              <a:rPr lang="en-US" b="1" dirty="0" smtClean="0"/>
              <a:t>loop condition</a:t>
            </a:r>
          </a:p>
          <a:p>
            <a:pPr lvl="1">
              <a:lnSpc>
                <a:spcPct val="100000"/>
              </a:lnSpc>
            </a:pPr>
            <a:r>
              <a:rPr lang="en-US" dirty="0" smtClean="0"/>
              <a:t>Is not necessary true or false</a:t>
            </a:r>
          </a:p>
          <a:p>
            <a:pPr lvl="1">
              <a:lnSpc>
                <a:spcPct val="100000"/>
              </a:lnSpc>
            </a:pPr>
            <a:r>
              <a:rPr lang="en-US" dirty="0" smtClean="0"/>
              <a:t>Is evaluated to </a:t>
            </a:r>
            <a:r>
              <a:rPr lang="en-US" b="1" dirty="0" smtClean="0">
                <a:latin typeface="Consolas" pitchFamily="49" charset="0"/>
                <a:cs typeface="Consolas" pitchFamily="49" charset="0"/>
              </a:rPr>
              <a:t>true</a:t>
            </a:r>
            <a:r>
              <a:rPr lang="en-US" dirty="0" smtClean="0"/>
              <a:t> or </a:t>
            </a:r>
            <a:r>
              <a:rPr lang="en-US" b="1" dirty="0" smtClean="0">
                <a:latin typeface="Consolas" pitchFamily="49" charset="0"/>
                <a:cs typeface="Consolas" pitchFamily="49" charset="0"/>
              </a:rPr>
              <a:t>false</a:t>
            </a:r>
          </a:p>
          <a:p>
            <a:pPr lvl="2">
              <a:lnSpc>
                <a:spcPct val="100000"/>
              </a:lnSpc>
            </a:pPr>
            <a:r>
              <a:rPr lang="en-US" dirty="0" smtClean="0"/>
              <a:t>5, "non-empty", etc.. are evaluated as true</a:t>
            </a:r>
          </a:p>
          <a:p>
            <a:pPr lvl="2">
              <a:lnSpc>
                <a:spcPct val="100000"/>
              </a:lnSpc>
            </a:pPr>
            <a:r>
              <a:rPr lang="en-US" sz="3200" dirty="0" smtClean="0"/>
              <a:t>0, "", null are evaluated as false</a:t>
            </a:r>
          </a:p>
          <a:p>
            <a:endParaRPr lang="bg-BG" dirty="0"/>
          </a:p>
        </p:txBody>
      </p:sp>
      <p:sp>
        <p:nvSpPr>
          <p:cNvPr id="6" name="Rectangle 5"/>
          <p:cNvSpPr>
            <a:spLocks noChangeArrowheads="1"/>
          </p:cNvSpPr>
          <p:nvPr/>
        </p:nvSpPr>
        <p:spPr bwMode="auto">
          <a:xfrm>
            <a:off x="1142206" y="2362200"/>
            <a:ext cx="7559675" cy="1015663"/>
          </a:xfrm>
          <a:prstGeom prst="rect">
            <a:avLst/>
          </a:prstGeom>
          <a:noFill/>
          <a:ln w="12700">
            <a:noFill/>
          </a:ln>
        </p:spPr>
        <p:txBody>
          <a:bodyPr wrap="square">
            <a:spAutoFit/>
          </a:bodyPr>
          <a:lstStyle/>
          <a:p>
            <a:pPr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while (condition)</a:t>
            </a:r>
            <a:r>
              <a:rPr lang="en-US" sz="2000" b="1" noProof="1">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000" b="1" noProof="1">
                <a:effectLst>
                  <a:outerShdw blurRad="38100" dist="38100" dir="2700000" algn="tl">
                    <a:srgbClr val="000000">
                      <a:alpha val="43137"/>
                    </a:srgbClr>
                  </a:outerShdw>
                </a:effectLst>
                <a:latin typeface="Consolas" pitchFamily="49" charset="0"/>
                <a:cs typeface="Consolas" pitchFamily="49" charset="0"/>
              </a:rPr>
              <a:t>    statements;</a:t>
            </a:r>
          </a:p>
          <a:p>
            <a:pPr eaLnBrk="0" hangingPunct="0">
              <a:buClr>
                <a:schemeClr val="accent5">
                  <a:lumMod val="40000"/>
                  <a:lumOff val="60000"/>
                </a:schemeClr>
              </a:buClr>
              <a:buSzPct val="70000"/>
            </a:pPr>
            <a:r>
              <a:rPr lang="en-US" sz="2000" b="1" noProof="1">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 – How It Works?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grpSp>
        <p:nvGrpSpPr>
          <p:cNvPr id="33" name="Group 32"/>
          <p:cNvGrpSpPr/>
          <p:nvPr/>
        </p:nvGrpSpPr>
        <p:grpSpPr>
          <a:xfrm>
            <a:off x="3733006" y="2286000"/>
            <a:ext cx="5049837" cy="3276600"/>
            <a:chOff x="1547812" y="2057400"/>
            <a:chExt cx="5049837" cy="3276600"/>
          </a:xfrm>
        </p:grpSpPr>
        <p:sp>
          <p:nvSpPr>
            <p:cNvPr id="34" name="Text Box 11"/>
            <p:cNvSpPr txBox="1">
              <a:spLocks noChangeArrowheads="1"/>
            </p:cNvSpPr>
            <p:nvPr/>
          </p:nvSpPr>
          <p:spPr bwMode="auto">
            <a:xfrm>
              <a:off x="2971800" y="3599850"/>
              <a:ext cx="935038" cy="382669"/>
            </a:xfrm>
            <a:prstGeom prst="rect">
              <a:avLst/>
            </a:prstGeom>
            <a:noFill/>
            <a:ln w="9525" algn="ctr">
              <a:noFill/>
              <a:miter lim="800000"/>
              <a:headEnd/>
              <a:tailEnd/>
            </a:ln>
            <a:effectLst/>
          </p:spPr>
          <p:txBody>
            <a:bodyPr>
              <a:spAutoFit/>
            </a:bodyPr>
            <a:lstStyle/>
            <a:p>
              <a:pPr algn="ctr">
                <a:lnSpc>
                  <a:spcPct val="85000"/>
                </a:lnSpc>
                <a:spcBef>
                  <a:spcPct val="50000"/>
                </a:spcBef>
                <a:buClrTx/>
                <a:buFontTx/>
                <a:buNone/>
              </a:pPr>
              <a:r>
                <a:rPr lang="en-US" sz="2200" b="1" dirty="0">
                  <a:effectLst>
                    <a:outerShdw blurRad="38100" dist="38100" dir="2700000" algn="tl">
                      <a:srgbClr val="000000">
                        <a:alpha val="43137"/>
                      </a:srgbClr>
                    </a:outerShdw>
                  </a:effectLst>
                  <a:latin typeface="+mn-lt"/>
                </a:rPr>
                <a:t>true</a:t>
              </a:r>
              <a:endParaRPr lang="bg-BG" sz="2200" b="1" dirty="0">
                <a:effectLst>
                  <a:outerShdw blurRad="38100" dist="38100" dir="2700000" algn="tl">
                    <a:srgbClr val="000000">
                      <a:alpha val="43137"/>
                    </a:srgbClr>
                  </a:outerShdw>
                </a:effectLst>
                <a:latin typeface="+mn-lt"/>
              </a:endParaRPr>
            </a:p>
          </p:txBody>
        </p:sp>
        <p:sp>
          <p:nvSpPr>
            <p:cNvPr id="35" name="AutoShape 4"/>
            <p:cNvSpPr>
              <a:spLocks noChangeArrowheads="1"/>
            </p:cNvSpPr>
            <p:nvPr/>
          </p:nvSpPr>
          <p:spPr bwMode="auto">
            <a:xfrm>
              <a:off x="1905000" y="2551113"/>
              <a:ext cx="3887787" cy="1030287"/>
            </a:xfrm>
            <a:prstGeom prst="flowChartDecision">
              <a:avLst/>
            </a:prstGeom>
            <a:solidFill>
              <a:schemeClr val="accent5">
                <a:lumMod val="20000"/>
                <a:lumOff val="80000"/>
                <a:alpha val="50000"/>
              </a:schemeClr>
            </a:solidFill>
            <a:ln>
              <a:solidFill>
                <a:schemeClr val="accent5">
                  <a:lumMod val="20000"/>
                  <a:lumOff val="80000"/>
                </a:schemeClr>
              </a:solidFill>
              <a:headEnd/>
              <a:tailEnd/>
            </a:ln>
          </p:spPr>
          <p:style>
            <a:lnRef idx="2">
              <a:schemeClr val="dk1"/>
            </a:lnRef>
            <a:fillRef idx="1">
              <a:schemeClr val="lt1"/>
            </a:fillRef>
            <a:effectRef idx="0">
              <a:schemeClr val="dk1"/>
            </a:effectRef>
            <a:fontRef idx="minor">
              <a:schemeClr val="dk1"/>
            </a:fontRef>
          </p:style>
          <p:txBody>
            <a:bodyPr anchor="ctr"/>
            <a:lstStyle/>
            <a:p>
              <a:pPr algn="ctr">
                <a:lnSpc>
                  <a:spcPct val="85000"/>
                </a:lnSpc>
                <a:spcBef>
                  <a:spcPct val="0"/>
                </a:spcBef>
                <a:buClrTx/>
                <a:buFontTx/>
                <a:buNone/>
              </a:pPr>
              <a:r>
                <a:rPr lang="en-US" b="1" dirty="0">
                  <a:solidFill>
                    <a:schemeClr val="tx1"/>
                  </a:solidFill>
                  <a:effectLst>
                    <a:outerShdw blurRad="38100" dist="38100" dir="2700000" algn="tl">
                      <a:srgbClr val="000000">
                        <a:alpha val="43137"/>
                      </a:srgbClr>
                    </a:outerShdw>
                  </a:effectLst>
                </a:rPr>
                <a:t>condition</a:t>
              </a:r>
              <a:endParaRPr lang="bg-BG" b="1" dirty="0">
                <a:solidFill>
                  <a:schemeClr val="tx1"/>
                </a:solidFill>
                <a:effectLst>
                  <a:outerShdw blurRad="38100" dist="38100" dir="2700000" algn="tl">
                    <a:srgbClr val="000000">
                      <a:alpha val="43137"/>
                    </a:srgbClr>
                  </a:outerShdw>
                </a:effectLst>
              </a:endParaRPr>
            </a:p>
          </p:txBody>
        </p:sp>
        <p:sp>
          <p:nvSpPr>
            <p:cNvPr id="36" name="Line 5"/>
            <p:cNvSpPr>
              <a:spLocks noChangeShapeType="1"/>
            </p:cNvSpPr>
            <p:nvPr/>
          </p:nvSpPr>
          <p:spPr bwMode="auto">
            <a:xfrm>
              <a:off x="3848100" y="3581400"/>
              <a:ext cx="0" cy="482600"/>
            </a:xfrm>
            <a:prstGeom prst="line">
              <a:avLst/>
            </a:prstGeom>
            <a:noFill/>
            <a:ln w="25400">
              <a:solidFill>
                <a:schemeClr val="accent5">
                  <a:lumMod val="20000"/>
                  <a:lumOff val="80000"/>
                </a:schemeClr>
              </a:solidFill>
              <a:round/>
              <a:headEnd/>
              <a:tailEnd type="triangle" w="lg" len="lg"/>
            </a:ln>
          </p:spPr>
          <p:txBody>
            <a:bodyPr/>
            <a:lstStyle/>
            <a:p>
              <a:endParaRPr lang="en-US"/>
            </a:p>
          </p:txBody>
        </p:sp>
        <p:sp>
          <p:nvSpPr>
            <p:cNvPr id="37" name="Text Box 6"/>
            <p:cNvSpPr txBox="1">
              <a:spLocks noChangeArrowheads="1"/>
            </p:cNvSpPr>
            <p:nvPr/>
          </p:nvSpPr>
          <p:spPr bwMode="auto">
            <a:xfrm>
              <a:off x="2552700" y="4064000"/>
              <a:ext cx="2519362" cy="719138"/>
            </a:xfrm>
            <a:prstGeom prst="rect">
              <a:avLst/>
            </a:prstGeom>
            <a:solidFill>
              <a:schemeClr val="accent5">
                <a:lumMod val="20000"/>
                <a:lumOff val="80000"/>
                <a:alpha val="50000"/>
              </a:schemeClr>
            </a:solidFill>
            <a:ln>
              <a:solidFill>
                <a:schemeClr val="accent5">
                  <a:lumMod val="20000"/>
                  <a:lumOff val="80000"/>
                </a:schemeClr>
              </a:solidFill>
              <a:headEnd/>
              <a:tailEnd/>
            </a:ln>
          </p:spPr>
          <p:style>
            <a:lnRef idx="2">
              <a:schemeClr val="dk1"/>
            </a:lnRef>
            <a:fillRef idx="1">
              <a:schemeClr val="lt1"/>
            </a:fillRef>
            <a:effectRef idx="0">
              <a:schemeClr val="dk1"/>
            </a:effectRef>
            <a:fontRef idx="minor">
              <a:schemeClr val="dk1"/>
            </a:fontRef>
          </p:style>
          <p:txBody>
            <a:bodyPr anchor="ctr"/>
            <a:lstStyle/>
            <a:p>
              <a:pPr algn="ctr">
                <a:lnSpc>
                  <a:spcPct val="85000"/>
                </a:lnSpc>
              </a:pPr>
              <a:r>
                <a:rPr lang="en-US" b="1" dirty="0">
                  <a:solidFill>
                    <a:schemeClr val="tx1"/>
                  </a:solidFill>
                  <a:effectLst>
                    <a:outerShdw blurRad="38100" dist="38100" dir="2700000" algn="tl">
                      <a:srgbClr val="000000">
                        <a:alpha val="43137"/>
                      </a:srgbClr>
                    </a:outerShdw>
                  </a:effectLst>
                </a:rPr>
                <a:t>statement</a:t>
              </a:r>
              <a:endParaRPr lang="bg-BG" b="1" dirty="0">
                <a:solidFill>
                  <a:schemeClr val="tx1"/>
                </a:solidFill>
                <a:effectLst>
                  <a:outerShdw blurRad="38100" dist="38100" dir="2700000" algn="tl">
                    <a:srgbClr val="000000">
                      <a:alpha val="43137"/>
                    </a:srgbClr>
                  </a:outerShdw>
                </a:effectLst>
              </a:endParaRPr>
            </a:p>
          </p:txBody>
        </p:sp>
        <p:sp>
          <p:nvSpPr>
            <p:cNvPr id="38" name="Line 7"/>
            <p:cNvSpPr>
              <a:spLocks noChangeShapeType="1"/>
            </p:cNvSpPr>
            <p:nvPr/>
          </p:nvSpPr>
          <p:spPr bwMode="auto">
            <a:xfrm>
              <a:off x="3848100" y="4783138"/>
              <a:ext cx="0" cy="550862"/>
            </a:xfrm>
            <a:prstGeom prst="line">
              <a:avLst/>
            </a:prstGeom>
            <a:noFill/>
            <a:ln w="25400">
              <a:solidFill>
                <a:schemeClr val="accent5">
                  <a:lumMod val="20000"/>
                  <a:lumOff val="80000"/>
                </a:schemeClr>
              </a:solidFill>
              <a:round/>
              <a:headEnd/>
              <a:tailEnd type="triangle" w="lg" len="lg"/>
            </a:ln>
          </p:spPr>
          <p:txBody>
            <a:bodyPr/>
            <a:lstStyle/>
            <a:p>
              <a:endParaRPr lang="en-US"/>
            </a:p>
          </p:txBody>
        </p:sp>
        <p:sp>
          <p:nvSpPr>
            <p:cNvPr id="39" name="Line 8"/>
            <p:cNvSpPr>
              <a:spLocks noChangeShapeType="1"/>
            </p:cNvSpPr>
            <p:nvPr/>
          </p:nvSpPr>
          <p:spPr bwMode="auto">
            <a:xfrm flipH="1">
              <a:off x="3845719" y="4988720"/>
              <a:ext cx="2679700" cy="0"/>
            </a:xfrm>
            <a:prstGeom prst="line">
              <a:avLst/>
            </a:prstGeom>
            <a:noFill/>
            <a:ln w="25400">
              <a:solidFill>
                <a:schemeClr val="accent5">
                  <a:lumMod val="20000"/>
                  <a:lumOff val="80000"/>
                </a:schemeClr>
              </a:solidFill>
              <a:round/>
              <a:headEnd/>
              <a:tailEnd type="triangle" w="lg" len="lg"/>
            </a:ln>
          </p:spPr>
          <p:txBody>
            <a:bodyPr/>
            <a:lstStyle/>
            <a:p>
              <a:endParaRPr lang="en-US"/>
            </a:p>
          </p:txBody>
        </p:sp>
        <p:sp>
          <p:nvSpPr>
            <p:cNvPr id="40" name="Line 10"/>
            <p:cNvSpPr>
              <a:spLocks noChangeShapeType="1"/>
            </p:cNvSpPr>
            <p:nvPr/>
          </p:nvSpPr>
          <p:spPr bwMode="auto">
            <a:xfrm>
              <a:off x="5734049" y="3067250"/>
              <a:ext cx="792953" cy="0"/>
            </a:xfrm>
            <a:prstGeom prst="line">
              <a:avLst/>
            </a:prstGeom>
            <a:noFill/>
            <a:ln w="25400">
              <a:solidFill>
                <a:schemeClr val="accent5">
                  <a:lumMod val="20000"/>
                  <a:lumOff val="80000"/>
                </a:schemeClr>
              </a:solidFill>
              <a:round/>
              <a:headEnd/>
              <a:tailEnd type="none" w="lg" len="lg"/>
            </a:ln>
          </p:spPr>
          <p:txBody>
            <a:bodyPr/>
            <a:lstStyle/>
            <a:p>
              <a:endParaRPr lang="en-US"/>
            </a:p>
          </p:txBody>
        </p:sp>
        <p:sp>
          <p:nvSpPr>
            <p:cNvPr id="41" name="Text Box 12"/>
            <p:cNvSpPr txBox="1">
              <a:spLocks noChangeArrowheads="1"/>
            </p:cNvSpPr>
            <p:nvPr/>
          </p:nvSpPr>
          <p:spPr bwMode="auto">
            <a:xfrm>
              <a:off x="5732462" y="2703031"/>
              <a:ext cx="865187" cy="382669"/>
            </a:xfrm>
            <a:prstGeom prst="rect">
              <a:avLst/>
            </a:prstGeom>
            <a:noFill/>
            <a:ln w="9525" algn="ctr">
              <a:noFill/>
              <a:miter lim="800000"/>
              <a:headEnd/>
              <a:tailEnd/>
            </a:ln>
            <a:effectLst/>
          </p:spPr>
          <p:txBody>
            <a:bodyPr>
              <a:spAutoFit/>
            </a:bodyPr>
            <a:lstStyle/>
            <a:p>
              <a:pPr algn="ctr">
                <a:lnSpc>
                  <a:spcPct val="85000"/>
                </a:lnSpc>
                <a:spcBef>
                  <a:spcPct val="50000"/>
                </a:spcBef>
                <a:buClrTx/>
                <a:buFontTx/>
                <a:buNone/>
              </a:pPr>
              <a:r>
                <a:rPr lang="en-US" sz="2200" b="1" dirty="0">
                  <a:effectLst>
                    <a:outerShdw blurRad="38100" dist="38100" dir="2700000" algn="tl">
                      <a:srgbClr val="000000">
                        <a:alpha val="43137"/>
                      </a:srgbClr>
                    </a:outerShdw>
                  </a:effectLst>
                  <a:latin typeface="+mn-lt"/>
                </a:rPr>
                <a:t>false</a:t>
              </a:r>
              <a:endParaRPr lang="bg-BG" sz="2200" b="1" dirty="0">
                <a:effectLst>
                  <a:outerShdw blurRad="38100" dist="38100" dir="2700000" algn="tl">
                    <a:srgbClr val="000000">
                      <a:alpha val="43137"/>
                    </a:srgbClr>
                  </a:outerShdw>
                </a:effectLst>
                <a:latin typeface="+mn-lt"/>
              </a:endParaRPr>
            </a:p>
          </p:txBody>
        </p:sp>
        <p:sp>
          <p:nvSpPr>
            <p:cNvPr id="42" name="Line 13"/>
            <p:cNvSpPr>
              <a:spLocks noChangeShapeType="1"/>
            </p:cNvSpPr>
            <p:nvPr/>
          </p:nvSpPr>
          <p:spPr bwMode="auto">
            <a:xfrm>
              <a:off x="3848100" y="2057400"/>
              <a:ext cx="0" cy="495300"/>
            </a:xfrm>
            <a:prstGeom prst="line">
              <a:avLst/>
            </a:prstGeom>
            <a:ln w="25400">
              <a:solidFill>
                <a:schemeClr val="accent5">
                  <a:lumMod val="20000"/>
                  <a:lumOff val="80000"/>
                </a:schemeClr>
              </a:solidFill>
              <a:headEnd/>
              <a:tailEnd type="triangle" w="lg" len="lg"/>
            </a:ln>
          </p:spPr>
          <p:style>
            <a:lnRef idx="1">
              <a:schemeClr val="dk1"/>
            </a:lnRef>
            <a:fillRef idx="0">
              <a:schemeClr val="dk1"/>
            </a:fillRef>
            <a:effectRef idx="0">
              <a:schemeClr val="dk1"/>
            </a:effectRef>
            <a:fontRef idx="minor">
              <a:schemeClr val="tx1"/>
            </a:fontRef>
          </p:style>
          <p:txBody>
            <a:bodyPr/>
            <a:lstStyle/>
            <a:p>
              <a:endParaRPr lang="en-US" b="1">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43" name="Line 9"/>
            <p:cNvSpPr>
              <a:spLocks noChangeShapeType="1"/>
            </p:cNvSpPr>
            <p:nvPr/>
          </p:nvSpPr>
          <p:spPr bwMode="auto">
            <a:xfrm>
              <a:off x="6513512" y="3063875"/>
              <a:ext cx="0" cy="1936750"/>
            </a:xfrm>
            <a:prstGeom prst="line">
              <a:avLst/>
            </a:prstGeom>
            <a:noFill/>
            <a:ln w="25400">
              <a:solidFill>
                <a:schemeClr val="accent5">
                  <a:lumMod val="20000"/>
                  <a:lumOff val="80000"/>
                </a:schemeClr>
              </a:solidFill>
              <a:round/>
              <a:headEnd/>
              <a:tailEnd type="none" w="lg" len="lg"/>
            </a:ln>
          </p:spPr>
          <p:txBody>
            <a:bodyPr/>
            <a:lstStyle/>
            <a:p>
              <a:endParaRPr lang="en-US"/>
            </a:p>
          </p:txBody>
        </p:sp>
        <p:sp>
          <p:nvSpPr>
            <p:cNvPr id="44" name="Line 8"/>
            <p:cNvSpPr>
              <a:spLocks noChangeShapeType="1"/>
            </p:cNvSpPr>
            <p:nvPr/>
          </p:nvSpPr>
          <p:spPr bwMode="auto">
            <a:xfrm flipV="1">
              <a:off x="1551694" y="2223844"/>
              <a:ext cx="2283706" cy="0"/>
            </a:xfrm>
            <a:prstGeom prst="line">
              <a:avLst/>
            </a:prstGeom>
            <a:noFill/>
            <a:ln w="25400">
              <a:solidFill>
                <a:schemeClr val="accent5">
                  <a:lumMod val="20000"/>
                  <a:lumOff val="80000"/>
                </a:schemeClr>
              </a:solidFill>
              <a:round/>
              <a:headEnd/>
              <a:tailEnd type="triangle" w="lg" len="lg"/>
            </a:ln>
          </p:spPr>
          <p:txBody>
            <a:bodyPr/>
            <a:lstStyle/>
            <a:p>
              <a:endParaRPr lang="en-US"/>
            </a:p>
          </p:txBody>
        </p:sp>
        <p:sp>
          <p:nvSpPr>
            <p:cNvPr id="45" name="Line 10"/>
            <p:cNvSpPr>
              <a:spLocks noChangeShapeType="1"/>
            </p:cNvSpPr>
            <p:nvPr/>
          </p:nvSpPr>
          <p:spPr bwMode="auto">
            <a:xfrm flipH="1" flipV="1">
              <a:off x="1547812" y="4408202"/>
              <a:ext cx="1000125" cy="0"/>
            </a:xfrm>
            <a:prstGeom prst="line">
              <a:avLst/>
            </a:prstGeom>
            <a:noFill/>
            <a:ln w="25400">
              <a:solidFill>
                <a:schemeClr val="accent5">
                  <a:lumMod val="20000"/>
                  <a:lumOff val="80000"/>
                </a:schemeClr>
              </a:solidFill>
              <a:round/>
              <a:headEnd/>
              <a:tailEnd type="none" w="lg" len="lg"/>
            </a:ln>
          </p:spPr>
          <p:txBody>
            <a:bodyPr/>
            <a:lstStyle/>
            <a:p>
              <a:endParaRPr lang="en-US"/>
            </a:p>
          </p:txBody>
        </p:sp>
        <p:sp>
          <p:nvSpPr>
            <p:cNvPr id="46" name="Line 9"/>
            <p:cNvSpPr>
              <a:spLocks noChangeShapeType="1"/>
            </p:cNvSpPr>
            <p:nvPr/>
          </p:nvSpPr>
          <p:spPr bwMode="auto">
            <a:xfrm flipH="1" flipV="1">
              <a:off x="1556835" y="2209800"/>
              <a:ext cx="0" cy="2209800"/>
            </a:xfrm>
            <a:prstGeom prst="line">
              <a:avLst/>
            </a:prstGeom>
            <a:noFill/>
            <a:ln w="25400">
              <a:solidFill>
                <a:schemeClr val="accent5">
                  <a:lumMod val="20000"/>
                  <a:lumOff val="80000"/>
                </a:schemeClr>
              </a:solidFill>
              <a:round/>
              <a:headEnd/>
              <a:tailEnd type="none" w="lg" len="lg"/>
            </a:ln>
          </p:spPr>
          <p:txBody>
            <a:bodyPr/>
            <a:lstStyle/>
            <a:p>
              <a:endParaRPr 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 – Example</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
        <p:nvSpPr>
          <p:cNvPr id="5" name="Rectangle 4"/>
          <p:cNvSpPr>
            <a:spLocks noChangeArrowheads="1"/>
          </p:cNvSpPr>
          <p:nvPr/>
        </p:nvSpPr>
        <p:spPr bwMode="auto">
          <a:xfrm>
            <a:off x="608806" y="1752600"/>
            <a:ext cx="7921625" cy="1631216"/>
          </a:xfrm>
          <a:prstGeom prst="rect">
            <a:avLst/>
          </a:prstGeom>
          <a:noFill/>
          <a:ln w="12700">
            <a:noFill/>
          </a:ln>
        </p:spPr>
        <p:txBody>
          <a:bodyPr wrap="square">
            <a:spAutoFit/>
          </a:bodyPr>
          <a:lstStyle/>
          <a:p>
            <a:pPr lvl="1"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var </a:t>
            </a:r>
            <a:r>
              <a:rPr lang="en-US" sz="2000" b="1" noProof="1">
                <a:effectLst>
                  <a:outerShdw blurRad="38100" dist="38100" dir="2700000" algn="tl">
                    <a:srgbClr val="000000">
                      <a:alpha val="43137"/>
                    </a:srgbClr>
                  </a:outerShdw>
                </a:effectLst>
                <a:latin typeface="Consolas" pitchFamily="49" charset="0"/>
                <a:cs typeface="Consolas" pitchFamily="49" charset="0"/>
              </a:rPr>
              <a:t>counter = 0;</a:t>
            </a:r>
          </a:p>
          <a:p>
            <a:pPr lvl="1" eaLnBrk="0" hangingPunct="0">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while (</a:t>
            </a:r>
            <a:r>
              <a:rPr lang="en-US" sz="2000" b="1" noProof="1">
                <a:effectLst>
                  <a:outerShdw blurRad="38100" dist="38100" dir="2700000" algn="tl">
                    <a:srgbClr val="000000">
                      <a:alpha val="43137"/>
                    </a:srgbClr>
                  </a:outerShdw>
                </a:effectLst>
                <a:latin typeface="Consolas" pitchFamily="49" charset="0"/>
                <a:cs typeface="Consolas" pitchFamily="49" charset="0"/>
              </a:rPr>
              <a:t>counter &lt; 10</a:t>
            </a:r>
            <a:r>
              <a:rPr lang="en-US" sz="2000" b="1" noProof="1" smtClean="0">
                <a:effectLst>
                  <a:outerShdw blurRad="38100" dist="38100" dir="2700000" algn="tl">
                    <a:srgbClr val="000000">
                      <a:alpha val="43137"/>
                    </a:srgbClr>
                  </a:outerShdw>
                </a:effectLst>
                <a:latin typeface="Consolas" pitchFamily="49" charset="0"/>
                <a:cs typeface="Consolas" pitchFamily="49" charset="0"/>
              </a:rPr>
              <a:t>) {</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a:p>
            <a:pPr lvl="1" eaLnBrk="0" hangingPunct="0">
              <a:buClr>
                <a:schemeClr val="accent5">
                  <a:lumMod val="40000"/>
                  <a:lumOff val="60000"/>
                </a:schemeClr>
              </a:buClr>
              <a:buSzPct val="70000"/>
            </a:pPr>
            <a:r>
              <a:rPr lang="en-US" sz="2000" b="1" noProof="1">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  console.log('Number </a:t>
            </a:r>
            <a:r>
              <a:rPr lang="en-US" sz="2000" b="1" noProof="1">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 + counter</a:t>
            </a:r>
            <a:r>
              <a:rPr lang="en-US" sz="2000" b="1" noProof="1">
                <a:effectLst>
                  <a:outerShdw blurRad="38100" dist="38100" dir="2700000" algn="tl">
                    <a:srgbClr val="000000">
                      <a:alpha val="43137"/>
                    </a:srgbClr>
                  </a:outerShdw>
                </a:effectLst>
                <a:latin typeface="Consolas" pitchFamily="49" charset="0"/>
                <a:cs typeface="Consolas" pitchFamily="49" charset="0"/>
              </a:rPr>
              <a:t>);</a:t>
            </a:r>
          </a:p>
          <a:p>
            <a:pPr lvl="1" eaLnBrk="0" hangingPunct="0">
              <a:buClr>
                <a:schemeClr val="accent5">
                  <a:lumMod val="40000"/>
                  <a:lumOff val="60000"/>
                </a:schemeClr>
              </a:buClr>
              <a:buSzPct val="70000"/>
            </a:pPr>
            <a:r>
              <a:rPr lang="en-US" sz="2000" b="1" noProof="1">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  counter</a:t>
            </a:r>
            <a:r>
              <a:rPr lang="en-US" sz="2000" b="1" noProof="1">
                <a:effectLst>
                  <a:outerShdw blurRad="38100" dist="38100" dir="2700000" algn="tl">
                    <a:srgbClr val="000000">
                      <a:alpha val="43137"/>
                    </a:srgbClr>
                  </a:outerShdw>
                </a:effectLst>
                <a:latin typeface="Consolas" pitchFamily="49" charset="0"/>
                <a:cs typeface="Consolas" pitchFamily="49" charset="0"/>
              </a:rPr>
              <a:t>++;</a:t>
            </a:r>
          </a:p>
          <a:p>
            <a:pPr lvl="1" eaLnBrk="0" hangingPunct="0">
              <a:buClr>
                <a:schemeClr val="accent5">
                  <a:lumMod val="40000"/>
                  <a:lumOff val="60000"/>
                </a:schemeClr>
              </a:buClr>
              <a:buSzPct val="70000"/>
            </a:pPr>
            <a:r>
              <a:rPr lang="en-US" sz="2000" b="1" noProof="1">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onsolas" pitchFamily="49" charset="0"/>
                <a:cs typeface="Consolas" pitchFamily="49" charset="0"/>
              </a:rPr>
              <a:t>while(…)</a:t>
            </a:r>
            <a:endParaRPr lang="en-US" dirty="0"/>
          </a:p>
        </p:txBody>
      </p:sp>
      <p:sp>
        <p:nvSpPr>
          <p:cNvPr id="7" name="Content Placeholder 6"/>
          <p:cNvSpPr>
            <a:spLocks noGrp="1"/>
          </p:cNvSpPr>
          <p:nvPr>
            <p:ph type="subTitle" idx="1"/>
          </p:nvPr>
        </p:nvSpPr>
        <p:spPr/>
        <p:txBody>
          <a:bodyPr>
            <a:normAutofit/>
          </a:bodyPr>
          <a:lstStyle/>
          <a:p>
            <a:r>
              <a:rPr lang="en-US" dirty="0" smtClean="0"/>
              <a:t>Examples</a:t>
            </a:r>
            <a:endParaRPr lang="bg-BG" dirty="0"/>
          </a:p>
        </p:txBody>
      </p:sp>
      <p:sp>
        <p:nvSpPr>
          <p:cNvPr id="4" name="Slide Number Placeholder 3"/>
          <p:cNvSpPr>
            <a:spLocks noGrp="1"/>
          </p:cNvSpPr>
          <p:nvPr>
            <p:ph type="sldNum" sz="quarter" idx="4294967295"/>
          </p:nvPr>
        </p:nvSpPr>
        <p:spPr>
          <a:xfrm>
            <a:off x="11212513" y="6477000"/>
            <a:ext cx="977900" cy="274638"/>
          </a:xfrm>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 1..N – Example</a:t>
            </a:r>
            <a:endParaRPr lang="en-US" dirty="0"/>
          </a:p>
        </p:txBody>
      </p:sp>
      <p:sp>
        <p:nvSpPr>
          <p:cNvPr id="19" name="Content Placeholder 18"/>
          <p:cNvSpPr>
            <a:spLocks noGrp="1"/>
          </p:cNvSpPr>
          <p:nvPr>
            <p:ph idx="1"/>
          </p:nvPr>
        </p:nvSpPr>
        <p:spPr/>
        <p:txBody>
          <a:bodyPr/>
          <a:lstStyle/>
          <a:p>
            <a:pPr>
              <a:lnSpc>
                <a:spcPct val="100000"/>
              </a:lnSpc>
            </a:pPr>
            <a:r>
              <a:rPr lang="en-US" dirty="0" smtClean="0"/>
              <a:t>Calculate and print the sum of the first N natural numbers</a:t>
            </a:r>
            <a:endParaRPr lang="bg-BG" dirty="0" smtClean="0"/>
          </a:p>
          <a:p>
            <a:endParaRPr lang="bg-BG" dirty="0"/>
          </a:p>
        </p:txBody>
      </p:sp>
      <p:sp>
        <p:nvSpPr>
          <p:cNvPr id="17" name="Rectangle 5"/>
          <p:cNvSpPr>
            <a:spLocks noChangeArrowheads="1"/>
          </p:cNvSpPr>
          <p:nvPr/>
        </p:nvSpPr>
        <p:spPr bwMode="auto">
          <a:xfrm>
            <a:off x="685800" y="2438400"/>
            <a:ext cx="7772400" cy="3477875"/>
          </a:xfrm>
          <a:prstGeom prst="rect">
            <a:avLst/>
          </a:prstGeom>
          <a:noFill/>
          <a:ln w="12700">
            <a:noFill/>
          </a:ln>
        </p:spPr>
        <p:txBody>
          <a:bodyPr wrap="square">
            <a:spAutoFit/>
          </a:bodyPr>
          <a:lstStyle/>
          <a:p>
            <a:pPr lvl="1" eaLnBrk="0" hangingPunct="0">
              <a:spcBef>
                <a:spcPts val="0"/>
              </a:spcBef>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var n = </a:t>
            </a:r>
            <a:r>
              <a:rPr lang="bg-BG" sz="2000" b="1" noProof="1" smtClean="0">
                <a:effectLst>
                  <a:outerShdw blurRad="38100" dist="38100" dir="2700000" algn="tl">
                    <a:srgbClr val="000000">
                      <a:alpha val="43137"/>
                    </a:srgbClr>
                  </a:outerShdw>
                </a:effectLst>
                <a:latin typeface="Consolas" pitchFamily="49" charset="0"/>
                <a:cs typeface="Consolas" pitchFamily="49" charset="0"/>
              </a:rPr>
              <a:t>100</a:t>
            </a:r>
            <a:r>
              <a:rPr lang="en-US" sz="2000" b="1" noProof="1" smtClean="0">
                <a:effectLst>
                  <a:outerShdw blurRad="38100" dist="38100" dir="2700000" algn="tl">
                    <a:srgbClr val="000000">
                      <a:alpha val="43137"/>
                    </a:srgbClr>
                  </a:outerShdw>
                </a:effectLst>
                <a:latin typeface="Consolas" pitchFamily="49" charset="0"/>
                <a:cs typeface="Consolas" pitchFamily="49" charset="0"/>
              </a:rPr>
              <a:t>;</a:t>
            </a:r>
          </a:p>
          <a:p>
            <a:pPr lvl="1" eaLnBrk="0" hangingPunct="0">
              <a:spcBef>
                <a:spcPts val="0"/>
              </a:spcBef>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var number = </a:t>
            </a:r>
            <a:r>
              <a:rPr lang="bg-BG" sz="2000" b="1" noProof="1" smtClean="0">
                <a:effectLst>
                  <a:outerShdw blurRad="38100" dist="38100" dir="2700000" algn="tl">
                    <a:srgbClr val="000000">
                      <a:alpha val="43137"/>
                    </a:srgbClr>
                  </a:outerShdw>
                </a:effectLst>
                <a:latin typeface="Consolas" pitchFamily="49" charset="0"/>
                <a:cs typeface="Consolas" pitchFamily="49" charset="0"/>
              </a:rPr>
              <a:t>1</a:t>
            </a:r>
            <a:r>
              <a:rPr lang="en-US" sz="2000" b="1" noProof="1" smtClean="0">
                <a:effectLst>
                  <a:outerShdw blurRad="38100" dist="38100" dir="2700000" algn="tl">
                    <a:srgbClr val="000000">
                      <a:alpha val="43137"/>
                    </a:srgbClr>
                  </a:outerShdw>
                </a:effectLst>
                <a:latin typeface="Consolas" pitchFamily="49" charset="0"/>
                <a:cs typeface="Consolas" pitchFamily="49" charset="0"/>
              </a:rPr>
              <a:t>;</a:t>
            </a:r>
          </a:p>
          <a:p>
            <a:pPr lvl="1" eaLnBrk="0" hangingPunct="0">
              <a:spcBef>
                <a:spcPts val="0"/>
              </a:spcBef>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var sum = </a:t>
            </a:r>
            <a:r>
              <a:rPr lang="bg-BG" sz="2000" b="1" noProof="1" smtClean="0">
                <a:effectLst>
                  <a:outerShdw blurRad="38100" dist="38100" dir="2700000" algn="tl">
                    <a:srgbClr val="000000">
                      <a:alpha val="43137"/>
                    </a:srgbClr>
                  </a:outerShdw>
                </a:effectLst>
                <a:latin typeface="Consolas" pitchFamily="49" charset="0"/>
                <a:cs typeface="Consolas" pitchFamily="49" charset="0"/>
              </a:rPr>
              <a:t>0</a:t>
            </a:r>
            <a:r>
              <a:rPr lang="en-US" sz="2000" b="1" noProof="1" smtClean="0">
                <a:effectLst>
                  <a:outerShdw blurRad="38100" dist="38100" dir="2700000" algn="tl">
                    <a:srgbClr val="000000">
                      <a:alpha val="43137"/>
                    </a:srgbClr>
                  </a:outerShdw>
                </a:effectLst>
                <a:latin typeface="Consolas" pitchFamily="49" charset="0"/>
                <a:cs typeface="Consolas" pitchFamily="49" charset="0"/>
              </a:rPr>
              <a:t>;</a:t>
            </a:r>
          </a:p>
          <a:p>
            <a:pPr lvl="1" eaLnBrk="0" hangingPunct="0">
              <a:spcBef>
                <a:spcPts val="0"/>
              </a:spcBef>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var result = 'The</a:t>
            </a:r>
            <a:r>
              <a:rPr lang="bg-BG" sz="2000" b="1" noProof="1" smtClean="0">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sum';</a:t>
            </a:r>
          </a:p>
          <a:p>
            <a:pPr lvl="1" eaLnBrk="0" hangingPunct="0">
              <a:spcBef>
                <a:spcPts val="0"/>
              </a:spcBef>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while (number &lt;</a:t>
            </a:r>
            <a:r>
              <a:rPr lang="bg-BG" sz="2000" b="1" noProof="1" smtClean="0">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effectLst>
                  <a:outerShdw blurRad="38100" dist="38100" dir="2700000" algn="tl">
                    <a:srgbClr val="000000">
                      <a:alpha val="43137"/>
                    </a:srgbClr>
                  </a:outerShdw>
                </a:effectLst>
                <a:latin typeface="Consolas" pitchFamily="49" charset="0"/>
                <a:cs typeface="Consolas" pitchFamily="49" charset="0"/>
              </a:rPr>
              <a:t> n) {</a:t>
            </a:r>
          </a:p>
          <a:p>
            <a:pPr lvl="1" eaLnBrk="0" hangingPunct="0">
              <a:spcBef>
                <a:spcPts val="0"/>
              </a:spcBef>
              <a:buClr>
                <a:schemeClr val="accent5">
                  <a:lumMod val="40000"/>
                  <a:lumOff val="60000"/>
                </a:schemeClr>
              </a:buClr>
              <a:buSzPct val="70000"/>
            </a:pPr>
            <a:r>
              <a:rPr lang="bg-BG" sz="2000" b="1" noProof="1" smtClean="0">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sum += number;</a:t>
            </a:r>
            <a:endParaRPr lang="bg-BG" sz="2000" b="1" noProof="1" smtClean="0">
              <a:effectLst>
                <a:outerShdw blurRad="38100" dist="38100" dir="2700000" algn="tl">
                  <a:srgbClr val="000000">
                    <a:alpha val="43137"/>
                  </a:srgbClr>
                </a:outerShdw>
              </a:effectLst>
              <a:latin typeface="Consolas" pitchFamily="49" charset="0"/>
              <a:cs typeface="Consolas" pitchFamily="49" charset="0"/>
            </a:endParaRPr>
          </a:p>
          <a:p>
            <a:pPr lvl="1" eaLnBrk="0" hangingPunct="0">
              <a:spcBef>
                <a:spcPts val="0"/>
              </a:spcBef>
              <a:buClr>
                <a:schemeClr val="accent5">
                  <a:lumMod val="40000"/>
                  <a:lumOff val="60000"/>
                </a:schemeClr>
              </a:buClr>
              <a:buSzPct val="70000"/>
            </a:pPr>
            <a:r>
              <a:rPr lang="bg-BG" sz="2000" b="1" noProof="1" smtClean="0">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result += '+' + number;</a:t>
            </a:r>
            <a:endParaRPr lang="bg-BG" sz="2000" b="1" noProof="1" smtClean="0">
              <a:effectLst>
                <a:outerShdw blurRad="38100" dist="38100" dir="2700000" algn="tl">
                  <a:srgbClr val="000000">
                    <a:alpha val="43137"/>
                  </a:srgbClr>
                </a:outerShdw>
              </a:effectLst>
              <a:latin typeface="Consolas" pitchFamily="49" charset="0"/>
              <a:cs typeface="Consolas" pitchFamily="49" charset="0"/>
            </a:endParaRPr>
          </a:p>
          <a:p>
            <a:pPr lvl="1" eaLnBrk="0" hangingPunct="0">
              <a:spcBef>
                <a:spcPts val="0"/>
              </a:spcBef>
              <a:buClr>
                <a:schemeClr val="accent5">
                  <a:lumMod val="40000"/>
                  <a:lumOff val="60000"/>
                </a:schemeClr>
              </a:buClr>
              <a:buSzPct val="70000"/>
            </a:pPr>
            <a:r>
              <a:rPr lang="bg-BG" sz="2000" b="1" noProof="1" smtClean="0">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number++;</a:t>
            </a:r>
          </a:p>
          <a:p>
            <a:pPr lvl="1" eaLnBrk="0" hangingPunct="0">
              <a:spcBef>
                <a:spcPts val="0"/>
              </a:spcBef>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a:t>
            </a:r>
          </a:p>
          <a:p>
            <a:pPr lvl="1" eaLnBrk="0" hangingPunct="0">
              <a:spcBef>
                <a:spcPts val="0"/>
              </a:spcBef>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result += ' = ' + sum;</a:t>
            </a:r>
          </a:p>
          <a:p>
            <a:pPr lvl="1" eaLnBrk="0" hangingPunct="0">
              <a:spcBef>
                <a:spcPts val="0"/>
              </a:spcBef>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console.log(result);</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2158</TotalTime>
  <Words>1567</Words>
  <Application>Microsoft Office PowerPoint</Application>
  <PresentationFormat>Custom</PresentationFormat>
  <Paragraphs>347</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Module</vt:lpstr>
      <vt:lpstr>Frontend JavaScript              </vt:lpstr>
      <vt:lpstr>Table of contents</vt:lpstr>
      <vt:lpstr>What Is а Loop?</vt:lpstr>
      <vt:lpstr>Using while(…) Loop</vt:lpstr>
      <vt:lpstr>How To Use While Loop?</vt:lpstr>
      <vt:lpstr>While Loop – How It Works?</vt:lpstr>
      <vt:lpstr>While Loop – Example</vt:lpstr>
      <vt:lpstr>while(…)</vt:lpstr>
      <vt:lpstr>Sum 1..N – Example</vt:lpstr>
      <vt:lpstr>Prime Number – Example</vt:lpstr>
      <vt:lpstr>Using break Operator</vt:lpstr>
      <vt:lpstr>do { … }  while (…) Loop</vt:lpstr>
      <vt:lpstr>Using Do-While Loop</vt:lpstr>
      <vt:lpstr>Do-While Statement</vt:lpstr>
      <vt:lpstr>do { … }  while (…)</vt:lpstr>
      <vt:lpstr>Factorial – Example</vt:lpstr>
      <vt:lpstr>Product[N..M] – Example</vt:lpstr>
      <vt:lpstr>for Loops</vt:lpstr>
      <vt:lpstr>for Loops</vt:lpstr>
      <vt:lpstr>The Initialization Expression</vt:lpstr>
      <vt:lpstr>The Test Expression</vt:lpstr>
      <vt:lpstr>The Update Expression</vt:lpstr>
      <vt:lpstr>Simple for Loop – Example</vt:lpstr>
      <vt:lpstr>Complex for Loop – Example</vt:lpstr>
      <vt:lpstr>N^M – Example</vt:lpstr>
      <vt:lpstr>Nested Loops</vt:lpstr>
      <vt:lpstr>What Is Nested Loop?</vt:lpstr>
      <vt:lpstr>Triangle – Example</vt:lpstr>
      <vt:lpstr>Primes[N, M] – Example</vt:lpstr>
      <vt:lpstr>Nested Loops – Examples</vt:lpstr>
      <vt:lpstr>Nested Loops – Examples</vt:lpstr>
      <vt:lpstr>for-in Loop</vt:lpstr>
      <vt:lpstr>for-in Loop</vt:lpstr>
      <vt:lpstr>for-in Loop…</vt:lpstr>
      <vt:lpstr>for-of Loop</vt:lpstr>
      <vt:lpstr>for-of Loop</vt:lpstr>
      <vt:lpstr>for-of Loop…</vt:lpstr>
      <vt:lpstr>Questions?</vt:lpstr>
      <vt:lpstr>Exercises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Course</dc:title>
  <cp:lastModifiedBy>Madwings</cp:lastModifiedBy>
  <cp:revision>377</cp:revision>
  <dcterms:created xsi:type="dcterms:W3CDTF">2006-08-16T00:00:00Z</dcterms:created>
  <dcterms:modified xsi:type="dcterms:W3CDTF">2016-06-09T17:52:44Z</dcterms:modified>
</cp:coreProperties>
</file>