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9"/>
  </p:notesMasterIdLst>
  <p:sldIdLst>
    <p:sldId id="256" r:id="rId2"/>
    <p:sldId id="257" r:id="rId3"/>
    <p:sldId id="276" r:id="rId4"/>
    <p:sldId id="302" r:id="rId5"/>
    <p:sldId id="258" r:id="rId6"/>
    <p:sldId id="261" r:id="rId7"/>
    <p:sldId id="263" r:id="rId8"/>
    <p:sldId id="264" r:id="rId9"/>
    <p:sldId id="279" r:id="rId10"/>
    <p:sldId id="280" r:id="rId11"/>
    <p:sldId id="281" r:id="rId12"/>
    <p:sldId id="305" r:id="rId13"/>
    <p:sldId id="282" r:id="rId14"/>
    <p:sldId id="283" r:id="rId15"/>
    <p:sldId id="284" r:id="rId16"/>
    <p:sldId id="285" r:id="rId17"/>
    <p:sldId id="290" r:id="rId18"/>
    <p:sldId id="291" r:id="rId19"/>
    <p:sldId id="289" r:id="rId20"/>
    <p:sldId id="292" r:id="rId21"/>
    <p:sldId id="303" r:id="rId22"/>
    <p:sldId id="294" r:id="rId23"/>
    <p:sldId id="295" r:id="rId24"/>
    <p:sldId id="296" r:id="rId25"/>
    <p:sldId id="297" r:id="rId26"/>
    <p:sldId id="270" r:id="rId27"/>
    <p:sldId id="308" r:id="rId28"/>
    <p:sldId id="309" r:id="rId29"/>
    <p:sldId id="310" r:id="rId30"/>
    <p:sldId id="315" r:id="rId31"/>
    <p:sldId id="311" r:id="rId32"/>
    <p:sldId id="312" r:id="rId33"/>
    <p:sldId id="313" r:id="rId34"/>
    <p:sldId id="316" r:id="rId35"/>
    <p:sldId id="314" r:id="rId36"/>
    <p:sldId id="286" r:id="rId37"/>
    <p:sldId id="307" r:id="rId38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023" autoAdjust="0"/>
  </p:normalViewPr>
  <p:slideViewPr>
    <p:cSldViewPr>
      <p:cViewPr>
        <p:scale>
          <a:sx n="100" d="100"/>
          <a:sy n="100" d="100"/>
        </p:scale>
        <p:origin x="-708" y="-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150-A4F5-4CC7-8AC9-D1C2FA702AF0}" type="datetime1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238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fld id="{934ADB0E-D0F3-4FB6-89C7-2C66D4671BAD}" type="datetime1">
              <a:rPr lang="en-US" smtClean="0"/>
              <a:pPr/>
              <a:t>6/16/2016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10CD-9FAF-4497-8F91-7F71E028F591}" type="datetime1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2431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274640"/>
            <a:ext cx="2539669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304801"/>
            <a:ext cx="8025355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BF7-AB56-4521-8847-27703856B509}" type="datetime1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337" y="6377462"/>
            <a:ext cx="51145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87A-A98E-4497-BCC9-19F3F2BA8927}" type="datetime1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8025355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0413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8381285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9B24-88F1-42C2-BE47-E03455A4AEB7}" type="datetime1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694" y="2727029"/>
            <a:ext cx="10565025" cy="718145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algn="ctr">
              <a:lnSpc>
                <a:spcPts val="5600"/>
              </a:lnSpc>
              <a:defRPr sz="5000" cap="none" baseline="0">
                <a:solidFill>
                  <a:schemeClr val="accent1">
                    <a:satMod val="150000"/>
                  </a:schemeClr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694" y="3698080"/>
            <a:ext cx="10565025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  <p:pic>
        <p:nvPicPr>
          <p:cNvPr id="4" name="Picture 3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A084-BC07-4873-BC4D-AB7FA511E85A}" type="datetime1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73F0-205E-4770-98D5-8F74F08D688C}" type="datetime1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98990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698990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122-9FF2-4D36-A834-6856F24BDC8E}" type="datetime1">
              <a:rPr lang="en-US" smtClean="0"/>
              <a:pPr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EC92-5D45-41AB-93D1-79D46BE20C86}" type="datetime1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D80-3610-4AFB-9A0D-15884E2ECEA1}" type="datetime1">
              <a:rPr lang="en-US" smtClean="0"/>
              <a:pPr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14" y="1743133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B1B8-00EC-4CBC-891F-55C046F2B333}" type="datetime1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2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9148D6-78A3-493B-B41E-20A8A55231EC}" type="datetime1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339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698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b/stiliyan-ivanov/33/2a0/bb5" TargetMode="External"/><Relationship Id="rId2" Type="http://schemas.openxmlformats.org/officeDocument/2006/relationships/hyperlink" Target="https://www.facebook.com/stiliyan.iv.ivan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694" y="0"/>
            <a:ext cx="1076819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ea typeface="Adobe Fangsong Std R" pitchFamily="18" charset="-128"/>
              </a:rPr>
              <a:t>Frontend JavaScript</a:t>
            </a:r>
            <a:br>
              <a:rPr lang="en-US" sz="8000" dirty="0" smtClean="0">
                <a:ea typeface="Adobe Fangsong Std R" pitchFamily="18" charset="-128"/>
              </a:rPr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521" y="5334000"/>
            <a:ext cx="11072958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Stiliyan</a:t>
            </a:r>
            <a:r>
              <a:rPr lang="en-US" dirty="0" smtClean="0"/>
              <a:t> </a:t>
            </a:r>
            <a:r>
              <a:rPr lang="en-US" dirty="0" err="1" smtClean="0"/>
              <a:t>Ivanov</a:t>
            </a:r>
            <a:endParaRPr lang="en-US" dirty="0" smtClean="0"/>
          </a:p>
          <a:p>
            <a:r>
              <a:rPr lang="en-US" dirty="0" smtClean="0"/>
              <a:t>Skype: </a:t>
            </a:r>
            <a:r>
              <a:rPr lang="en-US" dirty="0" err="1" smtClean="0"/>
              <a:t>stiliyan.iv.ivanov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stiliyan.ivanov</a:t>
            </a:r>
            <a:r>
              <a:rPr lang="en-US" dirty="0" smtClean="0"/>
              <a:t> [at] pragmatic.bg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https://www.facebook.com/stiliyan.iv.ivanov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https://www.linkedin.com/pub/stiliyan-ivanov/33/2a0/bb5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2013 </a:t>
            </a:r>
            <a:r>
              <a:rPr lang="en-US" smtClean="0"/>
              <a:t>– 2016 </a:t>
            </a:r>
            <a:endParaRPr lang="en-US" dirty="0" smtClean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0437" y="3505201"/>
            <a:ext cx="3384330" cy="11896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09487" y="5181600"/>
            <a:ext cx="5180926" cy="609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0436" y="1828800"/>
            <a:ext cx="3106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ln w="500">
                  <a:noFill/>
                </a:ln>
                <a:solidFill>
                  <a:srgbClr val="FFC000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ea typeface="+mj-ea"/>
                <a:cs typeface="+mj-cs"/>
              </a:rPr>
              <a:t>Functions</a:t>
            </a:r>
            <a:endParaRPr lang="bg-BG" sz="7200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call a function, simply use: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The function’s name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Parentheses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A semicolon 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</a:p>
          <a:p>
            <a:pPr lvl="1">
              <a:buFontTx/>
              <a:buNone/>
            </a:pP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This will execute the code in the function’s body and will result in printing the following: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89806" y="4073395"/>
            <a:ext cx="7696200" cy="422405"/>
          </a:xfrm>
          <a:prstGeom prst="rect">
            <a:avLst/>
          </a:prstGeom>
          <a:noFill/>
          <a:ln w="12700">
            <a:noFill/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hello_world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66006" y="5749795"/>
            <a:ext cx="7696200" cy="422405"/>
          </a:xfrm>
          <a:prstGeom prst="rect">
            <a:avLst/>
          </a:prstGeom>
          <a:noFill/>
          <a:ln w="12700">
            <a:noFill/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Hellow World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Functions…</a:t>
            </a:r>
            <a:endParaRPr lang="bg-BG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609521" y="1676400"/>
            <a:ext cx="10971372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A function can be called from: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Any other function</a:t>
            </a:r>
          </a:p>
          <a:p>
            <a:pPr lvl="1"/>
            <a:r>
              <a:rPr lang="en-US" dirty="0" smtClean="0"/>
              <a:t>Itself (process known as </a:t>
            </a:r>
            <a:r>
              <a:rPr lang="en-US" b="1" dirty="0" smtClean="0"/>
              <a:t>recursion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8406" y="3505200"/>
            <a:ext cx="5334000" cy="2403605"/>
          </a:xfrm>
          <a:prstGeom prst="rect">
            <a:avLst/>
          </a:prstGeom>
          <a:noFill/>
          <a:ln w="12700">
            <a:noFill/>
          </a:ln>
        </p:spPr>
        <p:txBody>
          <a:bodyPr wrap="square" tIns="72000" bIns="7200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console.log('printed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anotherPrint(){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anotherPrint();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12694" y="2955629"/>
            <a:ext cx="10565025" cy="718145"/>
          </a:xfrm>
        </p:spPr>
        <p:txBody>
          <a:bodyPr/>
          <a:lstStyle/>
          <a:p>
            <a:r>
              <a:rPr lang="en-US" smtClean="0"/>
              <a:t>Functions with Parameters</a:t>
            </a:r>
            <a:endParaRPr lang="bg-BG" dirty="0"/>
          </a:p>
        </p:txBody>
      </p:sp>
      <p:sp>
        <p:nvSpPr>
          <p:cNvPr id="11" name="Content Placeholder 10"/>
          <p:cNvSpPr>
            <a:spLocks noGrp="1"/>
          </p:cNvSpPr>
          <p:nvPr>
            <p:ph type="subTitle" idx="1"/>
          </p:nvPr>
        </p:nvSpPr>
        <p:spPr>
          <a:xfrm>
            <a:off x="812694" y="3926680"/>
            <a:ext cx="10565025" cy="569120"/>
          </a:xfrm>
        </p:spPr>
        <p:txBody>
          <a:bodyPr/>
          <a:lstStyle/>
          <a:p>
            <a:r>
              <a:rPr lang="en-US" smtClean="0"/>
              <a:t>Passing Parameters and Returning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Parameters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To pass information to a function, you can use </a:t>
            </a:r>
            <a:r>
              <a:rPr lang="en-US" b="1" dirty="0" smtClean="0"/>
              <a:t>parameters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(also known as </a:t>
            </a:r>
            <a:r>
              <a:rPr lang="en-US" b="1" dirty="0" smtClean="0"/>
              <a:t>arguments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dirty="0" smtClean="0"/>
              <a:t>You can pass zero or several input values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Each parameter has name 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Parameters are assigned to particular values when the function is called</a:t>
            </a:r>
          </a:p>
          <a:p>
            <a:pPr>
              <a:lnSpc>
                <a:spcPts val="4000"/>
              </a:lnSpc>
            </a:pPr>
            <a:r>
              <a:rPr lang="en-US" dirty="0" smtClean="0"/>
              <a:t>Parameters can change the function behavior depending on the passed values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and Using </a:t>
            </a:r>
            <a:br>
              <a:rPr lang="en-US" dirty="0" smtClean="0"/>
            </a:br>
            <a:r>
              <a:rPr lang="en-US" dirty="0" smtClean="0"/>
              <a:t>Function Parameters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520" y="1775192"/>
            <a:ext cx="11124485" cy="477800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Function’s behavior depends on its parameters 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Parameters can be of any type</a:t>
            </a:r>
          </a:p>
          <a:p>
            <a:pPr lvl="1">
              <a:lnSpc>
                <a:spcPct val="85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 smtClean="0"/>
              <a:t>,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dirty="0" smtClean="0"/>
              <a:t>,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/>
              <a:t>, etc.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Even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Function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006" y="3657600"/>
            <a:ext cx="7561263" cy="286232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printSign(number) 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 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console.log('Positive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(number &lt; 0) 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'Negative');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'Zero');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and Using </a:t>
            </a:r>
            <a:br>
              <a:rPr lang="en-US" dirty="0" smtClean="0"/>
            </a:br>
            <a:r>
              <a:rPr lang="en-US" dirty="0" smtClean="0"/>
              <a:t>Function Parameters…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have as many parameters as needed: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7594" y="2514600"/>
            <a:ext cx="7847012" cy="242630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printMax(number1, number2)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max = number1;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('Maximal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max);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Functions</a:t>
            </a:r>
            <a:br>
              <a:rPr lang="en-US" dirty="0" smtClean="0"/>
            </a:br>
            <a:r>
              <a:rPr lang="en-US" dirty="0" smtClean="0"/>
              <a:t>with Parameters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To call a function and pass values to its parameters: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the function’s name, followed by a list of expressions for each parameter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Examples: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66006" y="3886200"/>
            <a:ext cx="7561263" cy="178510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 + 3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200);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1.5, quantity * 2);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Functions Parameters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7406" y="1770995"/>
            <a:ext cx="7902575" cy="467820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printSign(number)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&gt; 0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('The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 +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&lt; 0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('The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 +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('The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 +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zero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printMax(number1, number2)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max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number1;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(max &gt;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number1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number2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('Maximal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Triangle –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0"/>
            <a:ext cx="10971372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program for printing triangles as shown below: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1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1	1 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1 2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1 2 3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1 2 3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1 2 3 4</a:t>
            </a:r>
            <a:endParaRPr lang="bg-BG" dirty="0" smtClean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1 2 3 4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1 2 3 4 5</a:t>
            </a:r>
            <a:endParaRPr lang="bg-BG" dirty="0" smtClean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n=5 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1 2 3 4 5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n=6 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1 2 3 4 5 6</a:t>
            </a:r>
            <a:endParaRPr lang="bg-BG" dirty="0" smtClean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1 2 3 4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1 2 3 4 5</a:t>
            </a:r>
            <a:endParaRPr lang="bg-BG" dirty="0" smtClean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1 2 3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1 2 3 4</a:t>
            </a:r>
            <a:endParaRPr lang="bg-BG" dirty="0" smtClean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1 2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1 2 3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1 2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1 </a:t>
            </a:r>
            <a:endParaRPr lang="bg-BG" dirty="0" smtClean="0">
              <a:latin typeface="Consolas" pitchFamily="49" charset="0"/>
              <a:cs typeface="Consolas" pitchFamily="49" charset="0"/>
            </a:endParaRP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Printing Triangle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8975" y="1600200"/>
            <a:ext cx="7766050" cy="526041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prompt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('Enter number');</a:t>
            </a:r>
            <a:endParaRPr lang="en-US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line;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(line = 1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&lt;= n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printLine(1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(line = n-1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&gt;= 1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line-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rintLine(1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printLine(start, end)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line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'';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(let i = start; i &lt;= end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line +=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i;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console.log(line);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775191"/>
            <a:ext cx="10971372" cy="47780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Functions Overview</a:t>
            </a:r>
          </a:p>
          <a:p>
            <a:pPr lvl="1"/>
            <a:r>
              <a:rPr lang="en-US" dirty="0" smtClean="0"/>
              <a:t>Declaring and Creating Functions</a:t>
            </a:r>
          </a:p>
          <a:p>
            <a:pPr lvl="1"/>
            <a:r>
              <a:rPr lang="en-US" dirty="0" smtClean="0"/>
              <a:t>Calling Functions</a:t>
            </a:r>
          </a:p>
          <a:p>
            <a:r>
              <a:rPr lang="en-US" dirty="0" smtClean="0"/>
              <a:t>Functions with Parameters</a:t>
            </a:r>
          </a:p>
          <a:p>
            <a:r>
              <a:rPr lang="en-US" dirty="0" smtClean="0"/>
              <a:t>The arguments Object</a:t>
            </a:r>
          </a:p>
          <a:p>
            <a:r>
              <a:rPr lang="en-US" smtClean="0"/>
              <a:t>Default, </a:t>
            </a:r>
            <a:r>
              <a:rPr lang="en-US" dirty="0" smtClean="0"/>
              <a:t>Rest</a:t>
            </a:r>
            <a:r>
              <a:rPr lang="en-US" smtClean="0"/>
              <a:t>, Spread</a:t>
            </a:r>
            <a:endParaRPr lang="en-US" dirty="0" smtClean="0"/>
          </a:p>
          <a:p>
            <a:r>
              <a:rPr lang="en-US" dirty="0" smtClean="0"/>
              <a:t>Returning Values From Functions</a:t>
            </a:r>
          </a:p>
          <a:p>
            <a:r>
              <a:rPr lang="en-US" dirty="0" smtClean="0"/>
              <a:t>Function Scope</a:t>
            </a:r>
          </a:p>
          <a:p>
            <a:r>
              <a:rPr lang="en-US" dirty="0" smtClean="0"/>
              <a:t>Block Scope</a:t>
            </a:r>
          </a:p>
          <a:p>
            <a:r>
              <a:rPr lang="en-US" dirty="0" smtClean="0"/>
              <a:t>Function Overloading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57406" y="1752600"/>
            <a:ext cx="28448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arguments Object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function have a special object called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lvl="1"/>
            <a:r>
              <a:rPr lang="en-US" dirty="0" smtClean="0"/>
              <a:t>It holds information about the function and all the parameters passed to the function</a:t>
            </a:r>
          </a:p>
          <a:p>
            <a:pPr lvl="1"/>
            <a:r>
              <a:rPr lang="en-US" dirty="0" smtClean="0"/>
              <a:t>No need to be explicitly declared</a:t>
            </a:r>
          </a:p>
          <a:p>
            <a:pPr lvl="2"/>
            <a:r>
              <a:rPr lang="en-US" dirty="0" smtClean="0"/>
              <a:t>It exists in every function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89806" y="4343400"/>
            <a:ext cx="7766050" cy="193899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printArguments()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for(let i in arguments)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console.log(arguments[i]);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printArguments(1, 2, 3, 4); //1, 2, 3, 4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Returning Values from Functions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JavaScript may or may not return a value</a:t>
            </a:r>
          </a:p>
          <a:p>
            <a:pPr lvl="1"/>
            <a:r>
              <a:rPr lang="en-US" dirty="0" smtClean="0"/>
              <a:t>The return value can be of any type</a:t>
            </a:r>
          </a:p>
          <a:p>
            <a:pPr lvl="2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/>
              <a:t>,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lvl="1"/>
            <a:r>
              <a:rPr lang="en-US" dirty="0" smtClean="0"/>
              <a:t>If no value is returned, the caller gets value "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"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91406" y="4114800"/>
            <a:ext cx="6985000" cy="38472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head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arr.shift();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91406" y="4720530"/>
            <a:ext cx="6985000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price = getPrice() * quantity * 1.20;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91406" y="5327904"/>
            <a:ext cx="6985000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noValue = arr.sort();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Functions That Return a Value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2400"/>
              </a:spcBef>
            </a:pPr>
            <a:r>
              <a:rPr lang="en-US" dirty="0" smtClean="0"/>
              <a:t>Functions can return any type of data (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 smtClean="0"/>
              <a:t>,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 smtClean="0"/>
              <a:t>, etc...)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Use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keyword to return a result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7106" y="3505200"/>
            <a:ext cx="7632700" cy="95410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multiply(firstNum, secondNum)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The </a:t>
            </a:r>
            <a:r>
              <a:rPr lang="en-US" sz="4800" b="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4800" dirty="0" smtClean="0"/>
              <a:t> Statement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Immediately terminates function’s execution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specified expression to the caller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To terminate function execution, use just: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Return can be used several times in a function body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return a different value in different cases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35856" y="3714690"/>
            <a:ext cx="7550150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2206" y="4705290"/>
            <a:ext cx="7550150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Even Numbers–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sum of all even numbers in an array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77106" y="2667000"/>
            <a:ext cx="7632700" cy="273921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sum(numbers)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sum = 0;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numbers) {</a:t>
            </a:r>
            <a:endParaRPr lang="bg-BG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(numbers[i] % 2 == 0) {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sum += numbers[i];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	    </a:t>
            </a:r>
            <a:endParaRPr lang="en-US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17786" y="2667000"/>
            <a:ext cx="3258619" cy="792417"/>
          </a:xfrm>
          <a:prstGeom prst="wedgeRoundRectCallout">
            <a:avLst>
              <a:gd name="adj1" fmla="val -69528"/>
              <a:gd name="adj2" fmla="val 661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 ( ! numbers[i] % 2)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is also 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and Block Scope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Scope of variables and functions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and Block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Every variable has its scope of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scope defines where the variable is accessible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Generally there are local and global scope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6968" y="3352800"/>
            <a:ext cx="7920038" cy="329320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[1, 2, 3, 4, 5, 6, 7];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countOccurences(value)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count = 0;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(let i = 0; i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arr.length;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(arr[i] == value)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count++;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694" y="3108029"/>
            <a:ext cx="10565025" cy="718145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2694" y="4079080"/>
            <a:ext cx="10565025" cy="569120"/>
          </a:xfrm>
        </p:spPr>
        <p:txBody>
          <a:bodyPr/>
          <a:lstStyle/>
          <a:p>
            <a:r>
              <a:rPr lang="en-US" dirty="0" smtClean="0"/>
              <a:t>Many functions with the same name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does not support function overloading</a:t>
            </a:r>
          </a:p>
          <a:p>
            <a:pPr lvl="1"/>
            <a:r>
              <a:rPr lang="en-US" dirty="0" smtClean="0"/>
              <a:t>i.e. only one function with a specified name can exists in the same scope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second print overwrites the first one</a:t>
            </a:r>
          </a:p>
          <a:p>
            <a:pPr lvl="1"/>
            <a:endParaRPr lang="en-US" dirty="0" smtClean="0"/>
          </a:p>
          <a:p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9368" y="3262249"/>
            <a:ext cx="7920038" cy="226215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print(number)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('Number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print(number,text) {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'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\nText: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text);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print(2);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overloading in JavaScript must be faked</a:t>
            </a:r>
          </a:p>
          <a:p>
            <a:pPr lvl="1"/>
            <a:r>
              <a:rPr lang="en-US" dirty="0" smtClean="0"/>
              <a:t>i.e. make it look like overloading</a:t>
            </a:r>
          </a:p>
          <a:p>
            <a:r>
              <a:rPr lang="en-US" dirty="0" smtClean="0"/>
              <a:t>Many ways of fake function overloading exist</a:t>
            </a:r>
          </a:p>
          <a:p>
            <a:pPr lvl="1"/>
            <a:r>
              <a:rPr lang="en-US" dirty="0" smtClean="0"/>
              <a:t>Different number of parameters</a:t>
            </a:r>
          </a:p>
          <a:p>
            <a:pPr lvl="1"/>
            <a:r>
              <a:rPr lang="en-US" dirty="0" smtClean="0"/>
              <a:t>Different type of parameters</a:t>
            </a:r>
          </a:p>
          <a:p>
            <a:pPr lvl="1"/>
            <a:r>
              <a:rPr lang="en-US" dirty="0" smtClean="0"/>
              <a:t>Optional parameters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694" y="3031829"/>
            <a:ext cx="10565025" cy="718145"/>
          </a:xfrm>
        </p:spPr>
        <p:txBody>
          <a:bodyPr/>
          <a:lstStyle/>
          <a:p>
            <a:r>
              <a:rPr lang="en-US" dirty="0" smtClean="0"/>
              <a:t>Functions Overview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12694" y="4002880"/>
            <a:ext cx="10565025" cy="569120"/>
          </a:xfrm>
        </p:spPr>
        <p:txBody>
          <a:bodyPr/>
          <a:lstStyle/>
          <a:p>
            <a:r>
              <a:rPr lang="en-US" dirty="0" smtClean="0"/>
              <a:t>What is a function?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Overloading - Different Number of Parameters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Overloading functions with different number of parameters is done by a simple switch by the length of the arguments</a:t>
            </a:r>
          </a:p>
          <a:p>
            <a:pPr lvl="1"/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4568" y="2955935"/>
            <a:ext cx="7920038" cy="32162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text) {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(arguments.length)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: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: </a:t>
            </a:r>
            <a:endParaRPr lang="en-US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number); </a:t>
            </a:r>
            <a:endParaRPr lang="en-US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: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text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break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			</a:t>
            </a:r>
            <a:endParaRPr lang="en-US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//logs 5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(5,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Lorem Ipsum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//logs 5 and Lorem Ipsum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Overloading:</a:t>
            </a:r>
            <a:br>
              <a:rPr lang="en-US" dirty="0" smtClean="0"/>
            </a:br>
            <a:r>
              <a:rPr lang="en-US" dirty="0" smtClean="0"/>
              <a:t>Different Types of Parameters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Overloading functions with different type of the parameters is done with a switch on the type of the parameter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4568" y="2859137"/>
            <a:ext cx="7920038" cy="377026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printValue(value) {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log = console.log;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typeof value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value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value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value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'boolean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value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 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Lorem Ipsum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([1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4]);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Parameters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JavaScript all parameters are optional</a:t>
            </a:r>
          </a:p>
          <a:p>
            <a:pPr lvl="1"/>
            <a:r>
              <a:rPr lang="en-US" dirty="0" smtClean="0"/>
              <a:t>i.e. functions can be invoked without them</a:t>
            </a:r>
          </a:p>
          <a:p>
            <a:r>
              <a:rPr lang="en-US" dirty="0" smtClean="0"/>
              <a:t>Yet, there is a reason behind requesting parameters</a:t>
            </a:r>
          </a:p>
          <a:p>
            <a:pPr lvl="1"/>
            <a:r>
              <a:rPr lang="en-US" dirty="0" smtClean="0"/>
              <a:t>Maybe the function's behavior depends on it?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Parameters…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parameter is not present - assign a value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806" y="2590800"/>
            <a:ext cx="7920038" cy="175432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//only the str parameter is required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substring(str, start, end)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start = start ||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 = end || str.length;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806" y="4341674"/>
            <a:ext cx="7920038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//only the str parameter is required ECMAScript6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substring(str, start = 0, end = str.length)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//function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+ Spread ECMAScript6</a:t>
            </a:r>
            <a:endParaRPr lang="bg-BG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Spread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806" y="2362200"/>
            <a:ext cx="7920038" cy="175432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f(x, ...y)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y is an Array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x * y.length;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f(3, "hello", true) ==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9806" y="4800600"/>
            <a:ext cx="7920038" cy="147732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f(x, y, z)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x + y + z;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Pass each elem of array as argument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f(...[1,2,3]) == 6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Content Placeholder 6" descr="ask-question-1-ca45a12e5206bae44014e11cd3ced9f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4715" y="1524000"/>
            <a:ext cx="6948092" cy="5252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450850">
              <a:buFontTx/>
              <a:buAutoNum type="arabicPeriod"/>
            </a:pPr>
            <a:r>
              <a:rPr lang="en-US" sz="2800" dirty="0" smtClean="0"/>
              <a:t>Write a function that returns the last digit of given integer as an English word. Examples: 512 </a:t>
            </a:r>
            <a:r>
              <a:rPr lang="en-US" sz="2800" dirty="0" smtClean="0">
                <a:sym typeface="Wingdings" pitchFamily="2" charset="2"/>
              </a:rPr>
              <a:t> "two", 1024  "four", 12309  "nine"</a:t>
            </a:r>
          </a:p>
          <a:p>
            <a:pPr marL="450850" indent="-450850">
              <a:buFontTx/>
              <a:buAutoNum type="arabicPeriod"/>
            </a:pPr>
            <a:r>
              <a:rPr lang="en-US" sz="2800" dirty="0" smtClean="0"/>
              <a:t>Write a function that reverses the digits of given decimal number. Example: 256 </a:t>
            </a:r>
            <a:r>
              <a:rPr lang="en-US" sz="2800" dirty="0" smtClean="0">
                <a:sym typeface="Wingdings" pitchFamily="2" charset="2"/>
              </a:rPr>
              <a:t> 652</a:t>
            </a:r>
          </a:p>
          <a:p>
            <a:pPr marL="450850" indent="-450850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Write a function that finds all the occurrences of word in a text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The search can case sensitive or case insensitive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Use function overloading</a:t>
            </a:r>
          </a:p>
          <a:p>
            <a:pPr marL="450850" indent="-450850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Write a function to count the number of </a:t>
            </a:r>
            <a:r>
              <a:rPr lang="en-US" sz="2800" dirty="0" err="1" smtClean="0">
                <a:sym typeface="Wingdings" pitchFamily="2" charset="2"/>
              </a:rPr>
              <a:t>divs</a:t>
            </a:r>
            <a:r>
              <a:rPr lang="en-US" sz="2800" dirty="0" smtClean="0">
                <a:sym typeface="Wingdings" pitchFamily="2" charset="2"/>
              </a:rPr>
              <a:t> on the web page</a:t>
            </a:r>
          </a:p>
          <a:p>
            <a:pPr marL="457200" indent="-457200"/>
            <a:endParaRPr lang="en-US" sz="2800" dirty="0" smtClean="0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800" dirty="0" smtClean="0"/>
              <a:t>Write a function that counts how many times given number appears in given array. Write a test function to check if the function is working correctly.</a:t>
            </a:r>
          </a:p>
          <a:p>
            <a:pPr marL="450850" indent="-450850">
              <a:buFontTx/>
              <a:buAutoNum type="arabicPeriod" startAt="5"/>
            </a:pPr>
            <a:r>
              <a:rPr lang="en-US" sz="2800" dirty="0" smtClean="0"/>
              <a:t>Write a function that checks if the element at given position in given array of integers is bigger than its two neighbors (when such exist).</a:t>
            </a:r>
          </a:p>
          <a:p>
            <a:pPr marL="450850" indent="-450850">
              <a:buFontTx/>
              <a:buAutoNum type="arabicPeriod" startAt="5"/>
            </a:pPr>
            <a:r>
              <a:rPr lang="en-US" sz="2800" dirty="0" smtClean="0"/>
              <a:t>Write a function that returns the index of the first element in array that is bigger than its neighbors, or -1, if there’s no such element.</a:t>
            </a:r>
          </a:p>
          <a:p>
            <a:pPr marL="900113" lvl="1" indent="-269875"/>
            <a:r>
              <a:rPr lang="en-US" sz="2600" dirty="0" smtClean="0"/>
              <a:t>Use the function from the previous exercise.</a:t>
            </a:r>
            <a:endParaRPr lang="bg-BG" sz="260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 </a:t>
            </a:r>
            <a:r>
              <a:rPr lang="en-US" b="1" dirty="0" smtClean="0"/>
              <a:t>function</a:t>
            </a:r>
            <a:r>
              <a:rPr lang="en-US" dirty="0" smtClean="0"/>
              <a:t> is a kind of building block that solves a small problem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A piece of code that has a name and can be called from the other code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Can </a:t>
            </a:r>
            <a:r>
              <a:rPr lang="en-US" b="1" dirty="0" smtClean="0"/>
              <a:t>take parameters </a:t>
            </a:r>
            <a:r>
              <a:rPr lang="en-US" dirty="0" smtClean="0"/>
              <a:t>and </a:t>
            </a:r>
            <a:r>
              <a:rPr lang="en-US" b="1" dirty="0" smtClean="0"/>
              <a:t>return a value</a:t>
            </a:r>
          </a:p>
          <a:p>
            <a:pPr>
              <a:lnSpc>
                <a:spcPts val="4000"/>
              </a:lnSpc>
            </a:pPr>
            <a:r>
              <a:rPr lang="en-US" dirty="0" smtClean="0"/>
              <a:t>Functions allow programmers to construct large programs from simple pieces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Functions?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09521" y="1600200"/>
            <a:ext cx="10971372" cy="462560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ts val="3600"/>
              </a:lnSpc>
            </a:pPr>
            <a:r>
              <a:rPr lang="en-US" dirty="0" smtClean="0"/>
              <a:t>More </a:t>
            </a:r>
            <a:r>
              <a:rPr lang="en-US" b="1" dirty="0" smtClean="0"/>
              <a:t>manageable</a:t>
            </a:r>
            <a:r>
              <a:rPr lang="en-US" dirty="0" smtClean="0"/>
              <a:t> programming</a:t>
            </a:r>
          </a:p>
          <a:p>
            <a:pPr lvl="1">
              <a:lnSpc>
                <a:spcPts val="3600"/>
              </a:lnSpc>
            </a:pPr>
            <a:r>
              <a:rPr lang="en-US" b="1" dirty="0" smtClean="0"/>
              <a:t>Split large </a:t>
            </a:r>
            <a:r>
              <a:rPr lang="en-US" dirty="0" smtClean="0"/>
              <a:t>problems into </a:t>
            </a:r>
            <a:r>
              <a:rPr lang="en-US" b="1" dirty="0" smtClean="0"/>
              <a:t>small pieces</a:t>
            </a:r>
          </a:p>
          <a:p>
            <a:pPr lvl="1">
              <a:lnSpc>
                <a:spcPts val="3600"/>
              </a:lnSpc>
            </a:pPr>
            <a:r>
              <a:rPr lang="en-US" b="1" dirty="0" smtClean="0"/>
              <a:t>Better organization </a:t>
            </a:r>
            <a:r>
              <a:rPr lang="en-US" dirty="0" smtClean="0"/>
              <a:t>of the program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Improve 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/>
              <a:t>readability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/>
              <a:t>understandability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Enhance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/>
              <a:t>abstraction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Avoiding repeating code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Improve code </a:t>
            </a:r>
            <a:r>
              <a:rPr lang="en-US" b="1" dirty="0" smtClean="0"/>
              <a:t>maintainability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Code </a:t>
            </a:r>
            <a:r>
              <a:rPr lang="en-US" b="1" dirty="0" smtClean="0"/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Using existing functions several times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694" y="3320455"/>
            <a:ext cx="10565025" cy="718145"/>
          </a:xfrm>
        </p:spPr>
        <p:txBody>
          <a:bodyPr/>
          <a:lstStyle/>
          <a:p>
            <a:r>
              <a:rPr lang="en-US" dirty="0" smtClean="0"/>
              <a:t>Declaring and Creating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Declaring and Creating </a:t>
            </a:r>
            <a:br>
              <a:rPr lang="en-US" sz="4800" dirty="0" smtClean="0"/>
            </a:br>
            <a:r>
              <a:rPr lang="en-US" sz="4800" dirty="0" smtClean="0"/>
              <a:t>Functions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function has a </a:t>
            </a: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name</a:t>
            </a:r>
          </a:p>
          <a:p>
            <a:pPr lvl="1"/>
            <a:r>
              <a:rPr lang="en-US" dirty="0" smtClean="0"/>
              <a:t>It is used to call the function</a:t>
            </a:r>
          </a:p>
          <a:p>
            <a:pPr lvl="1"/>
            <a:r>
              <a:rPr lang="en-US" dirty="0" smtClean="0"/>
              <a:t>Describes its purpose</a:t>
            </a:r>
          </a:p>
          <a:p>
            <a:r>
              <a:rPr lang="en-US" dirty="0" smtClean="0"/>
              <a:t>Functions in JavaScript does not</a:t>
            </a:r>
            <a:br>
              <a:rPr lang="en-US" dirty="0" smtClean="0"/>
            </a:br>
            <a:r>
              <a:rPr lang="en-US" dirty="0" smtClean="0"/>
              <a:t>have return type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72356" y="4493037"/>
            <a:ext cx="7613650" cy="116955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hello_world()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console.log('Hello World'));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866606" y="4114800"/>
            <a:ext cx="1752600" cy="953453"/>
          </a:xfrm>
          <a:prstGeom prst="wedgeRoundRectCallout">
            <a:avLst>
              <a:gd name="adj1" fmla="val -160073"/>
              <a:gd name="adj2" fmla="val -27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Declaring and Creating </a:t>
            </a:r>
            <a:br>
              <a:rPr lang="en-US" smtClean="0"/>
            </a:br>
            <a:r>
              <a:rPr lang="en-US" smtClean="0"/>
              <a:t>Functions…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Each function has a body</a:t>
            </a:r>
          </a:p>
          <a:p>
            <a:pPr lvl="1"/>
            <a:r>
              <a:rPr lang="en-US" dirty="0" smtClean="0"/>
              <a:t>It contains the programming code</a:t>
            </a:r>
          </a:p>
          <a:p>
            <a:pPr lvl="1"/>
            <a:r>
              <a:rPr lang="en-US" dirty="0" smtClean="0"/>
              <a:t>Surrounded by { and }</a:t>
            </a:r>
          </a:p>
          <a:p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006" y="3807237"/>
            <a:ext cx="7613650" cy="114576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hello_world()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console.log(‘Hello World'));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46056" y="3429000"/>
            <a:ext cx="1752600" cy="953453"/>
          </a:xfrm>
          <a:prstGeom prst="wedgeRoundRectCallout">
            <a:avLst>
              <a:gd name="adj1" fmla="val -80273"/>
              <a:gd name="adj2" fmla="val 441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body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5631656" y="4060781"/>
            <a:ext cx="336074" cy="663619"/>
          </a:xfrm>
          <a:prstGeom prst="rightBrac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Defining a Function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can be defined in three ways:</a:t>
            </a:r>
          </a:p>
          <a:p>
            <a:pPr lvl="1"/>
            <a:r>
              <a:rPr lang="en-US" dirty="0" smtClean="0"/>
              <a:t>Using the constructor of the Function object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declaration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expression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70806" y="2895600"/>
            <a:ext cx="7696200" cy="422405"/>
          </a:xfrm>
          <a:prstGeom prst="rect">
            <a:avLst/>
          </a:prstGeom>
          <a:noFill/>
          <a:ln w="12700">
            <a:noFill/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new Function('console.log(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)');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70806" y="3768595"/>
            <a:ext cx="7696200" cy="422405"/>
          </a:xfrm>
          <a:prstGeom prst="rect">
            <a:avLst/>
          </a:prstGeom>
          <a:noFill/>
          <a:ln w="12700">
            <a:noFill/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print() { console.log('Hello') 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70806" y="4748403"/>
            <a:ext cx="7696200" cy="853292"/>
          </a:xfrm>
          <a:prstGeom prst="rect">
            <a:avLst/>
          </a:prstGeom>
          <a:noFill/>
          <a:ln w="12700">
            <a:noFill/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function() { console.log('Hello')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function printFunc()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console.log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('Hello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2369</TotalTime>
  <Words>1884</Words>
  <Application>Microsoft Office PowerPoint</Application>
  <PresentationFormat>Custom</PresentationFormat>
  <Paragraphs>370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Module</vt:lpstr>
      <vt:lpstr>Frontend JavaScript              </vt:lpstr>
      <vt:lpstr>Table of contents</vt:lpstr>
      <vt:lpstr>Functions Overview</vt:lpstr>
      <vt:lpstr>What is a Function?</vt:lpstr>
      <vt:lpstr>Why to Use Functions?</vt:lpstr>
      <vt:lpstr>Declaring and Creating Functions</vt:lpstr>
      <vt:lpstr>Declaring and Creating  Functions</vt:lpstr>
      <vt:lpstr>Declaring and Creating  Functions…</vt:lpstr>
      <vt:lpstr>Ways of Defining a Function</vt:lpstr>
      <vt:lpstr>Calling Functions</vt:lpstr>
      <vt:lpstr>Calling Functions…</vt:lpstr>
      <vt:lpstr>Functions with Parameters</vt:lpstr>
      <vt:lpstr>Function Parameters</vt:lpstr>
      <vt:lpstr>Defining and Using  Function Parameters</vt:lpstr>
      <vt:lpstr>Defining and Using  Function Parameters…</vt:lpstr>
      <vt:lpstr>Calling Functions with Parameters</vt:lpstr>
      <vt:lpstr>Functions Parameters – Example</vt:lpstr>
      <vt:lpstr>Printing Triangle – Example</vt:lpstr>
      <vt:lpstr>Printing Triangle – Example</vt:lpstr>
      <vt:lpstr>The arguments Object</vt:lpstr>
      <vt:lpstr>Returning Values from Functions </vt:lpstr>
      <vt:lpstr>Defining Functions That Return a Value</vt:lpstr>
      <vt:lpstr>The return Statement</vt:lpstr>
      <vt:lpstr>Sum Even Numbers– Example</vt:lpstr>
      <vt:lpstr>Function and Block Scope</vt:lpstr>
      <vt:lpstr>Function and Block Scope</vt:lpstr>
      <vt:lpstr>Function Overloading</vt:lpstr>
      <vt:lpstr>Function Overloading</vt:lpstr>
      <vt:lpstr>Function Overloading…</vt:lpstr>
      <vt:lpstr>Function Overloading - Different Number of Parameters</vt:lpstr>
      <vt:lpstr>Function Overloading: Different Types of Parameters</vt:lpstr>
      <vt:lpstr>Default Parameters</vt:lpstr>
      <vt:lpstr>Default Parameters…</vt:lpstr>
      <vt:lpstr>Rest + Spread ECMAScript6</vt:lpstr>
      <vt:lpstr>Questions?</vt:lpstr>
      <vt:lpstr>Exercises</vt:lpstr>
      <vt:lpstr>Exercises…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cp:lastModifiedBy>MadWings</cp:lastModifiedBy>
  <cp:revision>432</cp:revision>
  <dcterms:created xsi:type="dcterms:W3CDTF">2006-08-16T00:00:00Z</dcterms:created>
  <dcterms:modified xsi:type="dcterms:W3CDTF">2016-06-16T20:56:11Z</dcterms:modified>
</cp:coreProperties>
</file>