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3"/>
  </p:notesMasterIdLst>
  <p:sldIdLst>
    <p:sldId id="256" r:id="rId2"/>
    <p:sldId id="257" r:id="rId3"/>
    <p:sldId id="276" r:id="rId4"/>
    <p:sldId id="302" r:id="rId5"/>
    <p:sldId id="258" r:id="rId6"/>
    <p:sldId id="263" r:id="rId7"/>
    <p:sldId id="264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90" r:id="rId16"/>
    <p:sldId id="291" r:id="rId17"/>
    <p:sldId id="289" r:id="rId18"/>
    <p:sldId id="292" r:id="rId19"/>
    <p:sldId id="303" r:id="rId20"/>
    <p:sldId id="294" r:id="rId21"/>
    <p:sldId id="295" r:id="rId22"/>
    <p:sldId id="314" r:id="rId23"/>
    <p:sldId id="286" r:id="rId24"/>
    <p:sldId id="307" r:id="rId25"/>
    <p:sldId id="315" r:id="rId26"/>
    <p:sldId id="316" r:id="rId27"/>
    <p:sldId id="317" r:id="rId28"/>
    <p:sldId id="318" r:id="rId29"/>
    <p:sldId id="319" r:id="rId30"/>
    <p:sldId id="320" r:id="rId31"/>
    <p:sldId id="321" r:id="rId32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023" autoAdjust="0"/>
  </p:normalViewPr>
  <p:slideViewPr>
    <p:cSldViewPr>
      <p:cViewPr>
        <p:scale>
          <a:sx n="100" d="100"/>
          <a:sy n="100" d="100"/>
        </p:scale>
        <p:origin x="-58" y="7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694" y="2727029"/>
            <a:ext cx="10565025" cy="718145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algn="ctr">
              <a:lnSpc>
                <a:spcPts val="5600"/>
              </a:lnSpc>
              <a:defRPr sz="5000" cap="none" baseline="0">
                <a:solidFill>
                  <a:schemeClr val="accent1">
                    <a:satMod val="150000"/>
                  </a:schemeClr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694" y="3698080"/>
            <a:ext cx="10565025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698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b/stiliyan-ivanov/33/2a0/bb5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https://www.facebook.com/stiliyan.iv.ivanov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https://www.linkedin.com/pub/stiliyan-ivanov/33/2a0/bb5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</a:t>
            </a:r>
            <a:r>
              <a:rPr lang="en-US" smtClean="0"/>
              <a:t>– 2016 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3973" y="1828800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ln w="500">
                  <a:noFill/>
                </a:ln>
                <a:solidFill>
                  <a:srgbClr val="FFC000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ea typeface="+mj-ea"/>
                <a:cs typeface="+mj-cs"/>
              </a:rPr>
              <a:t>Strings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Methods…</a:t>
            </a:r>
            <a:endParaRPr lang="bg-BG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609521" y="1676400"/>
            <a:ext cx="10971372" cy="46256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 err="1" smtClean="0"/>
              <a:t>string.indexOf</a:t>
            </a:r>
            <a:r>
              <a:rPr lang="en-US" b="1" dirty="0" smtClean="0"/>
              <a:t>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</a:t>
            </a:r>
            <a:r>
              <a:rPr lang="en-US" b="1" dirty="0" smtClean="0"/>
              <a:t>left-most</a:t>
            </a:r>
            <a:r>
              <a:rPr lang="en-US" dirty="0" smtClean="0"/>
              <a:t> occurrence of substring in string, that is after </a:t>
            </a:r>
            <a:r>
              <a:rPr lang="en-US" b="1" dirty="0" smtClean="0"/>
              <a:t>position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Position is optional and has default value of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string doesn't contain substring, returns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b="1" dirty="0" err="1" smtClean="0"/>
              <a:t>string.lastIndexOf</a:t>
            </a:r>
            <a:r>
              <a:rPr lang="en-US" b="1" dirty="0" smtClean="0"/>
              <a:t>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</a:t>
            </a:r>
            <a:r>
              <a:rPr lang="en-US" b="1" dirty="0" smtClean="0"/>
              <a:t>right-most</a:t>
            </a:r>
            <a:r>
              <a:rPr lang="en-US" dirty="0" smtClean="0"/>
              <a:t> occurrence of substring in string, that is before </a:t>
            </a:r>
            <a:r>
              <a:rPr lang="en-US" b="1" dirty="0" smtClean="0"/>
              <a:t>position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Position is optional, default value is </a:t>
            </a:r>
            <a:r>
              <a:rPr lang="en-US" dirty="0" err="1" smtClean="0"/>
              <a:t>string.length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If string doesn't contain substring, returns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Methods…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err="1" smtClean="0"/>
              <a:t>string.split</a:t>
            </a:r>
            <a:r>
              <a:rPr lang="en-US" b="1" dirty="0" smtClean="0"/>
              <a:t>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Splits the string by separator and returns an array of strings, containing the separated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Separator can be a regular expression</a:t>
            </a:r>
          </a:p>
          <a:p>
            <a:pPr>
              <a:lnSpc>
                <a:spcPct val="100000"/>
              </a:lnSpc>
            </a:pPr>
            <a:r>
              <a:rPr lang="en-US" b="1" dirty="0" err="1" smtClean="0"/>
              <a:t>string.trim</a:t>
            </a:r>
            <a:r>
              <a:rPr lang="en-US" b="1" dirty="0" smtClean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whitespace from the beginning and end of the string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 smtClean="0"/>
              <a:t>str.trimLeft</a:t>
            </a:r>
            <a:r>
              <a:rPr lang="en-US" b="1" dirty="0" smtClean="0"/>
              <a:t>()</a:t>
            </a:r>
            <a:r>
              <a:rPr lang="en-US" dirty="0" smtClean="0"/>
              <a:t>, </a:t>
            </a:r>
            <a:r>
              <a:rPr lang="en-US" b="1" dirty="0" err="1" smtClean="0"/>
              <a:t>str.trimRight</a:t>
            </a:r>
            <a:r>
              <a:rPr lang="en-US" b="1" dirty="0" smtClean="0"/>
              <a:t>()</a:t>
            </a:r>
            <a:endParaRPr lang="en-US" b="1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Remove whitespace from the left/right side of the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Methods…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520" y="1775192"/>
            <a:ext cx="11124485" cy="47780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err="1" smtClean="0"/>
              <a:t>string.substr</a:t>
            </a:r>
            <a:r>
              <a:rPr lang="en-US" b="1" dirty="0" smtClean="0"/>
              <a:t>(start, 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counting length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length is optional</a:t>
            </a:r>
          </a:p>
          <a:p>
            <a:pPr>
              <a:lnSpc>
                <a:spcPct val="100000"/>
              </a:lnSpc>
            </a:pPr>
            <a:r>
              <a:rPr lang="en-US" b="1" dirty="0" err="1" smtClean="0"/>
              <a:t>string.substring</a:t>
            </a:r>
            <a:r>
              <a:rPr lang="en-US" b="1" dirty="0" smtClean="0"/>
              <a:t>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ending at end</a:t>
            </a:r>
          </a:p>
          <a:p>
            <a:pPr>
              <a:lnSpc>
                <a:spcPct val="100000"/>
              </a:lnSpc>
            </a:pPr>
            <a:r>
              <a:rPr lang="en-US" b="1" dirty="0" err="1" smtClean="0"/>
              <a:t>string.valueOf</a:t>
            </a:r>
            <a:r>
              <a:rPr lang="en-US" b="1" dirty="0" smtClean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How to concatenate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Concatenation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is an immutable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value cannot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Instead a new string is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are a few ways to concatenate strings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Concatenating strings is 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concatenation allocates new memory</a:t>
            </a:r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1206" y="3940314"/>
            <a:ext cx="8077200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var strConcat1 = str1 + str2;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var strConcat2 = str.concat(str2);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Concatenation…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String concatenation is one of the most used operations with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it is hard to optimize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browser makes optimizations of its 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browsers concatenate very slow with </a:t>
            </a:r>
            <a:r>
              <a:rPr lang="en-US" b="1" dirty="0" smtClean="0"/>
              <a:t>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support older browsers, use </a:t>
            </a:r>
            <a:r>
              <a:rPr lang="en-US" dirty="0" err="1" smtClean="0"/>
              <a:t>array.join</a:t>
            </a:r>
            <a:r>
              <a:rPr lang="en-US" dirty="0" smtClean="0"/>
              <a:t>("") for concatenation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Works like string builder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Slower in modern browsers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66006" y="4724400"/>
            <a:ext cx="80772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[].push(srt1,str2,str3,…).join('');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94" y="3625255"/>
            <a:ext cx="10565025" cy="718145"/>
          </a:xfrm>
        </p:spPr>
        <p:txBody>
          <a:bodyPr/>
          <a:lstStyle/>
          <a:p>
            <a:r>
              <a:rPr lang="en-US" dirty="0" smtClean="0"/>
              <a:t>Escaping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Escape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</a:p>
          <a:p>
            <a:r>
              <a:rPr lang="en-US" dirty="0" smtClean="0"/>
              <a:t>When using JavaScript client-side reserved characters are '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"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"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42206" y="4597872"/>
            <a:ext cx="8077200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document.body.append(</a:t>
            </a:r>
          </a:p>
          <a:p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&lt;script&gt;' +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'</a:t>
            </a:r>
            <a:r>
              <a:rPr lang="en-US" dirty="0" err="1" smtClean="0">
                <a:solidFill>
                  <a:schemeClr val="tx1"/>
                </a:solidFill>
              </a:rPr>
              <a:t>document.location</a:t>
            </a:r>
            <a:r>
              <a:rPr lang="en-US" dirty="0" smtClean="0">
                <a:solidFill>
                  <a:schemeClr val="tx1"/>
                </a:solidFill>
              </a:rPr>
              <a:t> = 'http://bad_place.com' +</a:t>
            </a:r>
          </a:p>
          <a:p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&lt;/script&gt;');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6006" y="3617655"/>
            <a:ext cx="8077200" cy="255454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String.prototype.htmlEscape</a:t>
            </a:r>
            <a:r>
              <a:rPr lang="en-US" dirty="0" smtClean="0">
                <a:solidFill>
                  <a:schemeClr val="tx1"/>
                </a:solidFill>
              </a:rPr>
              <a:t> = function () 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escapedStr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tx1"/>
                </a:solidFill>
              </a:rPr>
              <a:t>String(this).replace</a:t>
            </a:r>
            <a:r>
              <a:rPr lang="en-US" dirty="0">
                <a:solidFill>
                  <a:schemeClr val="tx1"/>
                </a:solidFill>
              </a:rPr>
              <a:t>(/&amp;/g, '&amp;amp;');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escapedStr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escapedStr.replace</a:t>
            </a:r>
            <a:r>
              <a:rPr lang="en-US" dirty="0">
                <a:solidFill>
                  <a:schemeClr val="tx1"/>
                </a:solidFill>
              </a:rPr>
              <a:t>(/&lt;/g, '&amp;</a:t>
            </a:r>
            <a:r>
              <a:rPr lang="en-US" dirty="0" err="1">
                <a:solidFill>
                  <a:schemeClr val="tx1"/>
                </a:solidFill>
              </a:rPr>
              <a:t>lt</a:t>
            </a:r>
            <a:r>
              <a:rPr lang="en-US" dirty="0">
                <a:solidFill>
                  <a:schemeClr val="tx1"/>
                </a:solidFill>
              </a:rPr>
              <a:t>;');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escapedStr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escapedStr.replace</a:t>
            </a:r>
            <a:r>
              <a:rPr lang="en-US" dirty="0">
                <a:solidFill>
                  <a:schemeClr val="tx1"/>
                </a:solidFill>
              </a:rPr>
              <a:t>(/&gt;/g, '&amp;</a:t>
            </a:r>
            <a:r>
              <a:rPr lang="en-US" dirty="0" err="1">
                <a:solidFill>
                  <a:schemeClr val="tx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;');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escapedStr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escapedStr.replace</a:t>
            </a:r>
            <a:r>
              <a:rPr lang="en-US" dirty="0">
                <a:solidFill>
                  <a:schemeClr val="tx1"/>
                </a:solidFill>
              </a:rPr>
              <a:t>(/"/g, '&amp;</a:t>
            </a:r>
            <a:r>
              <a:rPr lang="en-US" dirty="0" err="1">
                <a:solidFill>
                  <a:schemeClr val="tx1"/>
                </a:solidFill>
              </a:rPr>
              <a:t>quot</a:t>
            </a:r>
            <a:r>
              <a:rPr lang="en-US" dirty="0">
                <a:solidFill>
                  <a:schemeClr val="tx1"/>
                </a:solidFill>
              </a:rPr>
              <a:t>;');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escapedStr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escapedStr.replace</a:t>
            </a:r>
            <a:r>
              <a:rPr lang="en-US" dirty="0">
                <a:solidFill>
                  <a:schemeClr val="tx1"/>
                </a:solidFill>
              </a:rPr>
              <a:t>(/'/g, </a:t>
            </a:r>
            <a:r>
              <a:rPr lang="en-US" dirty="0" smtClean="0">
                <a:solidFill>
                  <a:schemeClr val="tx1"/>
                </a:solidFill>
              </a:rPr>
              <a:t>'&amp;#39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dirty="0" err="1">
                <a:solidFill>
                  <a:schemeClr val="tx1"/>
                </a:solidFill>
              </a:rPr>
              <a:t>escapedStr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bg-BG" dirty="0">
                <a:solidFill>
                  <a:schemeClr val="tx1"/>
                </a:solidFill>
              </a:rPr>
              <a:t>}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94" y="3657600"/>
            <a:ext cx="10565025" cy="718145"/>
          </a:xfrm>
        </p:spPr>
        <p:txBody>
          <a:bodyPr>
            <a:normAutofit/>
          </a:bodyPr>
          <a:lstStyle/>
          <a:p>
            <a:r>
              <a:rPr lang="en-US" dirty="0" smtClean="0"/>
              <a:t>Useful Extensions and Shims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775191"/>
            <a:ext cx="10971372" cy="47780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Strings in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 Wrapper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 Methods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dirty="0" smtClean="0"/>
              <a:t>,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dirty="0" smtClean="0"/>
              <a:t>,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US" dirty="0" smtClean="0"/>
              <a:t>,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 smtClean="0"/>
              <a:t>,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 Concatenation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Escaping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Useful Extensions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57406" y="17526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Extensions - Trim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string.trim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string.trimLeft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string.trimRight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Supported in all modern browsers</a:t>
            </a:r>
          </a:p>
          <a:p>
            <a:pPr lvl="1"/>
            <a:r>
              <a:rPr lang="en-US" dirty="0" smtClean="0"/>
              <a:t>For older browsers use shim</a:t>
            </a:r>
          </a:p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string.trimChars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(chars)</a:t>
            </a:r>
            <a:r>
              <a:rPr lang="en-US" dirty="0" smtClean="0"/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string.trimLeftChars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(chars)</a:t>
            </a:r>
            <a:r>
              <a:rPr lang="en-US" dirty="0" smtClean="0"/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string.trimRightChars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(chars)</a:t>
            </a:r>
          </a:p>
          <a:p>
            <a:pPr lvl="1"/>
            <a:r>
              <a:rPr lang="en-US" dirty="0" smtClean="0"/>
              <a:t>Trim no-whitespace characters</a:t>
            </a:r>
          </a:p>
          <a:p>
            <a:pPr lvl="1"/>
            <a:r>
              <a:rPr lang="en-US" dirty="0" smtClean="0"/>
              <a:t>No native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Padding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21" y="1394191"/>
            <a:ext cx="10971372" cy="46256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str.padLeft(count [,char])</a:t>
            </a:r>
            <a:r>
              <a:rPr lang="en-US" noProof="1" smtClean="0"/>
              <a:t>,</a:t>
            </a:r>
            <a:r>
              <a:rPr lang="en-US" b="1" noProof="1" smtClean="0"/>
              <a:t>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str.padRight(count [,char])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Pads a string to the left/right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Fills the padding with whitespace or character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native implementation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006" y="3886200"/>
            <a:ext cx="8324850" cy="31700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String.prototype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paddLeft = function (count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char)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||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if(char.length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return String(this);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if(str.length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count) return String(this);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String(this);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count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+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a JavaScript function reverses string and returns it</a:t>
            </a:r>
            <a:br>
              <a:rPr lang="en-US" sz="2800" dirty="0" smtClean="0"/>
            </a:br>
            <a:r>
              <a:rPr lang="en-US" sz="2800" dirty="0" smtClean="0"/>
              <a:t>Example: "sample" </a:t>
            </a:r>
            <a:r>
              <a:rPr lang="en-US" sz="2800" dirty="0" smtClean="0">
                <a:sym typeface="Wingdings" pitchFamily="2" charset="2"/>
              </a:rPr>
              <a:t> "</a:t>
            </a:r>
            <a:r>
              <a:rPr lang="en-US" sz="2800" noProof="1" smtClean="0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of correct expression: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of incorrect expression: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 smtClean="0"/>
              <a:t>Write a JavaScript function that 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 smtClean="0"/>
              <a:t>		Example: The target substring is "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 smtClean="0"/>
              <a:t>	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 smtClean="0"/>
              <a:t>	The result is: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66006" y="3324761"/>
            <a:ext cx="7272337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days.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 smtClean="0"/>
              <a:t>You are given a text. Write a function that changes the text in all regions:</a:t>
            </a:r>
          </a:p>
          <a:p>
            <a:pPr lvl="1" indent="-282575"/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&lt;/upcase&gt;</a:t>
            </a:r>
            <a:r>
              <a:rPr lang="en-US" sz="2600" b="1" dirty="0" smtClean="0"/>
              <a:t> </a:t>
            </a:r>
            <a:r>
              <a:rPr lang="en-US" sz="2600" dirty="0" smtClean="0"/>
              <a:t>to uppercase.</a:t>
            </a:r>
          </a:p>
          <a:p>
            <a:pPr lvl="1" indent="-282575"/>
            <a:r>
              <a:rPr lang="en-US" sz="2600" b="1" dirty="0" smtClean="0"/>
              <a:t>&lt;</a:t>
            </a:r>
            <a:r>
              <a:rPr lang="en-US" sz="2600" b="1" dirty="0" err="1" smtClean="0"/>
              <a:t>lowcase</a:t>
            </a:r>
            <a:r>
              <a:rPr lang="en-US" sz="2600" b="1" dirty="0" smtClean="0"/>
              <a:t>&gt;</a:t>
            </a:r>
            <a:r>
              <a:rPr lang="en-US" sz="2600" dirty="0" smtClean="0"/>
              <a:t>text</a:t>
            </a:r>
            <a:r>
              <a:rPr lang="en-US" sz="2600" b="1" dirty="0" smtClean="0"/>
              <a:t>&lt;/</a:t>
            </a:r>
            <a:r>
              <a:rPr lang="en-US" sz="2600" b="1" dirty="0" err="1" smtClean="0"/>
              <a:t>lowcase</a:t>
            </a:r>
            <a:r>
              <a:rPr lang="en-US" sz="2600" b="1" dirty="0" smtClean="0"/>
              <a:t>&gt;</a:t>
            </a:r>
            <a:r>
              <a:rPr lang="en-US" sz="2600" dirty="0" smtClean="0"/>
              <a:t> to lowercase</a:t>
            </a:r>
          </a:p>
          <a:p>
            <a:pPr lvl="1" indent="-282575"/>
            <a:r>
              <a:rPr lang="en-US" sz="2600" b="1" dirty="0" smtClean="0"/>
              <a:t>&lt;</a:t>
            </a:r>
            <a:r>
              <a:rPr lang="en-US" sz="2600" b="1" dirty="0" err="1" smtClean="0"/>
              <a:t>mixcase</a:t>
            </a:r>
            <a:r>
              <a:rPr lang="en-US" sz="2600" b="1" dirty="0" smtClean="0"/>
              <a:t>&gt;</a:t>
            </a:r>
            <a:r>
              <a:rPr lang="en-US" sz="2600" dirty="0" smtClean="0"/>
              <a:t>text</a:t>
            </a:r>
            <a:r>
              <a:rPr lang="en-US" sz="2600" b="1" dirty="0" smtClean="0"/>
              <a:t>&lt;/</a:t>
            </a:r>
            <a:r>
              <a:rPr lang="en-US" sz="2600" b="1" dirty="0" err="1" smtClean="0"/>
              <a:t>mixcase</a:t>
            </a:r>
            <a:r>
              <a:rPr lang="en-US" sz="2600" b="1" dirty="0" smtClean="0"/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/>
            <a:endParaRPr lang="en-US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</a:t>
            </a:r>
            <a:r>
              <a:rPr lang="en-US" sz="2600" dirty="0" smtClean="0"/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 smtClean="0"/>
              <a:t>      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 smtClean="0"/>
              <a:t>	Regions can be nested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85146" y="3861137"/>
            <a:ext cx="7524660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&lt;mixcase&gt;living&lt;/mixcase&gt; in a &lt;upcase&gt;yellow submarine&lt;/upcase&gt;. We &lt;mixcase&gt;don't&lt;/mixcase&gt; have </a:t>
            </a:r>
            <a:r>
              <a:rPr lang="en-US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 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66006" y="5181600"/>
            <a:ext cx="7272337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Write a function that replaces non breaking white-spaces in a text with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dirty="0" smtClean="0"/>
              <a:t>Write a function that extracts the content of a html page given as text. The function should return anything that is in a tag, without the tags: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result: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32669" y="4318337"/>
            <a:ext cx="7272337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&lt;html&gt;&lt;head&gt;&lt;title&gt;Sample site&lt;/title&gt;&lt;/head&gt;&lt;body&gt;&lt;</a:t>
            </a:r>
            <a:r>
              <a:rPr lang="en-US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text&lt;/div&gt;and more...&lt;/div&gt;in body&lt;/body&gt;&lt;/html&gt;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006" y="5772090"/>
            <a:ext cx="7272337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dirty="0" smtClean="0"/>
              <a:t>Write a script that parses an URL address given in the format: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smtClean="0"/>
              <a:t>and extracts from it the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dirty="0" smtClean="0"/>
              <a:t>,</a:t>
            </a:r>
            <a:r>
              <a:rPr lang="bg-BG" b="1" dirty="0" smtClean="0"/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[server]</a:t>
            </a:r>
            <a:r>
              <a:rPr lang="bg-BG" b="1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b="1" dirty="0" smtClean="0"/>
              <a:t> </a:t>
            </a:r>
            <a:r>
              <a:rPr lang="en-US" dirty="0" smtClean="0"/>
              <a:t>elements. Return the elements in a JSON object.</a:t>
            </a:r>
            <a:br>
              <a:rPr lang="en-US" dirty="0" smtClean="0"/>
            </a:br>
            <a:r>
              <a:rPr lang="en-US" dirty="0" smtClean="0"/>
              <a:t>For example from the URL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b="1" dirty="0" smtClean="0"/>
              <a:t> </a:t>
            </a:r>
            <a:r>
              <a:rPr lang="en-US" dirty="0" smtClean="0"/>
              <a:t>the following information should be extracted: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90934" y="2440336"/>
            <a:ext cx="7272337" cy="41222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70806" y="5750004"/>
            <a:ext cx="7272337" cy="110799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'http</a:t>
            </a:r>
            <a:r>
              <a:rPr lang="da-DK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da-DK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br>
              <a:rPr lang="da-DK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'www.devbg.org</a:t>
            </a:r>
            <a:r>
              <a:rPr lang="da-DK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endParaRPr lang="da-DK" altLang="ja-JP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</a:t>
            </a:r>
            <a:r>
              <a:rPr lang="da-DK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'/forum/index.php'}</a:t>
            </a:r>
            <a:endParaRPr lang="en-US" altLang="ja-JP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524000"/>
            <a:ext cx="10971372" cy="4625609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 smtClean="0"/>
              <a:t>Write a JavaScript function that replaces in a HTML document given as string all the tags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&lt;a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dirty="0" smtClean="0"/>
              <a:t> with corresponding tags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[URL=…]…/URL]</a:t>
            </a:r>
            <a:r>
              <a:rPr lang="en-US" dirty="0" smtClean="0"/>
              <a:t>. Sample HTML fragment: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13631" y="3657600"/>
            <a:ext cx="7343775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href="http://www.abv.bg"&gt;our site&lt;/a&gt; to choose a training course. Also visit &lt;a href="www.devbg.org"&gt;our forum&lt;/a&gt; to discuss the courses.&lt;/p&gt;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13631" y="5181600"/>
            <a:ext cx="7343775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 www.abv.bg]our site[/URL] to choose a training course. Also visit [URL=www.devbg.org]our forum[/URL] to discuss the courses.&lt;/</a:t>
            </a:r>
            <a:r>
              <a:rPr lang="en-US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dirty="0" smtClean="0"/>
              <a:t>Write a function for extracting all email addresses from given text. All substrings that match the format </a:t>
            </a:r>
            <a:r>
              <a:rPr lang="ru-RU" b="1" dirty="0" smtClean="0">
                <a:latin typeface="Consolas" pitchFamily="49" charset="0"/>
                <a:cs typeface="Consolas" pitchFamily="49" charset="0"/>
              </a:rPr>
              <a:t>&lt;identifier&gt;@&lt;host&gt;…&lt;domain&gt;</a:t>
            </a:r>
            <a:r>
              <a:rPr lang="ru-RU" dirty="0" smtClean="0"/>
              <a:t> </a:t>
            </a:r>
            <a:r>
              <a:rPr lang="en-US" dirty="0" smtClean="0"/>
              <a:t>should be recognized as emails. Return the emails as array of strings.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Write a program that extracts from a given text all palindromes, e.g. "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ABBA</a:t>
            </a:r>
            <a:r>
              <a:rPr lang="en-US" dirty="0" smtClean="0"/>
              <a:t>", "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lamal</a:t>
            </a:r>
            <a:r>
              <a:rPr lang="en-US" dirty="0" smtClean="0"/>
              <a:t>", "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exe</a:t>
            </a:r>
            <a:r>
              <a:rPr lang="en-US" dirty="0" smtClean="0"/>
              <a:t>".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694" y="3733800"/>
            <a:ext cx="10565025" cy="718145"/>
          </a:xfrm>
        </p:spPr>
        <p:txBody>
          <a:bodyPr/>
          <a:lstStyle/>
          <a:p>
            <a:r>
              <a:rPr lang="en-US" dirty="0" smtClean="0"/>
              <a:t>Strings in JavaScript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dirty="0" smtClean="0"/>
              <a:t>Write a function that formats a string using placeholders: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function should work with up to 30 placeholders and all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18407" y="2438400"/>
            <a:ext cx="7343775" cy="73866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</a:t>
            </a:r>
            <a:r>
              <a:rPr lang="da-DK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{0}!</a:t>
            </a:r>
            <a:r>
              <a:rPr lang="da-DK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da-DK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</a:t>
            </a:r>
            <a:r>
              <a:rPr lang="da-DK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da-DK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Peter!</a:t>
            </a:r>
            <a:r>
              <a:rPr lang="da-DK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8406" y="4382892"/>
            <a:ext cx="7343775" cy="106182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frmt = </a:t>
            </a:r>
            <a:r>
              <a:rPr lang="da-DK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{0}, {1}, {0} text {2}</a:t>
            </a:r>
            <a:r>
              <a:rPr lang="da-DK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stringFormat(frmt, 1,</a:t>
            </a:r>
            <a:r>
              <a:rPr lang="da-DK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r>
              <a:rPr lang="da-DK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da-DK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</a:t>
            </a:r>
            <a:r>
              <a:rPr lang="da-DK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da-DK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Pesho, 1 </a:t>
            </a:r>
            <a:r>
              <a:rPr lang="en-US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</a:t>
            </a:r>
            <a:r>
              <a:rPr lang="da-DK" altLang="ja-JP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altLang="ja-JP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Exercses</a:t>
            </a: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371600"/>
            <a:ext cx="10971372" cy="4625609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dirty="0" smtClean="0"/>
              <a:t>Write a function that creates a HTML UL using a template for every HTML LI. The source of the list should be an array of elements. Replace all placeholders marked with –{…}–   with the value of the corresponding property of the object. Example: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9805" y="3861770"/>
            <a:ext cx="8077200" cy="9515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89804" y="5029200"/>
            <a:ext cx="8077202" cy="166199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da-DK" altLang="ja-JP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</a:t>
            </a:r>
            <a:r>
              <a:rPr lang="da-DK" altLang="ja-JP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ja-JP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en-US" altLang="ja-JP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</a:t>
            </a:r>
            <a:r>
              <a:rPr lang="da-DK" altLang="ja-JP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list-item</a:t>
            </a:r>
            <a:r>
              <a:rPr lang="da-DK" altLang="ja-JP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 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</a:t>
            </a:r>
            <a:r>
              <a:rPr lang="da-DK" altLang="ja-JP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ja-JP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ul&gt;&lt;li&gt;&lt;strong&gt;Peter&lt;/strong&gt; &lt;span&gt;14&lt;/span&gt;&lt;/li&gt;&lt;li&gt;…&lt;/li&gt;…&lt;/ul</a:t>
            </a:r>
            <a:r>
              <a:rPr lang="en-US" altLang="ja-JP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da-DK" altLang="ja-JP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altLang="ja-JP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JavaScript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 string is a sequence of characters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Text enclosed in single (</a:t>
            </a:r>
            <a:r>
              <a:rPr lang="en-US" b="1" dirty="0" smtClean="0"/>
              <a:t>' '</a:t>
            </a:r>
            <a:r>
              <a:rPr lang="en-US" dirty="0" smtClean="0"/>
              <a:t>) or double quotes (</a:t>
            </a:r>
            <a:r>
              <a:rPr lang="en-US" b="1" dirty="0" smtClean="0"/>
              <a:t>" "</a:t>
            </a:r>
            <a:r>
              <a:rPr lang="en-US" dirty="0" smtClean="0"/>
              <a:t>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String is a </a:t>
            </a:r>
            <a:r>
              <a:rPr lang="en-US" b="1" dirty="0" smtClean="0"/>
              <a:t>primitive type</a:t>
            </a:r>
          </a:p>
          <a:p>
            <a:pPr lvl="1"/>
            <a:r>
              <a:rPr lang="en-US" dirty="0" smtClean="0"/>
              <a:t>It is copied / passed by value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String is also </a:t>
            </a:r>
            <a:r>
              <a:rPr lang="en-US" b="1" dirty="0" smtClean="0"/>
              <a:t>immutable</a:t>
            </a:r>
          </a:p>
          <a:p>
            <a:pPr lvl="1"/>
            <a:r>
              <a:rPr lang="en-US" dirty="0" smtClean="0"/>
              <a:t>Every time a string is changed, a new string is created</a:t>
            </a:r>
          </a:p>
          <a:p>
            <a:pPr lvl="1"/>
            <a:endParaRPr lang="en-US" dirty="0" smtClean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2206" y="3048000"/>
            <a:ext cx="7776000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str1 = "Some text saved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 string variable";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str2 = 'text enclosed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single quotes';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09521" y="1600200"/>
            <a:ext cx="10971372" cy="46256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primitive type, it has a object 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is called, the JS engine converts the primitive into its corresponding object type and calls the property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Since primitive type wrappers are of type object, properties can be attached to them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04107" y="3657600"/>
            <a:ext cx="2600325" cy="92333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chemeClr val="tx1"/>
                </a:solidFill>
              </a:rPr>
              <a:t>var str = 'sample</a:t>
            </a:r>
            <a:r>
              <a:rPr lang="en-US" sz="1800" noProof="1">
                <a:solidFill>
                  <a:schemeClr val="tx1"/>
                </a:solidFill>
              </a:rPr>
              <a:t>'</a:t>
            </a:r>
            <a:r>
              <a:rPr lang="en-US" sz="1800" noProof="1" smtClean="0">
                <a:solidFill>
                  <a:schemeClr val="tx1"/>
                </a:solidFill>
              </a:rPr>
              <a:t>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str.length;</a:t>
            </a:r>
            <a:endParaRPr lang="en-US" sz="1800" noProof="1">
              <a:solidFill>
                <a:schemeClr val="tx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276057" y="3657600"/>
            <a:ext cx="4019549" cy="92333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chemeClr val="tx1"/>
                </a:solidFill>
              </a:rPr>
              <a:t>var str = 'sample</a:t>
            </a:r>
            <a:r>
              <a:rPr lang="en-US" sz="1800" noProof="1">
                <a:solidFill>
                  <a:schemeClr val="tx1"/>
                </a:solidFill>
              </a:rPr>
              <a:t>'</a:t>
            </a:r>
            <a:r>
              <a:rPr lang="en-US" sz="1800" noProof="1" smtClean="0">
                <a:solidFill>
                  <a:schemeClr val="tx1"/>
                </a:solidFill>
              </a:rPr>
              <a:t>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var tempStr = new String(str);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tempStr.length;</a:t>
            </a:r>
            <a:endParaRPr lang="en-US" sz="1800" noProof="1">
              <a:solidFill>
                <a:schemeClr val="tx1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3885406" y="3844989"/>
            <a:ext cx="1200150" cy="548552"/>
          </a:xfrm>
          <a:prstGeom prst="leftRightArrow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From Object to Primitive Type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string to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Conversion from primitive to object type is introduced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String('…')</a:t>
            </a:r>
            <a:r>
              <a:rPr lang="en-US" b="1" dirty="0" smtClean="0"/>
              <a:t> </a:t>
            </a:r>
            <a:r>
              <a:rPr lang="en-US" dirty="0" smtClean="0"/>
              <a:t>creates a string object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strObject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creates a primitive string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206" y="4648200"/>
            <a:ext cx="8077200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var base = 'string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var </a:t>
            </a:r>
            <a:r>
              <a:rPr lang="en-US" dirty="0" err="1" smtClean="0">
                <a:solidFill>
                  <a:schemeClr val="tx1"/>
                </a:solidFill>
              </a:rPr>
              <a:t>strObj</a:t>
            </a:r>
            <a:r>
              <a:rPr lang="en-US" dirty="0" smtClean="0">
                <a:solidFill>
                  <a:schemeClr val="tx1"/>
                </a:solidFill>
              </a:rPr>
              <a:t> = new String(base);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var str = String(</a:t>
            </a:r>
            <a:r>
              <a:rPr lang="en-US" dirty="0" err="1" smtClean="0">
                <a:solidFill>
                  <a:schemeClr val="tx1"/>
                </a:solidFill>
              </a:rPr>
              <a:t>strObj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Strings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/>
              <a:t>Returns the number of characters in the string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Indexer (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If index is outside the range of string characters, the indexer returns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>
              <a:lnSpc>
                <a:spcPct val="95000"/>
              </a:lnSpc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(index)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Much like the indexer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Methods…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err="1" smtClean="0"/>
              <a:t>string.concat</a:t>
            </a:r>
            <a:r>
              <a:rPr lang="en-US" b="1" dirty="0" smtClean="0"/>
              <a:t>(string2)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string – the concatenation of the two strings</a:t>
            </a:r>
          </a:p>
          <a:p>
            <a:pPr>
              <a:lnSpc>
                <a:spcPct val="100000"/>
              </a:lnSpc>
            </a:pPr>
            <a:r>
              <a:rPr lang="en-US" b="1" dirty="0" err="1" smtClean="0"/>
              <a:t>string.replace</a:t>
            </a:r>
            <a:r>
              <a:rPr lang="en-US" b="1" dirty="0" smtClean="0"/>
              <a:t>(str1, str2)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Replaces first occurrence of str1 with str2</a:t>
            </a:r>
          </a:p>
          <a:p>
            <a:pPr>
              <a:lnSpc>
                <a:spcPct val="100000"/>
              </a:lnSpc>
            </a:pPr>
            <a:r>
              <a:rPr lang="en-US" b="1" dirty="0" err="1" smtClean="0"/>
              <a:t>string.search</a:t>
            </a:r>
            <a:r>
              <a:rPr lang="en-US" b="1" dirty="0" smtClean="0"/>
              <a:t>(</a:t>
            </a:r>
            <a:r>
              <a:rPr lang="en-US" b="1" dirty="0" err="1" smtClean="0"/>
              <a:t>regex</a:t>
            </a:r>
            <a:r>
              <a:rPr lang="en-US" b="1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Searches for a substring based on regular expression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2587</TotalTime>
  <Words>1604</Words>
  <Application>Microsoft Office PowerPoint</Application>
  <PresentationFormat>Custom</PresentationFormat>
  <Paragraphs>255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Module</vt:lpstr>
      <vt:lpstr>Frontend JavaScript              </vt:lpstr>
      <vt:lpstr>Table of contents</vt:lpstr>
      <vt:lpstr>Strings in JavaScript</vt:lpstr>
      <vt:lpstr>String in JavaScript</vt:lpstr>
      <vt:lpstr>String Wrapper</vt:lpstr>
      <vt:lpstr>From Object to Primitive Type</vt:lpstr>
      <vt:lpstr>String Methods</vt:lpstr>
      <vt:lpstr>String Methods</vt:lpstr>
      <vt:lpstr>String Methods…</vt:lpstr>
      <vt:lpstr>String Methods…</vt:lpstr>
      <vt:lpstr>String Methods…</vt:lpstr>
      <vt:lpstr>String Methods…</vt:lpstr>
      <vt:lpstr>String Concatenation</vt:lpstr>
      <vt:lpstr>String Concatenation</vt:lpstr>
      <vt:lpstr>String Concatenation…</vt:lpstr>
      <vt:lpstr>Escaping</vt:lpstr>
      <vt:lpstr>String Escape</vt:lpstr>
      <vt:lpstr>String Escaping…</vt:lpstr>
      <vt:lpstr>Useful Extensions and Shims</vt:lpstr>
      <vt:lpstr>String Extensions - Trim</vt:lpstr>
      <vt:lpstr>Padding</vt:lpstr>
      <vt:lpstr>Questions?</vt:lpstr>
      <vt:lpstr>Exercises</vt:lpstr>
      <vt:lpstr>Exercises…</vt:lpstr>
      <vt:lpstr>Exercises…</vt:lpstr>
      <vt:lpstr>Exercises…</vt:lpstr>
      <vt:lpstr>Exercises…</vt:lpstr>
      <vt:lpstr>Exercises…</vt:lpstr>
      <vt:lpstr>Exercises…</vt:lpstr>
      <vt:lpstr>Exercises…</vt:lpstr>
      <vt:lpstr>Exercses…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461</cp:revision>
  <dcterms:created xsi:type="dcterms:W3CDTF">2006-08-16T00:00:00Z</dcterms:created>
  <dcterms:modified xsi:type="dcterms:W3CDTF">2016-06-21T18:12:04Z</dcterms:modified>
</cp:coreProperties>
</file>