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33"/>
  </p:notesMasterIdLst>
  <p:sldIdLst>
    <p:sldId id="256" r:id="rId2"/>
    <p:sldId id="257" r:id="rId3"/>
    <p:sldId id="317" r:id="rId4"/>
    <p:sldId id="302" r:id="rId5"/>
    <p:sldId id="258" r:id="rId6"/>
    <p:sldId id="263" r:id="rId7"/>
    <p:sldId id="264" r:id="rId8"/>
    <p:sldId id="315" r:id="rId9"/>
    <p:sldId id="279" r:id="rId10"/>
    <p:sldId id="280" r:id="rId11"/>
    <p:sldId id="281" r:id="rId12"/>
    <p:sldId id="282" r:id="rId13"/>
    <p:sldId id="283" r:id="rId14"/>
    <p:sldId id="285" r:id="rId15"/>
    <p:sldId id="290" r:id="rId16"/>
    <p:sldId id="291" r:id="rId17"/>
    <p:sldId id="289" r:id="rId18"/>
    <p:sldId id="316" r:id="rId19"/>
    <p:sldId id="292" r:id="rId20"/>
    <p:sldId id="318" r:id="rId21"/>
    <p:sldId id="319" r:id="rId22"/>
    <p:sldId id="320" r:id="rId23"/>
    <p:sldId id="321" r:id="rId24"/>
    <p:sldId id="322" r:id="rId25"/>
    <p:sldId id="323" r:id="rId26"/>
    <p:sldId id="325" r:id="rId27"/>
    <p:sldId id="324" r:id="rId28"/>
    <p:sldId id="314" r:id="rId29"/>
    <p:sldId id="326" r:id="rId30"/>
    <p:sldId id="327" r:id="rId31"/>
    <p:sldId id="328" r:id="rId32"/>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55" autoAdjust="0"/>
    <p:restoredTop sz="94023" autoAdjust="0"/>
  </p:normalViewPr>
  <p:slideViewPr>
    <p:cSldViewPr>
      <p:cViewPr>
        <p:scale>
          <a:sx n="110" d="100"/>
          <a:sy n="110" d="100"/>
        </p:scale>
        <p:origin x="-312"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8" d="100"/>
          <a:sy n="88" d="100"/>
        </p:scale>
        <p:origin x="-385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99F52B-4AE0-4B57-90C1-42E4F817839A}" type="datetimeFigureOut">
              <a:rPr lang="en-US" smtClean="0"/>
              <a:pPr/>
              <a:t>7/6/2016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5426FC-0D52-4B6A-8B91-477E8D65DFA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2" y="0"/>
            <a:ext cx="12190412"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914281" y="3355848"/>
            <a:ext cx="10768198"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281" y="1828800"/>
            <a:ext cx="10768198"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CC0DC150-A4F5-4CC7-8AC9-D1C2FA702AF0}" type="datetime1">
              <a:rPr lang="en-US" smtClean="0"/>
              <a:pPr/>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12190413"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28" y="155448"/>
            <a:ext cx="3366428"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238" y="1484808"/>
            <a:ext cx="8328778"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27" y="1728216"/>
            <a:ext cx="3291412"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27" y="1170432"/>
            <a:ext cx="3364554" cy="201168"/>
          </a:xfrm>
        </p:spPr>
        <p:txBody>
          <a:bodyPr/>
          <a:lstStyle/>
          <a:p>
            <a:fld id="{934ADB0E-D0F3-4FB6-89C7-2C66D4671BAD}" type="datetime1">
              <a:rPr lang="en-US" smtClean="0"/>
              <a:pPr/>
              <a:t>7/6/2016</a:t>
            </a:fld>
            <a:endParaRPr lang="en-US"/>
          </a:p>
        </p:txBody>
      </p:sp>
      <p:sp>
        <p:nvSpPr>
          <p:cNvPr id="11" name="Rectangle 10"/>
          <p:cNvSpPr/>
          <p:nvPr/>
        </p:nvSpPr>
        <p:spPr>
          <a:xfrm>
            <a:off x="3807154" y="0"/>
            <a:ext cx="60952"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154" y="0"/>
            <a:ext cx="60952"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4047217" y="1170432"/>
            <a:ext cx="6924155"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11117657" y="1170432"/>
            <a:ext cx="978358"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9B10CD-9FAF-4497-8F91-7F71E028F591}" type="datetime1">
              <a:rPr lang="en-US" smtClean="0"/>
              <a:pPr/>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7415" y="0"/>
            <a:ext cx="60952"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8862431" y="0"/>
            <a:ext cx="3352365"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9041223" y="274640"/>
            <a:ext cx="2539669"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522" y="304801"/>
            <a:ext cx="8025355"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DFCBF7-AB56-4521-8847-27703856B509}" type="datetime1">
              <a:rPr lang="en-US" smtClean="0"/>
              <a:pPr/>
              <a:t>7/6/2016</a:t>
            </a:fld>
            <a:endParaRPr lang="en-US"/>
          </a:p>
        </p:txBody>
      </p:sp>
      <p:sp>
        <p:nvSpPr>
          <p:cNvPr id="5" name="Footer Placeholder 4"/>
          <p:cNvSpPr>
            <a:spLocks noGrp="1"/>
          </p:cNvSpPr>
          <p:nvPr>
            <p:ph type="ftr" sz="quarter" idx="11"/>
          </p:nvPr>
        </p:nvSpPr>
        <p:spPr>
          <a:xfrm>
            <a:off x="3520337" y="6377462"/>
            <a:ext cx="5114540"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23787A-A98E-4497-BCC9-19F3F2BA8927}" type="datetime1">
              <a:rPr lang="en-US" smtClean="0"/>
              <a:pPr/>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Placeholder 1"/>
          <p:cNvSpPr>
            <a:spLocks noGrp="1"/>
          </p:cNvSpPr>
          <p:nvPr>
            <p:ph type="title"/>
          </p:nvPr>
        </p:nvSpPr>
        <p:spPr>
          <a:xfrm>
            <a:off x="609522" y="152400"/>
            <a:ext cx="8025355"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9" name="Content Placeholder 2"/>
          <p:cNvSpPr txBox="1">
            <a:spLocks/>
          </p:cNvSpPr>
          <p:nvPr userDrawn="1"/>
        </p:nvSpPr>
        <p:spPr>
          <a:xfrm>
            <a:off x="609521" y="1775192"/>
            <a:ext cx="10971372"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Content Placeholder 2"/>
          <p:cNvSpPr txBox="1">
            <a:spLocks/>
          </p:cNvSpPr>
          <p:nvPr userDrawn="1"/>
        </p:nvSpPr>
        <p:spPr>
          <a:xfrm>
            <a:off x="507934" y="1676403"/>
            <a:ext cx="10971372"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Content Placeholder 2"/>
          <p:cNvSpPr>
            <a:spLocks noGrp="1"/>
          </p:cNvSpPr>
          <p:nvPr>
            <p:ph idx="1"/>
          </p:nvPr>
        </p:nvSpPr>
        <p:spPr>
          <a:xfrm>
            <a:off x="0" y="1524000"/>
            <a:ext cx="12190413"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155448"/>
            <a:ext cx="8381285" cy="1252728"/>
          </a:xfrm>
        </p:spPr>
        <p:txBody>
          <a:bodyPr/>
          <a:lstStyle>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0A9B24-88F1-42C2-BE47-E03455A4AEB7}" type="datetime1">
              <a:rPr lang="en-US" smtClean="0"/>
              <a:pPr/>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2"/>
          <p:cNvSpPr txBox="1">
            <a:spLocks/>
          </p:cNvSpPr>
          <p:nvPr userDrawn="1"/>
        </p:nvSpPr>
        <p:spPr>
          <a:xfrm>
            <a:off x="609521" y="1775192"/>
            <a:ext cx="10971372"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Content Placeholder 2"/>
          <p:cNvSpPr txBox="1">
            <a:spLocks/>
          </p:cNvSpPr>
          <p:nvPr userDrawn="1"/>
        </p:nvSpPr>
        <p:spPr>
          <a:xfrm>
            <a:off x="507934" y="1676403"/>
            <a:ext cx="10971372"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0" name="Picture 9" descr="logo-slogan-330.png"/>
          <p:cNvPicPr>
            <a:picLocks noChangeAspect="1"/>
          </p:cNvPicPr>
          <p:nvPr userDrawn="1"/>
        </p:nvPicPr>
        <p:blipFill>
          <a:blip r:embed="rId2" cstate="print"/>
          <a:stretch>
            <a:fillRect/>
          </a:stretch>
        </p:blipFill>
        <p:spPr>
          <a:xfrm>
            <a:off x="9046724" y="152400"/>
            <a:ext cx="3143689" cy="110505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812694" y="2727029"/>
            <a:ext cx="10565025" cy="718145"/>
          </a:xfrm>
          <a:prstGeom prst="rect">
            <a:avLst/>
          </a:prstGeom>
        </p:spPr>
        <p:txBody>
          <a:bodyPr wrap="square" tIns="0" bIns="0" anchor="ctr" anchorCtr="0">
            <a:normAutofit/>
          </a:bodyPr>
          <a:lstStyle>
            <a:lvl1pPr algn="ctr">
              <a:lnSpc>
                <a:spcPts val="5600"/>
              </a:lnSpc>
              <a:defRPr sz="5000" cap="none" baseline="0">
                <a:solidFill>
                  <a:schemeClr val="accent1">
                    <a:satMod val="150000"/>
                  </a:schemeClr>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812694" y="3698080"/>
            <a:ext cx="10565025"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pic>
        <p:nvPicPr>
          <p:cNvPr id="4" name="Picture 3" descr="logo-slogan-330.png"/>
          <p:cNvPicPr>
            <a:picLocks noChangeAspect="1"/>
          </p:cNvPicPr>
          <p:nvPr userDrawn="1"/>
        </p:nvPicPr>
        <p:blipFill>
          <a:blip r:embed="rId2" cstate="print"/>
          <a:stretch>
            <a:fillRect/>
          </a:stretch>
        </p:blipFill>
        <p:spPr>
          <a:xfrm>
            <a:off x="9046724" y="152400"/>
            <a:ext cx="3143689" cy="1105054"/>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0413"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12190413"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999614" y="118872"/>
            <a:ext cx="10682865"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423" y="1828800"/>
            <a:ext cx="1069505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B96A084-BC07-4873-BC4D-AB7FA511E85A}" type="datetime1">
              <a:rPr lang="en-US" smtClean="0"/>
              <a:pPr/>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522" y="1773936"/>
            <a:ext cx="5384099"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6793" y="1773936"/>
            <a:ext cx="5384099"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F0773F0-205E-4770-98D5-8F74F08D688C}" type="datetime1">
              <a:rPr lang="en-US" smtClean="0"/>
              <a:pPr/>
              <a:t>7/6/2016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521" y="1698990"/>
            <a:ext cx="5386216"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521" y="2449512"/>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2561" y="1698990"/>
            <a:ext cx="5388332"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2561" y="2449512"/>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8751122-9FF2-4D36-A834-6856F24BDC8E}" type="datetime1">
              <a:rPr lang="en-US" smtClean="0"/>
              <a:pPr/>
              <a:t>7/6/2016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7BDEC92-5D45-41AB-93D1-79D46BE20C86}" type="datetime1">
              <a:rPr lang="en-US" smtClean="0"/>
              <a:pPr/>
              <a:t>7/6/2016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20D80-3610-4AFB-9A0D-15884E2ECEA1}" type="datetime1">
              <a:rPr lang="en-US" smtClean="0"/>
              <a:pPr/>
              <a:t>7/6/2016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55" y="152400"/>
            <a:ext cx="336455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314" y="1743133"/>
            <a:ext cx="7893160"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55" y="1730018"/>
            <a:ext cx="3291412"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BDB1B8-00EC-4CBC-891F-55C046F2B333}" type="datetime1">
              <a:rPr lang="en-US" smtClean="0"/>
              <a:pPr/>
              <a:t>7/6/2016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3807154" y="0"/>
            <a:ext cx="60952"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154" y="0"/>
            <a:ext cx="60952"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0413"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2" y="2"/>
            <a:ext cx="12190412"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609521" y="152400"/>
            <a:ext cx="10971372"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609521" y="1775192"/>
            <a:ext cx="10971372"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520" y="6476999"/>
            <a:ext cx="284443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0D9148D6-78A3-493B-B41E-20A8A55231EC}" type="datetime1">
              <a:rPr lang="en-US" smtClean="0"/>
              <a:pPr/>
              <a:t>7/6/2016</a:t>
            </a:fld>
            <a:endParaRPr lang="en-US"/>
          </a:p>
        </p:txBody>
      </p:sp>
      <p:sp>
        <p:nvSpPr>
          <p:cNvPr id="5" name="Footer Placeholder 4"/>
          <p:cNvSpPr>
            <a:spLocks noGrp="1"/>
          </p:cNvSpPr>
          <p:nvPr>
            <p:ph type="ftr" sz="quarter" idx="3"/>
          </p:nvPr>
        </p:nvSpPr>
        <p:spPr>
          <a:xfrm>
            <a:off x="3520339" y="6476999"/>
            <a:ext cx="734266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10937771" y="6476999"/>
            <a:ext cx="978358"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3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698" r:id="rId13"/>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pub/stiliyan-ivanov/33/2a0/bb5" TargetMode="External"/><Relationship Id="rId2" Type="http://schemas.openxmlformats.org/officeDocument/2006/relationships/hyperlink" Target="https://www.facebook.com/stiliyan.iv.ivanov"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48000"/>
                <a:satMod val="300000"/>
              </a:schemeClr>
            </a:gs>
            <a:gs pos="12000">
              <a:schemeClr val="bg2">
                <a:tint val="48000"/>
                <a:satMod val="300000"/>
              </a:schemeClr>
            </a:gs>
            <a:gs pos="20000">
              <a:schemeClr val="bg2">
                <a:tint val="49000"/>
                <a:satMod val="300000"/>
              </a:schemeClr>
            </a:gs>
            <a:gs pos="100000">
              <a:schemeClr val="bg2">
                <a:shade val="30000"/>
              </a:schemeClr>
            </a:gs>
          </a:gsLst>
          <a:path path="circle">
            <a:fillToRect l="10000" t="-25000" r="10000" b="125000"/>
          </a:path>
        </a:gra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812694" y="0"/>
            <a:ext cx="10768198" cy="1143000"/>
          </a:xfrm>
        </p:spPr>
        <p:txBody>
          <a:bodyPr>
            <a:normAutofit fontScale="90000"/>
          </a:bodyPr>
          <a:lstStyle/>
          <a:p>
            <a:pPr algn="ctr"/>
            <a:r>
              <a:rPr lang="en-US" sz="8000" dirty="0" smtClean="0">
                <a:ea typeface="Adobe Fangsong Std R" pitchFamily="18" charset="-128"/>
              </a:rPr>
              <a:t>Frontend JavaScript</a:t>
            </a:r>
            <a:br>
              <a:rPr lang="en-US" sz="8000" dirty="0" smtClean="0">
                <a:ea typeface="Adobe Fangsong Std R" pitchFamily="18" charset="-128"/>
              </a:rPr>
            </a:br>
            <a:r>
              <a:rPr lang="en-US" sz="8000" dirty="0" smtClean="0"/>
              <a:t/>
            </a:r>
            <a:br>
              <a:rPr lang="en-US" sz="8000" dirty="0" smtClean="0"/>
            </a:br>
            <a:r>
              <a:rPr lang="en-US" sz="8000" dirty="0" smtClean="0"/>
              <a:t> </a:t>
            </a:r>
            <a:br>
              <a:rPr lang="en-US" sz="8000" dirty="0" smtClean="0"/>
            </a:br>
            <a:r>
              <a:rPr lang="en-US" sz="8000" dirty="0" smtClean="0"/>
              <a:t/>
            </a:r>
            <a:br>
              <a:rPr lang="en-US" sz="8000" dirty="0" smtClean="0"/>
            </a:br>
            <a:r>
              <a:rPr lang="en-US" sz="8000" dirty="0" smtClean="0"/>
              <a:t/>
            </a:r>
            <a:br>
              <a:rPr lang="en-US" sz="80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endParaRPr lang="en-US" sz="3600" dirty="0"/>
          </a:p>
        </p:txBody>
      </p:sp>
      <p:sp>
        <p:nvSpPr>
          <p:cNvPr id="5" name="Subtitle 4"/>
          <p:cNvSpPr>
            <a:spLocks noGrp="1"/>
          </p:cNvSpPr>
          <p:nvPr>
            <p:ph type="subTitle" idx="1"/>
          </p:nvPr>
        </p:nvSpPr>
        <p:spPr>
          <a:xfrm>
            <a:off x="609521" y="5334000"/>
            <a:ext cx="11072958" cy="1371600"/>
          </a:xfrm>
        </p:spPr>
        <p:txBody>
          <a:bodyPr>
            <a:normAutofit fontScale="77500" lnSpcReduction="20000"/>
          </a:bodyPr>
          <a:lstStyle/>
          <a:p>
            <a:r>
              <a:rPr lang="en-US" dirty="0" smtClean="0"/>
              <a:t>Lector: </a:t>
            </a:r>
            <a:r>
              <a:rPr lang="en-US" dirty="0" err="1" smtClean="0"/>
              <a:t>Stiliyan</a:t>
            </a:r>
            <a:r>
              <a:rPr lang="en-US" dirty="0" smtClean="0"/>
              <a:t> </a:t>
            </a:r>
            <a:r>
              <a:rPr lang="en-US" dirty="0" err="1" smtClean="0"/>
              <a:t>Ivanov</a:t>
            </a:r>
            <a:endParaRPr lang="en-US" dirty="0" smtClean="0"/>
          </a:p>
          <a:p>
            <a:r>
              <a:rPr lang="en-US" dirty="0" smtClean="0"/>
              <a:t>Skype: </a:t>
            </a:r>
            <a:r>
              <a:rPr lang="en-US" dirty="0" err="1" smtClean="0"/>
              <a:t>stiliyan.iv.ivanov</a:t>
            </a:r>
            <a:endParaRPr lang="en-US" dirty="0" smtClean="0"/>
          </a:p>
          <a:p>
            <a:r>
              <a:rPr lang="en-US" dirty="0" smtClean="0"/>
              <a:t>E-mail: </a:t>
            </a:r>
            <a:r>
              <a:rPr lang="en-US" dirty="0" err="1" smtClean="0"/>
              <a:t>stiliyan.ivanov</a:t>
            </a:r>
            <a:r>
              <a:rPr lang="en-US" dirty="0" smtClean="0"/>
              <a:t> [at] pragmatic.bg</a:t>
            </a:r>
          </a:p>
          <a:p>
            <a:r>
              <a:rPr lang="en-US" dirty="0" err="1" smtClean="0"/>
              <a:t>Facebook</a:t>
            </a:r>
            <a:r>
              <a:rPr lang="en-US" dirty="0" smtClean="0"/>
              <a:t>: </a:t>
            </a:r>
            <a:r>
              <a:rPr lang="en-US" dirty="0" smtClean="0">
                <a:hlinkClick r:id="rId2"/>
              </a:rPr>
              <a:t>https://www.facebook.com/stiliyan.iv.ivanov</a:t>
            </a:r>
            <a:endParaRPr lang="en-US" dirty="0" smtClean="0"/>
          </a:p>
          <a:p>
            <a:r>
              <a:rPr lang="en-US" dirty="0" smtClean="0"/>
              <a:t>LinkedIn: </a:t>
            </a:r>
            <a:r>
              <a:rPr lang="en-US" dirty="0" smtClean="0">
                <a:hlinkClick r:id="rId3"/>
              </a:rPr>
              <a:t>https://www.linkedin.com/pub/stiliyan-ivanov/33/2a0/bb5</a:t>
            </a:r>
            <a:endParaRPr lang="en-US" dirty="0" smtClean="0"/>
          </a:p>
          <a:p>
            <a:endParaRPr lang="en-US" dirty="0" smtClean="0"/>
          </a:p>
          <a:p>
            <a:r>
              <a:rPr lang="en-US" dirty="0" smtClean="0"/>
              <a:t>Copyright © Pragmatic LLC 2013 </a:t>
            </a:r>
            <a:r>
              <a:rPr lang="en-US" smtClean="0"/>
              <a:t>– 2016 </a:t>
            </a:r>
            <a:endParaRPr lang="en-US" dirty="0" smtClean="0"/>
          </a:p>
        </p:txBody>
      </p:sp>
      <p:pic>
        <p:nvPicPr>
          <p:cNvPr id="7" name="Picture 6" descr="logo-slogan-330.png"/>
          <p:cNvPicPr>
            <a:picLocks noChangeAspect="1"/>
          </p:cNvPicPr>
          <p:nvPr/>
        </p:nvPicPr>
        <p:blipFill>
          <a:blip r:embed="rId4" cstate="print"/>
          <a:stretch>
            <a:fillRect/>
          </a:stretch>
        </p:blipFill>
        <p:spPr>
          <a:xfrm>
            <a:off x="4280437" y="3505201"/>
            <a:ext cx="3384330" cy="1189643"/>
          </a:xfrm>
          <a:prstGeom prst="rect">
            <a:avLst/>
          </a:prstGeom>
        </p:spPr>
      </p:pic>
      <p:sp>
        <p:nvSpPr>
          <p:cNvPr id="8" name="Title 1"/>
          <p:cNvSpPr txBox="1">
            <a:spLocks/>
          </p:cNvSpPr>
          <p:nvPr/>
        </p:nvSpPr>
        <p:spPr>
          <a:xfrm>
            <a:off x="7009487" y="5181600"/>
            <a:ext cx="5180926" cy="6096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lumMod val="85000"/>
                  </a:schemeClr>
                </a:solidFill>
                <a:effectLst/>
                <a:uLnTx/>
                <a:uFillTx/>
                <a:latin typeface="+mj-lt"/>
                <a:ea typeface="+mj-ea"/>
                <a:cs typeface="+mj-cs"/>
              </a:rPr>
              <a:t>www.pragmatic.bg</a:t>
            </a:r>
            <a:endParaRPr kumimoji="0" lang="en-US" sz="3600" b="1" i="0" u="none" strike="noStrike" kern="1200" cap="none" spc="0" normalizeH="0" baseline="0" noProof="0" dirty="0">
              <a:ln>
                <a:noFill/>
              </a:ln>
              <a:solidFill>
                <a:schemeClr val="tx1">
                  <a:lumMod val="85000"/>
                </a:schemeClr>
              </a:solidFill>
              <a:effectLst/>
              <a:uLnTx/>
              <a:uFillTx/>
              <a:latin typeface="+mj-lt"/>
              <a:ea typeface="+mj-ea"/>
              <a:cs typeface="+mj-cs"/>
            </a:endParaRPr>
          </a:p>
        </p:txBody>
      </p:sp>
      <p:sp>
        <p:nvSpPr>
          <p:cNvPr id="10" name="TextBox 9"/>
          <p:cNvSpPr txBox="1"/>
          <p:nvPr/>
        </p:nvSpPr>
        <p:spPr>
          <a:xfrm>
            <a:off x="4100820" y="1828800"/>
            <a:ext cx="4306179" cy="923330"/>
          </a:xfrm>
          <a:prstGeom prst="rect">
            <a:avLst/>
          </a:prstGeom>
          <a:noFill/>
        </p:spPr>
        <p:txBody>
          <a:bodyPr wrap="none" rtlCol="0">
            <a:spAutoFit/>
          </a:bodyPr>
          <a:lstStyle/>
          <a:p>
            <a:pPr algn="ctr"/>
            <a:r>
              <a:rPr lang="en-US" sz="5400" b="1" dirty="0" smtClean="0">
                <a:ln w="500">
                  <a:noFill/>
                </a:ln>
                <a:solidFill>
                  <a:srgbClr val="FFC000"/>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ea typeface="+mj-ea"/>
                <a:cs typeface="+mj-cs"/>
              </a:rPr>
              <a:t>Using Objects</a:t>
            </a:r>
            <a:endParaRPr lang="bg-BG" sz="7200" dirty="0">
              <a:solidFill>
                <a:srgbClr val="FFC000"/>
              </a:solidFill>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Objects</a:t>
            </a:r>
            <a:endParaRPr lang="bg-BG" dirty="0"/>
          </a:p>
        </p:txBody>
      </p:sp>
      <p:sp>
        <p:nvSpPr>
          <p:cNvPr id="10" name="Content Placeholder 9"/>
          <p:cNvSpPr>
            <a:spLocks noGrp="1"/>
          </p:cNvSpPr>
          <p:nvPr>
            <p:ph idx="1"/>
          </p:nvPr>
        </p:nvSpPr>
        <p:spPr/>
        <p:txBody>
          <a:bodyPr/>
          <a:lstStyle/>
          <a:p>
            <a:pPr>
              <a:lnSpc>
                <a:spcPct val="100000"/>
              </a:lnSpc>
            </a:pPr>
            <a:r>
              <a:rPr lang="en-US" dirty="0" smtClean="0"/>
              <a:t>An </a:t>
            </a:r>
            <a:r>
              <a:rPr lang="en-US" b="1" dirty="0" smtClean="0"/>
              <a:t>object</a:t>
            </a:r>
            <a:r>
              <a:rPr lang="en-US" dirty="0" smtClean="0"/>
              <a:t> is a concrete </a:t>
            </a:r>
            <a:r>
              <a:rPr lang="en-US" b="1" dirty="0" smtClean="0"/>
              <a:t>instance</a:t>
            </a:r>
            <a:r>
              <a:rPr lang="en-US" dirty="0" smtClean="0"/>
              <a:t> of a particular object type</a:t>
            </a:r>
          </a:p>
          <a:p>
            <a:pPr>
              <a:lnSpc>
                <a:spcPct val="100000"/>
              </a:lnSpc>
            </a:pPr>
            <a:r>
              <a:rPr lang="en-US" dirty="0" smtClean="0"/>
              <a:t>Creating an object from an object type is called </a:t>
            </a:r>
            <a:r>
              <a:rPr lang="en-US" b="1" dirty="0" smtClean="0"/>
              <a:t>instantiation</a:t>
            </a:r>
          </a:p>
          <a:p>
            <a:pPr>
              <a:lnSpc>
                <a:spcPct val="100000"/>
              </a:lnSpc>
            </a:pPr>
            <a:r>
              <a:rPr lang="en-US" dirty="0" smtClean="0"/>
              <a:t>Objects have state</a:t>
            </a:r>
          </a:p>
          <a:p>
            <a:pPr lvl="1">
              <a:lnSpc>
                <a:spcPct val="100000"/>
              </a:lnSpc>
            </a:pPr>
            <a:r>
              <a:rPr lang="en-US" dirty="0" smtClean="0"/>
              <a:t>Set of values associated to their attributes</a:t>
            </a:r>
          </a:p>
          <a:p>
            <a:pPr>
              <a:lnSpc>
                <a:spcPct val="100000"/>
              </a:lnSpc>
            </a:pPr>
            <a:r>
              <a:rPr lang="en-US" dirty="0" smtClean="0"/>
              <a:t>Example:</a:t>
            </a:r>
          </a:p>
          <a:p>
            <a:pPr lvl="1">
              <a:lnSpc>
                <a:spcPct val="100000"/>
              </a:lnSpc>
            </a:pPr>
            <a:r>
              <a:rPr lang="en-US" dirty="0" smtClean="0"/>
              <a:t>Type: </a:t>
            </a:r>
            <a:r>
              <a:rPr lang="en-US" dirty="0" smtClean="0">
                <a:latin typeface="Consolas" pitchFamily="49" charset="0"/>
                <a:cs typeface="Consolas" pitchFamily="49" charset="0"/>
              </a:rPr>
              <a:t>Account</a:t>
            </a:r>
          </a:p>
          <a:p>
            <a:pPr lvl="1">
              <a:lnSpc>
                <a:spcPct val="100000"/>
              </a:lnSpc>
            </a:pPr>
            <a:r>
              <a:rPr lang="en-US" dirty="0" smtClean="0"/>
              <a:t>Objects: Ivan's account, Peter's account</a:t>
            </a:r>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Objects – Example</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7" name="Rectangle 3"/>
          <p:cNvSpPr>
            <a:spLocks noChangeArrowheads="1"/>
          </p:cNvSpPr>
          <p:nvPr/>
        </p:nvSpPr>
        <p:spPr bwMode="auto">
          <a:xfrm>
            <a:off x="608805" y="2607008"/>
            <a:ext cx="3467519" cy="577182"/>
          </a:xfrm>
          <a:prstGeom prst="rect">
            <a:avLst/>
          </a:prstGeom>
          <a:no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Account</a:t>
            </a:r>
          </a:p>
        </p:txBody>
      </p:sp>
      <p:sp>
        <p:nvSpPr>
          <p:cNvPr id="8" name="Rectangle 4"/>
          <p:cNvSpPr>
            <a:spLocks noChangeArrowheads="1"/>
          </p:cNvSpPr>
          <p:nvPr/>
        </p:nvSpPr>
        <p:spPr bwMode="auto">
          <a:xfrm>
            <a:off x="608805" y="3184219"/>
            <a:ext cx="3467519" cy="936255"/>
          </a:xfrm>
          <a:prstGeom prst="rect">
            <a:avLst/>
          </a:prstGeom>
          <a:no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28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9" name="Rectangle 5"/>
          <p:cNvSpPr>
            <a:spLocks noChangeArrowheads="1"/>
          </p:cNvSpPr>
          <p:nvPr/>
        </p:nvSpPr>
        <p:spPr bwMode="auto">
          <a:xfrm>
            <a:off x="608805" y="4121033"/>
            <a:ext cx="3467519" cy="1295327"/>
          </a:xfrm>
          <a:prstGeom prst="rect">
            <a:avLst/>
          </a:prstGeom>
          <a:no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+Suspend</a:t>
            </a:r>
            <a:r>
              <a:rPr lang="en-US" sz="2200" b="1" noProof="1">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+Deposit(sum:double</a:t>
            </a:r>
            <a:r>
              <a:rPr lang="en-US" sz="2200" b="1" noProof="1">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+Withdraw(sum:double)</a:t>
            </a:r>
            <a:endParaRPr lang="en-US" sz="2200" b="1" noProof="1">
              <a:effectLst>
                <a:outerShdw blurRad="38100" dist="38100" dir="2700000" algn="tl">
                  <a:srgbClr val="000000">
                    <a:alpha val="43137"/>
                  </a:srgbClr>
                </a:outerShdw>
              </a:effectLst>
              <a:latin typeface="Consolas" pitchFamily="49" charset="0"/>
              <a:cs typeface="Consolas" pitchFamily="49" charset="0"/>
            </a:endParaRPr>
          </a:p>
        </p:txBody>
      </p:sp>
      <p:sp>
        <p:nvSpPr>
          <p:cNvPr id="10" name="AutoShape 6"/>
          <p:cNvSpPr>
            <a:spLocks noChangeArrowheads="1"/>
          </p:cNvSpPr>
          <p:nvPr/>
        </p:nvSpPr>
        <p:spPr bwMode="auto">
          <a:xfrm>
            <a:off x="1871285" y="1847600"/>
            <a:ext cx="2205039" cy="506086"/>
          </a:xfrm>
          <a:prstGeom prst="wedgeRoundRectCallout">
            <a:avLst>
              <a:gd name="adj1" fmla="val -5756"/>
              <a:gd name="adj2" fmla="val 125920"/>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Object Type</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1" name="Rectangle 7"/>
          <p:cNvSpPr>
            <a:spLocks noChangeArrowheads="1"/>
          </p:cNvSpPr>
          <p:nvPr/>
        </p:nvSpPr>
        <p:spPr bwMode="auto">
          <a:xfrm>
            <a:off x="4352657" y="1637587"/>
            <a:ext cx="3302557" cy="577182"/>
          </a:xfrm>
          <a:prstGeom prst="rect">
            <a:avLst/>
          </a:prstGeom>
          <a:no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a:effectLst>
                  <a:outerShdw blurRad="38100" dist="38100" dir="2700000" algn="tl">
                    <a:srgbClr val="000000">
                      <a:alpha val="43137"/>
                    </a:srgbClr>
                  </a:outerShdw>
                </a:effectLst>
                <a:latin typeface="Consolas" pitchFamily="49" charset="0"/>
                <a:cs typeface="Consolas" pitchFamily="49" charset="0"/>
              </a:rPr>
              <a:t>ivanAccount</a:t>
            </a:r>
          </a:p>
        </p:txBody>
      </p:sp>
      <p:sp>
        <p:nvSpPr>
          <p:cNvPr id="12" name="Rectangle 8"/>
          <p:cNvSpPr>
            <a:spLocks noChangeArrowheads="1"/>
          </p:cNvSpPr>
          <p:nvPr/>
        </p:nvSpPr>
        <p:spPr bwMode="auto">
          <a:xfrm>
            <a:off x="4352657" y="2213850"/>
            <a:ext cx="3302557" cy="936255"/>
          </a:xfrm>
          <a:prstGeom prst="rect">
            <a:avLst/>
          </a:prstGeom>
          <a:no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+Owner="Ivan </a:t>
            </a:r>
            <a:r>
              <a:rPr lang="en-US" sz="2200" b="1" noProof="1" smtClean="0">
                <a:effectLst>
                  <a:outerShdw blurRad="38100" dist="38100" dir="2700000" algn="tl">
                    <a:srgbClr val="000000">
                      <a:alpha val="43137"/>
                    </a:srgbClr>
                  </a:outerShdw>
                </a:effectLst>
                <a:latin typeface="Consolas" pitchFamily="49" charset="0"/>
                <a:cs typeface="Consolas" pitchFamily="49" charset="0"/>
              </a:rPr>
              <a:t>Ivanov"</a:t>
            </a:r>
            <a:endParaRPr lang="en-US" sz="2200" b="1" noProof="1">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+Ammount=5000.0</a:t>
            </a:r>
          </a:p>
        </p:txBody>
      </p:sp>
      <p:sp>
        <p:nvSpPr>
          <p:cNvPr id="13" name="Rectangle 9"/>
          <p:cNvSpPr>
            <a:spLocks noChangeArrowheads="1"/>
          </p:cNvSpPr>
          <p:nvPr/>
        </p:nvSpPr>
        <p:spPr bwMode="auto">
          <a:xfrm>
            <a:off x="4352657" y="3407668"/>
            <a:ext cx="3302557" cy="577182"/>
          </a:xfrm>
          <a:prstGeom prst="rect">
            <a:avLst/>
          </a:prstGeom>
          <a:no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effectLst>
                  <a:outerShdw blurRad="38100" dist="38100" dir="2700000" algn="tl">
                    <a:srgbClr val="000000">
                      <a:alpha val="43137"/>
                    </a:srgbClr>
                  </a:outerShdw>
                </a:effectLst>
                <a:latin typeface="Consolas" pitchFamily="49" charset="0"/>
                <a:cs typeface="Consolas" pitchFamily="49" charset="0"/>
              </a:rPr>
              <a:t>peterAccount</a:t>
            </a:r>
            <a:endParaRPr lang="en-US" sz="2200" b="1" u="sng" noProof="1">
              <a:effectLst>
                <a:outerShdw blurRad="38100" dist="38100" dir="2700000" algn="tl">
                  <a:srgbClr val="000000">
                    <a:alpha val="43137"/>
                  </a:srgbClr>
                </a:outerShdw>
              </a:effectLst>
              <a:latin typeface="Consolas" pitchFamily="49" charset="0"/>
              <a:cs typeface="Consolas" pitchFamily="49" charset="0"/>
            </a:endParaRPr>
          </a:p>
        </p:txBody>
      </p:sp>
      <p:sp>
        <p:nvSpPr>
          <p:cNvPr id="14" name="Rectangle 10"/>
          <p:cNvSpPr>
            <a:spLocks noChangeArrowheads="1"/>
          </p:cNvSpPr>
          <p:nvPr/>
        </p:nvSpPr>
        <p:spPr bwMode="auto">
          <a:xfrm>
            <a:off x="4352657" y="3983931"/>
            <a:ext cx="3302557" cy="936255"/>
          </a:xfrm>
          <a:prstGeom prst="rect">
            <a:avLst/>
          </a:prstGeom>
          <a:no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effectLst>
                  <a:outerShdw blurRad="38100" dist="38100" dir="2700000" algn="tl">
                    <a:srgbClr val="000000">
                      <a:alpha val="43137"/>
                    </a:srgbClr>
                  </a:outerShdw>
                </a:effectLst>
                <a:latin typeface="Consolas" pitchFamily="49" charset="0"/>
                <a:cs typeface="Consolas" pitchFamily="49" charset="0"/>
              </a:rPr>
              <a:t>Owner="Peter Vazov"</a:t>
            </a:r>
          </a:p>
          <a:p>
            <a:pPr eaLnBrk="0" hangingPunct="0">
              <a:lnSpc>
                <a:spcPts val="2800"/>
              </a:lnSpc>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+Ammount=1825.33</a:t>
            </a:r>
            <a:endParaRPr lang="en-US" sz="2200" b="1" noProof="1">
              <a:effectLst>
                <a:outerShdw blurRad="38100" dist="38100" dir="2700000" algn="tl">
                  <a:srgbClr val="000000">
                    <a:alpha val="43137"/>
                  </a:srgbClr>
                </a:outerShdw>
              </a:effectLst>
              <a:latin typeface="Consolas" pitchFamily="49" charset="0"/>
              <a:cs typeface="Consolas" pitchFamily="49" charset="0"/>
            </a:endParaRPr>
          </a:p>
        </p:txBody>
      </p:sp>
      <p:sp>
        <p:nvSpPr>
          <p:cNvPr id="15" name="Rectangle 11"/>
          <p:cNvSpPr>
            <a:spLocks noChangeArrowheads="1"/>
          </p:cNvSpPr>
          <p:nvPr/>
        </p:nvSpPr>
        <p:spPr bwMode="auto">
          <a:xfrm>
            <a:off x="4352657" y="5269283"/>
            <a:ext cx="3302557" cy="577182"/>
          </a:xfrm>
          <a:prstGeom prst="rect">
            <a:avLst/>
          </a:prstGeom>
          <a:no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effectLst>
                  <a:outerShdw blurRad="38100" dist="38100" dir="2700000" algn="tl">
                    <a:srgbClr val="000000">
                      <a:alpha val="43137"/>
                    </a:srgbClr>
                  </a:outerShdw>
                </a:effectLst>
                <a:latin typeface="Consolas" pitchFamily="49" charset="0"/>
                <a:cs typeface="Consolas" pitchFamily="49" charset="0"/>
              </a:rPr>
              <a:t>kirilAccount</a:t>
            </a:r>
            <a:endParaRPr lang="en-US" sz="2200" b="1" u="sng" noProof="1">
              <a:effectLst>
                <a:outerShdw blurRad="38100" dist="38100" dir="2700000" algn="tl">
                  <a:srgbClr val="000000">
                    <a:alpha val="43137"/>
                  </a:srgbClr>
                </a:outerShdw>
              </a:effectLst>
              <a:latin typeface="Consolas" pitchFamily="49" charset="0"/>
              <a:cs typeface="Consolas" pitchFamily="49" charset="0"/>
            </a:endParaRPr>
          </a:p>
        </p:txBody>
      </p:sp>
      <p:sp>
        <p:nvSpPr>
          <p:cNvPr id="16" name="Rectangle 12"/>
          <p:cNvSpPr>
            <a:spLocks noChangeArrowheads="1"/>
          </p:cNvSpPr>
          <p:nvPr/>
        </p:nvSpPr>
        <p:spPr bwMode="auto">
          <a:xfrm>
            <a:off x="4352657" y="5845545"/>
            <a:ext cx="3302557" cy="936255"/>
          </a:xfrm>
          <a:prstGeom prst="rect">
            <a:avLst/>
          </a:prstGeom>
          <a:no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effectLst>
                  <a:outerShdw blurRad="38100" dist="38100" dir="2700000" algn="tl">
                    <a:srgbClr val="000000">
                      <a:alpha val="43137"/>
                    </a:srgbClr>
                  </a:outerShdw>
                </a:effectLst>
                <a:latin typeface="Consolas" pitchFamily="49" charset="0"/>
                <a:cs typeface="Consolas" pitchFamily="49" charset="0"/>
              </a:rPr>
              <a:t>Owner="Toni Ivanov"</a:t>
            </a:r>
            <a:endParaRPr lang="en-US" sz="2200" b="1" noProof="1">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+Ammount=25.0</a:t>
            </a:r>
          </a:p>
        </p:txBody>
      </p:sp>
      <p:sp>
        <p:nvSpPr>
          <p:cNvPr id="17" name="AutoShape 13"/>
          <p:cNvSpPr>
            <a:spLocks noChangeArrowheads="1"/>
          </p:cNvSpPr>
          <p:nvPr/>
        </p:nvSpPr>
        <p:spPr bwMode="auto">
          <a:xfrm>
            <a:off x="7754143" y="1428000"/>
            <a:ext cx="1219200" cy="506086"/>
          </a:xfrm>
          <a:prstGeom prst="wedgeRoundRectCallout">
            <a:avLst>
              <a:gd name="adj1" fmla="val -96193"/>
              <a:gd name="adj2" fmla="val 49914"/>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8" name="AutoShape 13"/>
          <p:cNvSpPr>
            <a:spLocks noChangeArrowheads="1"/>
          </p:cNvSpPr>
          <p:nvPr/>
        </p:nvSpPr>
        <p:spPr bwMode="auto">
          <a:xfrm>
            <a:off x="7754143" y="3216608"/>
            <a:ext cx="1219200" cy="506086"/>
          </a:xfrm>
          <a:prstGeom prst="wedgeRoundRectCallout">
            <a:avLst>
              <a:gd name="adj1" fmla="val -93629"/>
              <a:gd name="adj2" fmla="val 4395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9" name="AutoShape 13"/>
          <p:cNvSpPr>
            <a:spLocks noChangeArrowheads="1"/>
          </p:cNvSpPr>
          <p:nvPr/>
        </p:nvSpPr>
        <p:spPr bwMode="auto">
          <a:xfrm>
            <a:off x="7771606" y="5072722"/>
            <a:ext cx="1219200" cy="506086"/>
          </a:xfrm>
          <a:prstGeom prst="wedgeRoundRectCallout">
            <a:avLst>
              <a:gd name="adj1" fmla="val -94270"/>
              <a:gd name="adj2" fmla="val 45943"/>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JavaScript Objects Overview</a:t>
            </a:r>
            <a:endParaRPr lang="bg-BG" dirty="0"/>
          </a:p>
        </p:txBody>
      </p:sp>
      <p:sp>
        <p:nvSpPr>
          <p:cNvPr id="8" name="Subtitle 7"/>
          <p:cNvSpPr>
            <a:spLocks noGrp="1"/>
          </p:cNvSpPr>
          <p:nvPr>
            <p:ph type="subTitle" idx="1"/>
          </p:nvPr>
        </p:nvSpPr>
        <p:spPr/>
        <p:txBody>
          <a:bodyPr/>
          <a:lstStyle/>
          <a:p>
            <a:r>
              <a:rPr lang="en-US" dirty="0" smtClean="0"/>
              <a:t>What are Objects?</a:t>
            </a:r>
          </a:p>
          <a:p>
            <a:endParaRPr lang="bg-BG" dirty="0"/>
          </a:p>
        </p:txBody>
      </p:sp>
      <p:sp>
        <p:nvSpPr>
          <p:cNvPr id="4" name="Slide Number Placeholder 3"/>
          <p:cNvSpPr>
            <a:spLocks noGrp="1"/>
          </p:cNvSpPr>
          <p:nvPr>
            <p:ph type="sldNum" sz="quarter" idx="4294967295"/>
          </p:nvPr>
        </p:nvSpPr>
        <p:spPr>
          <a:xfrm>
            <a:off x="11212513" y="6477000"/>
            <a:ext cx="977900" cy="274638"/>
          </a:xfrm>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Objects Overview</a:t>
            </a:r>
            <a:endParaRPr lang="bg-BG" dirty="0"/>
          </a:p>
        </p:txBody>
      </p:sp>
      <p:sp>
        <p:nvSpPr>
          <p:cNvPr id="8" name="Content Placeholder 7"/>
          <p:cNvSpPr>
            <a:spLocks noGrp="1"/>
          </p:cNvSpPr>
          <p:nvPr>
            <p:ph idx="1"/>
          </p:nvPr>
        </p:nvSpPr>
        <p:spPr>
          <a:xfrm>
            <a:off x="609520" y="1775192"/>
            <a:ext cx="11124485" cy="4778008"/>
          </a:xfrm>
        </p:spPr>
        <p:txBody>
          <a:bodyPr>
            <a:normAutofit/>
          </a:bodyPr>
          <a:lstStyle/>
          <a:p>
            <a:pPr>
              <a:lnSpc>
                <a:spcPct val="100000"/>
              </a:lnSpc>
            </a:pPr>
            <a:r>
              <a:rPr lang="en-US" dirty="0" smtClean="0"/>
              <a:t>JavaScript is designed on a simple object-based paradigm</a:t>
            </a:r>
          </a:p>
          <a:p>
            <a:pPr lvl="1">
              <a:lnSpc>
                <a:spcPct val="100000"/>
              </a:lnSpc>
            </a:pPr>
            <a:r>
              <a:rPr lang="en-US" dirty="0" smtClean="0"/>
              <a:t>An object is a collection of properties</a:t>
            </a:r>
          </a:p>
          <a:p>
            <a:pPr>
              <a:lnSpc>
                <a:spcPct val="100000"/>
              </a:lnSpc>
            </a:pPr>
            <a:r>
              <a:rPr lang="en-US" dirty="0" smtClean="0"/>
              <a:t>An object property is association between a name and a value</a:t>
            </a:r>
          </a:p>
          <a:p>
            <a:pPr lvl="1">
              <a:lnSpc>
                <a:spcPct val="100000"/>
              </a:lnSpc>
            </a:pPr>
            <a:r>
              <a:rPr lang="en-US" dirty="0" smtClean="0"/>
              <a:t>A value of property can be either a </a:t>
            </a:r>
            <a:r>
              <a:rPr lang="en-US" b="1" dirty="0" smtClean="0"/>
              <a:t>method</a:t>
            </a:r>
            <a:r>
              <a:rPr lang="en-US" dirty="0" smtClean="0"/>
              <a:t> (function) or a </a:t>
            </a:r>
            <a:r>
              <a:rPr lang="en-US" b="1" dirty="0" smtClean="0"/>
              <a:t>field</a:t>
            </a:r>
            <a:r>
              <a:rPr lang="en-US" dirty="0" smtClean="0"/>
              <a:t> (variable)</a:t>
            </a:r>
          </a:p>
          <a:p>
            <a:pPr>
              <a:lnSpc>
                <a:spcPct val="100000"/>
              </a:lnSpc>
            </a:pPr>
            <a:r>
              <a:rPr lang="en-US" dirty="0" smtClean="0"/>
              <a:t>Lots of predefined objects available in JS</a:t>
            </a:r>
          </a:p>
          <a:p>
            <a:pPr lvl="1">
              <a:lnSpc>
                <a:spcPct val="100000"/>
              </a:lnSpc>
            </a:pPr>
            <a:r>
              <a:rPr lang="en-US" dirty="0" smtClean="0"/>
              <a:t>Math, document, window, etc…</a:t>
            </a:r>
          </a:p>
          <a:p>
            <a:pPr>
              <a:lnSpc>
                <a:spcPct val="100000"/>
              </a:lnSpc>
            </a:pPr>
            <a:r>
              <a:rPr lang="en-US" dirty="0" smtClean="0"/>
              <a:t>Objects can be created by the developer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Object Properties</a:t>
            </a:r>
            <a:endParaRPr lang="bg-BG" dirty="0"/>
          </a:p>
        </p:txBody>
      </p:sp>
      <p:sp>
        <p:nvSpPr>
          <p:cNvPr id="7" name="Content Placeholder 6"/>
          <p:cNvSpPr>
            <a:spLocks noGrp="1"/>
          </p:cNvSpPr>
          <p:nvPr>
            <p:ph idx="1"/>
          </p:nvPr>
        </p:nvSpPr>
        <p:spPr/>
        <p:txBody>
          <a:bodyPr/>
          <a:lstStyle/>
          <a:p>
            <a:pPr>
              <a:lnSpc>
                <a:spcPct val="95000"/>
              </a:lnSpc>
            </a:pPr>
            <a:r>
              <a:rPr lang="en-US" dirty="0" smtClean="0"/>
              <a:t>Each object has </a:t>
            </a:r>
            <a:r>
              <a:rPr lang="en-US" b="1" dirty="0" smtClean="0"/>
              <a:t>properties</a:t>
            </a:r>
          </a:p>
          <a:p>
            <a:pPr lvl="1">
              <a:lnSpc>
                <a:spcPct val="95000"/>
              </a:lnSpc>
            </a:pPr>
            <a:r>
              <a:rPr lang="en-US" dirty="0" smtClean="0"/>
              <a:t>Properties are variables attached to the object</a:t>
            </a:r>
          </a:p>
          <a:p>
            <a:pPr lvl="1">
              <a:lnSpc>
                <a:spcPct val="95000"/>
              </a:lnSpc>
            </a:pPr>
            <a:r>
              <a:rPr lang="en-US" dirty="0" smtClean="0"/>
              <a:t>Properties of an object can be accessed with a dot-notation:</a:t>
            </a:r>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6" name="Text Placeholder 5"/>
          <p:cNvSpPr txBox="1">
            <a:spLocks/>
          </p:cNvSpPr>
          <p:nvPr/>
        </p:nvSpPr>
        <p:spPr>
          <a:xfrm>
            <a:off x="1111162" y="3581400"/>
            <a:ext cx="7879644" cy="1015663"/>
          </a:xfrm>
          <a:prstGeom prst="rect">
            <a:avLst/>
          </a:prstGeom>
          <a:noFill/>
          <a:ln w="12700">
            <a:no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noProof="1" smtClean="0">
                <a:solidFill>
                  <a:schemeClr val="tx1"/>
                </a:solidFill>
              </a:rPr>
              <a:t>var arrStr = arr.join</a:t>
            </a:r>
            <a:r>
              <a:rPr lang="en-US" noProof="1">
                <a:solidFill>
                  <a:schemeClr val="tx1"/>
                </a:solidFill>
              </a:rPr>
              <a:t>(', ')</a:t>
            </a:r>
            <a:r>
              <a:rPr lang="en-US" noProof="1" smtClean="0">
                <a:solidFill>
                  <a:schemeClr val="tx1"/>
                </a:solidFill>
              </a:rPr>
              <a:t>; // property join of Array</a:t>
            </a:r>
          </a:p>
          <a:p>
            <a:r>
              <a:rPr lang="en-US" noProof="1" smtClean="0">
                <a:solidFill>
                  <a:schemeClr val="tx1"/>
                </a:solidFill>
              </a:rPr>
              <a:t>var length = arr.length;  // property length of Array</a:t>
            </a:r>
          </a:p>
          <a:p>
            <a:r>
              <a:rPr lang="en-US" noProof="1" smtClean="0">
                <a:solidFill>
                  <a:schemeClr val="tx1"/>
                </a:solidFill>
              </a:rPr>
              <a:t>var words = text.split</a:t>
            </a:r>
            <a:r>
              <a:rPr lang="en-US" noProof="1">
                <a:solidFill>
                  <a:schemeClr val="tx1"/>
                </a:solidFill>
              </a:rPr>
              <a:t>(' ')</a:t>
            </a:r>
            <a:r>
              <a:rPr lang="en-US" noProof="1" smtClean="0">
                <a:solidFill>
                  <a:schemeClr val="tx1"/>
                </a:solidFill>
              </a:rPr>
              <a:t>;</a:t>
            </a:r>
            <a:endParaRPr lang="en-US" noProof="1">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dirty="0" smtClean="0"/>
              <a:t>Object and Primitive Types</a:t>
            </a:r>
            <a:endParaRPr lang="bg-BG" dirty="0"/>
          </a:p>
        </p:txBody>
      </p:sp>
      <p:sp>
        <p:nvSpPr>
          <p:cNvPr id="7" name="Subtitle 6"/>
          <p:cNvSpPr>
            <a:spLocks noGrp="1"/>
          </p:cNvSpPr>
          <p:nvPr>
            <p:ph type="subTitle" idx="1"/>
          </p:nvPr>
        </p:nvSpPr>
        <p:spPr/>
        <p:txBody>
          <a:bodyPr/>
          <a:lstStyle/>
          <a:p>
            <a:r>
              <a:rPr lang="en-US" dirty="0" smtClean="0"/>
              <a:t>The Types in JavaScript</a:t>
            </a:r>
            <a:endParaRPr lang="bg-BG" dirty="0" smtClean="0"/>
          </a:p>
          <a:p>
            <a:endParaRPr lang="bg-BG" dirty="0"/>
          </a:p>
        </p:txBody>
      </p:sp>
      <p:sp>
        <p:nvSpPr>
          <p:cNvPr id="4" name="Slide Number Placeholder 3"/>
          <p:cNvSpPr>
            <a:spLocks noGrp="1"/>
          </p:cNvSpPr>
          <p:nvPr>
            <p:ph type="sldNum" sz="quarter" idx="4294967295"/>
          </p:nvPr>
        </p:nvSpPr>
        <p:spPr>
          <a:xfrm>
            <a:off x="11212513" y="6477000"/>
            <a:ext cx="977900" cy="274638"/>
          </a:xfrm>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Reference and Primitive Types</a:t>
            </a:r>
            <a:endParaRPr lang="bg-BG" dirty="0"/>
          </a:p>
        </p:txBody>
      </p:sp>
      <p:sp>
        <p:nvSpPr>
          <p:cNvPr id="7" name="Content Placeholder 6"/>
          <p:cNvSpPr>
            <a:spLocks noGrp="1"/>
          </p:cNvSpPr>
          <p:nvPr>
            <p:ph idx="1"/>
          </p:nvPr>
        </p:nvSpPr>
        <p:spPr/>
        <p:txBody>
          <a:bodyPr/>
          <a:lstStyle/>
          <a:p>
            <a:pPr>
              <a:lnSpc>
                <a:spcPct val="100000"/>
              </a:lnSpc>
            </a:pPr>
            <a:r>
              <a:rPr lang="en-US" sz="3000" dirty="0" smtClean="0"/>
              <a:t>JavaScript is a dynamically typed language</a:t>
            </a:r>
          </a:p>
          <a:p>
            <a:pPr lvl="1">
              <a:lnSpc>
                <a:spcPct val="100000"/>
              </a:lnSpc>
            </a:pPr>
            <a:r>
              <a:rPr lang="en-US" dirty="0" smtClean="0"/>
              <a:t>Variables don’t have type, but their values do</a:t>
            </a:r>
          </a:p>
          <a:p>
            <a:pPr>
              <a:lnSpc>
                <a:spcPct val="100000"/>
              </a:lnSpc>
            </a:pPr>
            <a:r>
              <a:rPr lang="en-US" sz="3000" dirty="0" smtClean="0"/>
              <a:t>JavaScript has </a:t>
            </a:r>
            <a:r>
              <a:rPr lang="en-US" sz="3000" b="1" dirty="0" smtClean="0"/>
              <a:t>six</a:t>
            </a:r>
            <a:r>
              <a:rPr lang="en-US" sz="3000" dirty="0" smtClean="0"/>
              <a:t> different types:</a:t>
            </a:r>
          </a:p>
          <a:p>
            <a:pPr lvl="1">
              <a:lnSpc>
                <a:spcPct val="100000"/>
              </a:lnSpc>
            </a:pPr>
            <a:r>
              <a:rPr lang="en-US" b="1" dirty="0" smtClean="0">
                <a:latin typeface="Consolas" panose="020B0609020204030204" pitchFamily="49" charset="0"/>
                <a:cs typeface="Consolas" panose="020B0609020204030204" pitchFamily="49" charset="0"/>
              </a:rPr>
              <a:t>Number</a:t>
            </a:r>
            <a:r>
              <a:rPr lang="en-US" dirty="0" smtClean="0"/>
              <a:t>, </a:t>
            </a:r>
            <a:r>
              <a:rPr lang="en-US" b="1" dirty="0" smtClean="0">
                <a:latin typeface="Consolas" panose="020B0609020204030204" pitchFamily="49" charset="0"/>
                <a:cs typeface="Consolas" panose="020B0609020204030204" pitchFamily="49" charset="0"/>
              </a:rPr>
              <a:t>String</a:t>
            </a:r>
            <a:r>
              <a:rPr lang="en-US" dirty="0" smtClean="0"/>
              <a:t>, </a:t>
            </a:r>
            <a:r>
              <a:rPr lang="en-US" b="1" dirty="0" smtClean="0">
                <a:latin typeface="Consolas" panose="020B0609020204030204" pitchFamily="49" charset="0"/>
                <a:cs typeface="Consolas" panose="020B0609020204030204" pitchFamily="49" charset="0"/>
              </a:rPr>
              <a:t>Boolean</a:t>
            </a:r>
            <a:r>
              <a:rPr lang="en-US" dirty="0" smtClean="0"/>
              <a:t>, </a:t>
            </a:r>
            <a:r>
              <a:rPr lang="en-US" b="1" dirty="0" smtClean="0">
                <a:latin typeface="Consolas" panose="020B0609020204030204" pitchFamily="49" charset="0"/>
                <a:cs typeface="Consolas" panose="020B0609020204030204" pitchFamily="49" charset="0"/>
              </a:rPr>
              <a:t>Null</a:t>
            </a:r>
            <a:r>
              <a:rPr lang="en-US" dirty="0" smtClean="0"/>
              <a:t>, </a:t>
            </a:r>
            <a:r>
              <a:rPr lang="en-US" b="1" dirty="0" smtClean="0">
                <a:latin typeface="Consolas" panose="020B0609020204030204" pitchFamily="49" charset="0"/>
                <a:cs typeface="Consolas" panose="020B0609020204030204" pitchFamily="49" charset="0"/>
              </a:rPr>
              <a:t>Undefined</a:t>
            </a:r>
            <a:r>
              <a:rPr lang="en-US" dirty="0" smtClean="0">
                <a:solidFill>
                  <a:schemeClr val="accent5">
                    <a:lumMod val="20000"/>
                    <a:lumOff val="80000"/>
                  </a:schemeClr>
                </a:solidFill>
              </a:rPr>
              <a:t> </a:t>
            </a:r>
            <a:r>
              <a:rPr lang="en-US" dirty="0" smtClean="0"/>
              <a:t>and </a:t>
            </a:r>
            <a:r>
              <a:rPr lang="en-US" b="1" dirty="0" smtClean="0">
                <a:latin typeface="Consolas" panose="020B0609020204030204" pitchFamily="49" charset="0"/>
                <a:cs typeface="Consolas" panose="020B0609020204030204" pitchFamily="49" charset="0"/>
              </a:rPr>
              <a:t>Object</a:t>
            </a:r>
          </a:p>
          <a:p>
            <a:pPr>
              <a:lnSpc>
                <a:spcPct val="100000"/>
              </a:lnSpc>
            </a:pPr>
            <a:r>
              <a:rPr lang="en-US" sz="3000" b="1" dirty="0" smtClean="0">
                <a:latin typeface="Consolas" panose="020B0609020204030204" pitchFamily="49" charset="0"/>
                <a:cs typeface="Consolas" panose="020B0609020204030204" pitchFamily="49" charset="0"/>
              </a:rPr>
              <a:t>Object</a:t>
            </a:r>
            <a:r>
              <a:rPr lang="en-US" sz="3000" dirty="0" smtClean="0">
                <a:solidFill>
                  <a:schemeClr val="accent5">
                    <a:lumMod val="20000"/>
                    <a:lumOff val="80000"/>
                  </a:schemeClr>
                </a:solidFill>
              </a:rPr>
              <a:t> </a:t>
            </a:r>
            <a:r>
              <a:rPr lang="en-US" sz="3000" dirty="0" smtClean="0"/>
              <a:t>is the only </a:t>
            </a:r>
            <a:r>
              <a:rPr lang="en-US" sz="3000" b="1" dirty="0" smtClean="0"/>
              <a:t>Object</a:t>
            </a:r>
            <a:r>
              <a:rPr lang="en-US" sz="3000" dirty="0" smtClean="0">
                <a:solidFill>
                  <a:schemeClr val="accent5">
                    <a:lumMod val="20000"/>
                    <a:lumOff val="80000"/>
                  </a:schemeClr>
                </a:solidFill>
              </a:rPr>
              <a:t> </a:t>
            </a:r>
            <a:r>
              <a:rPr lang="en-US" sz="3000" dirty="0" smtClean="0"/>
              <a:t>type</a:t>
            </a:r>
          </a:p>
          <a:p>
            <a:pPr lvl="1">
              <a:lnSpc>
                <a:spcPct val="100000"/>
              </a:lnSpc>
            </a:pPr>
            <a:r>
              <a:rPr lang="en-US" dirty="0" smtClean="0"/>
              <a:t>It is copied by </a:t>
            </a:r>
            <a:r>
              <a:rPr lang="en-US" b="1" dirty="0" smtClean="0"/>
              <a:t>reference</a:t>
            </a:r>
          </a:p>
          <a:p>
            <a:pPr>
              <a:lnSpc>
                <a:spcPct val="100000"/>
              </a:lnSpc>
            </a:pPr>
            <a:r>
              <a:rPr lang="en-US" sz="3000" b="1" dirty="0" smtClean="0">
                <a:latin typeface="Consolas" panose="020B0609020204030204" pitchFamily="49" charset="0"/>
                <a:cs typeface="Consolas" panose="020B0609020204030204" pitchFamily="49" charset="0"/>
              </a:rPr>
              <a:t>Number</a:t>
            </a:r>
            <a:r>
              <a:rPr lang="en-US" sz="3000" dirty="0" smtClean="0"/>
              <a:t>, </a:t>
            </a:r>
            <a:r>
              <a:rPr lang="en-US" sz="3000" b="1" dirty="0" smtClean="0">
                <a:latin typeface="Consolas" panose="020B0609020204030204" pitchFamily="49" charset="0"/>
                <a:cs typeface="Consolas" panose="020B0609020204030204" pitchFamily="49" charset="0"/>
              </a:rPr>
              <a:t>String</a:t>
            </a:r>
            <a:r>
              <a:rPr lang="en-US" sz="3000" dirty="0" smtClean="0"/>
              <a:t>, </a:t>
            </a:r>
            <a:r>
              <a:rPr lang="en-US" sz="3000" b="1" dirty="0" smtClean="0">
                <a:latin typeface="Consolas" panose="020B0609020204030204" pitchFamily="49" charset="0"/>
                <a:cs typeface="Consolas" panose="020B0609020204030204" pitchFamily="49" charset="0"/>
              </a:rPr>
              <a:t>Boolean</a:t>
            </a:r>
            <a:r>
              <a:rPr lang="en-US" sz="3000" dirty="0" smtClean="0"/>
              <a:t>, </a:t>
            </a:r>
            <a:r>
              <a:rPr lang="en-US" sz="3000" b="1" dirty="0" smtClean="0">
                <a:latin typeface="Consolas" panose="020B0609020204030204" pitchFamily="49" charset="0"/>
                <a:cs typeface="Consolas" panose="020B0609020204030204" pitchFamily="49" charset="0"/>
              </a:rPr>
              <a:t>Null</a:t>
            </a:r>
            <a:r>
              <a:rPr lang="en-US" sz="3000" dirty="0" smtClean="0"/>
              <a:t>, </a:t>
            </a:r>
            <a:r>
              <a:rPr lang="en-US" sz="3000" b="1" dirty="0" smtClean="0">
                <a:latin typeface="Consolas" panose="020B0609020204030204" pitchFamily="49" charset="0"/>
                <a:cs typeface="Consolas" panose="020B0609020204030204" pitchFamily="49" charset="0"/>
              </a:rPr>
              <a:t>Undefined</a:t>
            </a:r>
            <a:r>
              <a:rPr lang="en-US" sz="3000" dirty="0" smtClean="0">
                <a:solidFill>
                  <a:schemeClr val="accent5">
                    <a:lumMod val="20000"/>
                    <a:lumOff val="80000"/>
                  </a:schemeClr>
                </a:solidFill>
              </a:rPr>
              <a:t> </a:t>
            </a:r>
            <a:r>
              <a:rPr lang="en-US" sz="3000" dirty="0" smtClean="0"/>
              <a:t>are </a:t>
            </a:r>
            <a:r>
              <a:rPr lang="en-US" sz="3000" b="1" dirty="0" smtClean="0"/>
              <a:t>primitive</a:t>
            </a:r>
            <a:r>
              <a:rPr lang="en-US" sz="3000" dirty="0" smtClean="0"/>
              <a:t> types</a:t>
            </a:r>
          </a:p>
          <a:p>
            <a:pPr lvl="1">
              <a:lnSpc>
                <a:spcPct val="100000"/>
              </a:lnSpc>
            </a:pPr>
            <a:r>
              <a:rPr lang="en-US" dirty="0" smtClean="0"/>
              <a:t>Copied by </a:t>
            </a:r>
            <a:r>
              <a:rPr lang="en-US" b="1" dirty="0" smtClean="0"/>
              <a:t>value</a:t>
            </a:r>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800" dirty="0" smtClean="0"/>
              <a:t>Reference and Primitive Types…</a:t>
            </a:r>
            <a:endParaRPr lang="bg-BG" dirty="0"/>
          </a:p>
        </p:txBody>
      </p:sp>
      <p:sp>
        <p:nvSpPr>
          <p:cNvPr id="8" name="Content Placeholder 7"/>
          <p:cNvSpPr>
            <a:spLocks noGrp="1"/>
          </p:cNvSpPr>
          <p:nvPr>
            <p:ph idx="1"/>
          </p:nvPr>
        </p:nvSpPr>
        <p:spPr/>
        <p:txBody>
          <a:bodyPr/>
          <a:lstStyle/>
          <a:p>
            <a:r>
              <a:rPr lang="en-US" dirty="0" smtClean="0"/>
              <a:t>The primitive types are </a:t>
            </a:r>
            <a:r>
              <a:rPr lang="en-US" b="1" dirty="0" smtClean="0">
                <a:latin typeface="Consolas" panose="020B0609020204030204" pitchFamily="49" charset="0"/>
                <a:cs typeface="Consolas" panose="020B0609020204030204" pitchFamily="49" charset="0"/>
              </a:rPr>
              <a:t>Boolean</a:t>
            </a:r>
            <a:r>
              <a:rPr lang="en-US" dirty="0" smtClean="0"/>
              <a:t>, </a:t>
            </a:r>
            <a:r>
              <a:rPr lang="en-US" b="1" dirty="0" smtClean="0">
                <a:latin typeface="Consolas" panose="020B0609020204030204" pitchFamily="49" charset="0"/>
                <a:cs typeface="Consolas" panose="020B0609020204030204" pitchFamily="49" charset="0"/>
              </a:rPr>
              <a:t>Number</a:t>
            </a:r>
            <a:r>
              <a:rPr lang="en-US" dirty="0" smtClean="0"/>
              <a:t>, </a:t>
            </a:r>
            <a:r>
              <a:rPr lang="en-US" b="1" dirty="0" smtClean="0">
                <a:latin typeface="Consolas" panose="020B0609020204030204" pitchFamily="49" charset="0"/>
                <a:cs typeface="Consolas" panose="020B0609020204030204" pitchFamily="49" charset="0"/>
              </a:rPr>
              <a:t>String</a:t>
            </a:r>
            <a:r>
              <a:rPr lang="en-US" dirty="0" smtClean="0"/>
              <a:t>, </a:t>
            </a:r>
            <a:r>
              <a:rPr lang="en-US" b="1" dirty="0" smtClean="0">
                <a:latin typeface="Consolas" panose="020B0609020204030204" pitchFamily="49" charset="0"/>
                <a:cs typeface="Consolas" panose="020B0609020204030204" pitchFamily="49" charset="0"/>
              </a:rPr>
              <a:t>Undefined</a:t>
            </a:r>
            <a:r>
              <a:rPr lang="en-US" dirty="0" smtClean="0"/>
              <a:t> and </a:t>
            </a:r>
            <a:r>
              <a:rPr lang="en-US" b="1" dirty="0" smtClean="0">
                <a:latin typeface="Consolas" panose="020B0609020204030204" pitchFamily="49" charset="0"/>
                <a:cs typeface="Consolas" panose="020B0609020204030204" pitchFamily="49" charset="0"/>
              </a:rPr>
              <a:t>Null</a:t>
            </a:r>
          </a:p>
          <a:p>
            <a:pPr lvl="1"/>
            <a:r>
              <a:rPr lang="en-US" dirty="0" smtClean="0"/>
              <a:t>All the other types are actually of type object</a:t>
            </a:r>
          </a:p>
          <a:p>
            <a:pPr lvl="2"/>
            <a:r>
              <a:rPr lang="en-US" dirty="0" smtClean="0"/>
              <a:t>Including arrays, dates, custom types, etc…</a:t>
            </a:r>
          </a:p>
          <a:p>
            <a:endParaRPr lang="en-US" dirty="0" smtClean="0"/>
          </a:p>
          <a:p>
            <a:endParaRPr lang="en-US" dirty="0" smtClean="0"/>
          </a:p>
          <a:p>
            <a:endParaRPr lang="en-US" dirty="0" smtClean="0"/>
          </a:p>
          <a:p>
            <a:r>
              <a:rPr lang="en-US" dirty="0" smtClean="0"/>
              <a:t>All types derive from object</a:t>
            </a:r>
          </a:p>
          <a:p>
            <a:pPr lvl="1"/>
            <a:r>
              <a:rPr lang="en-US" dirty="0" smtClean="0"/>
              <a:t>Their type is object</a:t>
            </a:r>
          </a:p>
          <a:p>
            <a:pPr lvl="1">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6" name="Text Placeholder 5"/>
          <p:cNvSpPr txBox="1">
            <a:spLocks/>
          </p:cNvSpPr>
          <p:nvPr/>
        </p:nvSpPr>
        <p:spPr>
          <a:xfrm>
            <a:off x="1142206" y="3951982"/>
            <a:ext cx="8280000" cy="1077218"/>
          </a:xfrm>
          <a:prstGeom prst="rect">
            <a:avLst/>
          </a:prstGeom>
          <a:noFill/>
          <a:ln w="12700">
            <a:no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spcBef>
                <a:spcPts val="600"/>
              </a:spcBef>
            </a:pPr>
            <a:r>
              <a:rPr lang="en-US" sz="1800" dirty="0" smtClean="0">
                <a:solidFill>
                  <a:schemeClr val="tx1"/>
                </a:solidFill>
              </a:rPr>
              <a:t>console.log(typeof </a:t>
            </a:r>
            <a:r>
              <a:rPr lang="en-US" sz="1800" dirty="0">
                <a:solidFill>
                  <a:schemeClr val="tx1"/>
                </a:solidFill>
              </a:rPr>
              <a:t>new</a:t>
            </a:r>
            <a:r>
              <a:rPr lang="en-US" sz="1800" dirty="0" smtClean="0">
                <a:solidFill>
                  <a:schemeClr val="tx1"/>
                </a:solidFill>
              </a:rPr>
              <a:t> Object() === typeof </a:t>
            </a:r>
            <a:r>
              <a:rPr lang="en-US" sz="1800" dirty="0">
                <a:solidFill>
                  <a:schemeClr val="tx1"/>
                </a:solidFill>
              </a:rPr>
              <a:t>new</a:t>
            </a:r>
            <a:r>
              <a:rPr lang="en-US" sz="1800" dirty="0" smtClean="0">
                <a:solidFill>
                  <a:schemeClr val="tx1"/>
                </a:solidFill>
              </a:rPr>
              <a:t> </a:t>
            </a:r>
            <a:r>
              <a:rPr lang="en-US" sz="1800" dirty="0">
                <a:solidFill>
                  <a:schemeClr val="tx1"/>
                </a:solidFill>
              </a:rPr>
              <a:t>Array</a:t>
            </a:r>
            <a:r>
              <a:rPr lang="en-US" sz="1800" dirty="0" smtClean="0">
                <a:solidFill>
                  <a:schemeClr val="tx1"/>
                </a:solidFill>
              </a:rPr>
              <a:t>()); // true</a:t>
            </a:r>
          </a:p>
          <a:p>
            <a:pPr>
              <a:spcBef>
                <a:spcPts val="600"/>
              </a:spcBef>
            </a:pPr>
            <a:r>
              <a:rPr lang="en-US" sz="1800" dirty="0">
                <a:solidFill>
                  <a:schemeClr val="tx1"/>
                </a:solidFill>
              </a:rPr>
              <a:t>console.log(typeof new Object() === typeof new Date</a:t>
            </a:r>
            <a:r>
              <a:rPr lang="en-US" sz="1800" dirty="0" smtClean="0">
                <a:solidFill>
                  <a:schemeClr val="tx1"/>
                </a:solidFill>
              </a:rPr>
              <a:t>()); // true</a:t>
            </a:r>
            <a:endParaRPr lang="en-US" sz="1800" dirty="0">
              <a:solidFill>
                <a:schemeClr val="tx1"/>
              </a:solidFill>
            </a:endParaRPr>
          </a:p>
          <a:p>
            <a:pPr>
              <a:spcBef>
                <a:spcPts val="600"/>
              </a:spcBef>
            </a:pPr>
            <a:r>
              <a:rPr lang="en-US" sz="1800" dirty="0" smtClean="0">
                <a:solidFill>
                  <a:schemeClr val="tx1"/>
                </a:solidFill>
              </a:rPr>
              <a:t>console.log(typeof </a:t>
            </a:r>
            <a:r>
              <a:rPr lang="en-US" sz="1800" dirty="0">
                <a:solidFill>
                  <a:schemeClr val="tx1"/>
                </a:solidFill>
              </a:rPr>
              <a:t>new</a:t>
            </a:r>
            <a:r>
              <a:rPr lang="en-US" sz="1800" dirty="0" smtClean="0">
                <a:solidFill>
                  <a:schemeClr val="tx1"/>
                </a:solidFill>
              </a:rPr>
              <a:t> </a:t>
            </a:r>
            <a:r>
              <a:rPr lang="en-US" sz="1800" dirty="0">
                <a:solidFill>
                  <a:schemeClr val="tx1"/>
                </a:solidFill>
              </a:rPr>
              <a:t>Array() === typeof new Date</a:t>
            </a:r>
            <a:r>
              <a:rPr lang="en-US" sz="1800" dirty="0" smtClean="0">
                <a:solidFill>
                  <a:schemeClr val="tx1"/>
                </a:solidFill>
              </a:rPr>
              <a:t>());</a:t>
            </a:r>
            <a:r>
              <a:rPr lang="en-US" sz="1800" dirty="0">
                <a:solidFill>
                  <a:schemeClr val="tx1"/>
                </a:solidFill>
              </a:rPr>
              <a:t> </a:t>
            </a:r>
            <a:r>
              <a:rPr lang="en-US" sz="1800" dirty="0" smtClean="0">
                <a:solidFill>
                  <a:schemeClr val="tx1"/>
                </a:solidFill>
              </a:rPr>
              <a:t>// true </a:t>
            </a:r>
            <a:endParaRPr lang="en-US" sz="1800"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Types</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Content Placeholder 4"/>
          <p:cNvSpPr>
            <a:spLocks noGrp="1"/>
          </p:cNvSpPr>
          <p:nvPr>
            <p:ph idx="1"/>
          </p:nvPr>
        </p:nvSpPr>
        <p:spPr/>
        <p:txBody>
          <a:bodyPr/>
          <a:lstStyle/>
          <a:p>
            <a:pPr>
              <a:lnSpc>
                <a:spcPct val="100000"/>
              </a:lnSpc>
            </a:pPr>
            <a:r>
              <a:rPr lang="en-US" dirty="0" smtClean="0"/>
              <a:t>Primitive types are passed </a:t>
            </a:r>
            <a:r>
              <a:rPr lang="en-US" b="1" dirty="0" smtClean="0"/>
              <a:t>by value</a:t>
            </a:r>
          </a:p>
          <a:p>
            <a:pPr lvl="1">
              <a:lnSpc>
                <a:spcPct val="100000"/>
              </a:lnSpc>
            </a:pPr>
            <a:r>
              <a:rPr lang="en-US" dirty="0" smtClean="0"/>
              <a:t>When passed as argument</a:t>
            </a:r>
          </a:p>
          <a:p>
            <a:pPr lvl="2">
              <a:lnSpc>
                <a:spcPct val="100000"/>
              </a:lnSpc>
            </a:pPr>
            <a:r>
              <a:rPr lang="en-US" sz="3000" dirty="0" smtClean="0"/>
              <a:t>New memory is allocated (in the stack)</a:t>
            </a:r>
          </a:p>
          <a:p>
            <a:pPr lvl="2">
              <a:lnSpc>
                <a:spcPct val="100000"/>
              </a:lnSpc>
            </a:pPr>
            <a:r>
              <a:rPr lang="en-US" sz="3000" dirty="0" smtClean="0"/>
              <a:t>The value is copied in the new memory</a:t>
            </a:r>
          </a:p>
          <a:p>
            <a:pPr lvl="2">
              <a:lnSpc>
                <a:spcPct val="100000"/>
              </a:lnSpc>
            </a:pPr>
            <a:r>
              <a:rPr lang="en-US" sz="3000" dirty="0" smtClean="0"/>
              <a:t>The value in the new memory is passed</a:t>
            </a:r>
          </a:p>
          <a:p>
            <a:pPr>
              <a:lnSpc>
                <a:spcPct val="100000"/>
              </a:lnSpc>
            </a:pPr>
            <a:r>
              <a:rPr lang="en-US" dirty="0" smtClean="0"/>
              <a:t>Primitive types are initialized with type literals</a:t>
            </a:r>
          </a:p>
          <a:p>
            <a:pPr>
              <a:lnSpc>
                <a:spcPct val="100000"/>
              </a:lnSpc>
            </a:pPr>
            <a:endParaRPr lang="en-US" dirty="0" smtClean="0"/>
          </a:p>
          <a:p>
            <a:pPr>
              <a:lnSpc>
                <a:spcPct val="100000"/>
              </a:lnSpc>
              <a:spcBef>
                <a:spcPts val="1200"/>
              </a:spcBef>
            </a:pPr>
            <a:r>
              <a:rPr lang="en-US" dirty="0" smtClean="0"/>
              <a:t>Primitive types have a object type </a:t>
            </a:r>
            <a:r>
              <a:rPr lang="en-US" b="1" dirty="0" smtClean="0"/>
              <a:t>wrapper</a:t>
            </a:r>
          </a:p>
          <a:p>
            <a:endParaRPr lang="bg-BG" dirty="0"/>
          </a:p>
        </p:txBody>
      </p:sp>
      <p:sp>
        <p:nvSpPr>
          <p:cNvPr id="6" name="Text Placeholder 5"/>
          <p:cNvSpPr txBox="1">
            <a:spLocks/>
          </p:cNvSpPr>
          <p:nvPr/>
        </p:nvSpPr>
        <p:spPr>
          <a:xfrm>
            <a:off x="1079206" y="4992469"/>
            <a:ext cx="8064000" cy="646331"/>
          </a:xfrm>
          <a:prstGeom prst="rect">
            <a:avLst/>
          </a:prstGeom>
          <a:noFill/>
          <a:ln w="12700">
            <a:no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solidFill>
                  <a:schemeClr val="tx1"/>
                </a:solidFill>
              </a:rPr>
              <a:t>var number = 5;</a:t>
            </a:r>
          </a:p>
          <a:p>
            <a:r>
              <a:rPr lang="en-US" sz="1800" dirty="0" smtClean="0">
                <a:solidFill>
                  <a:schemeClr val="tx1"/>
                </a:solidFill>
              </a:rPr>
              <a:t>var text = 'Hello there!';</a:t>
            </a:r>
            <a:endParaRPr lang="en-US" sz="1800" dirty="0">
              <a:solidFill>
                <a:schemeClr val="tx1"/>
              </a:solidFill>
            </a:endParaRPr>
          </a:p>
        </p:txBody>
      </p:sp>
      <p:sp>
        <p:nvSpPr>
          <p:cNvPr id="7" name="Text Placeholder 5"/>
          <p:cNvSpPr txBox="1">
            <a:spLocks/>
          </p:cNvSpPr>
          <p:nvPr/>
        </p:nvSpPr>
        <p:spPr>
          <a:xfrm>
            <a:off x="1142206" y="6096000"/>
            <a:ext cx="8064000" cy="646331"/>
          </a:xfrm>
          <a:prstGeom prst="rect">
            <a:avLst/>
          </a:prstGeom>
          <a:noFill/>
          <a:ln w="12700">
            <a:no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solidFill>
                  <a:schemeClr val="tx1"/>
                </a:solidFill>
              </a:rPr>
              <a:t>var number = 5; // Holds a primitive value of 5</a:t>
            </a:r>
          </a:p>
          <a:p>
            <a:r>
              <a:rPr lang="en-US" sz="1800" noProof="1" smtClean="0">
                <a:solidFill>
                  <a:schemeClr val="tx1"/>
                </a:solidFill>
              </a:rPr>
              <a:t>var numberObj = new Number(5); // Holds a object value of 5</a:t>
            </a:r>
            <a:endParaRPr lang="en-US" sz="1800" noProof="1">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Types – Example</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Content Placeholder 4"/>
          <p:cNvSpPr>
            <a:spLocks noGrp="1"/>
          </p:cNvSpPr>
          <p:nvPr>
            <p:ph idx="1"/>
          </p:nvPr>
        </p:nvSpPr>
        <p:spPr/>
        <p:txBody>
          <a:bodyPr/>
          <a:lstStyle/>
          <a:p>
            <a:r>
              <a:rPr lang="en-US" dirty="0" smtClean="0"/>
              <a:t>Assign string values to two variables</a:t>
            </a:r>
          </a:p>
          <a:p>
            <a:pPr lvl="1"/>
            <a:r>
              <a:rPr lang="en-US" dirty="0" smtClean="0"/>
              <a:t>Create an object using their value</a:t>
            </a:r>
          </a:p>
          <a:p>
            <a:pPr lvl="1"/>
            <a:r>
              <a:rPr lang="en-US" dirty="0" smtClean="0"/>
              <a:t>Change the value of the variables</a:t>
            </a:r>
          </a:p>
          <a:p>
            <a:pPr lvl="1"/>
            <a:r>
              <a:rPr lang="en-US" dirty="0" smtClean="0"/>
              <a:t>Each object has its own value</a:t>
            </a:r>
          </a:p>
          <a:p>
            <a:endParaRPr lang="bg-BG" dirty="0"/>
          </a:p>
        </p:txBody>
      </p:sp>
      <p:sp>
        <p:nvSpPr>
          <p:cNvPr id="6" name="Text Placeholder 5"/>
          <p:cNvSpPr txBox="1">
            <a:spLocks/>
          </p:cNvSpPr>
          <p:nvPr/>
        </p:nvSpPr>
        <p:spPr>
          <a:xfrm>
            <a:off x="756000" y="4312840"/>
            <a:ext cx="7632000" cy="1708160"/>
          </a:xfrm>
          <a:prstGeom prst="rect">
            <a:avLst/>
          </a:prstGeom>
          <a:noFill/>
          <a:ln w="12700">
            <a:no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solidFill>
                  <a:schemeClr val="tx1"/>
                </a:solidFill>
              </a:rPr>
              <a:t>var fname = </a:t>
            </a:r>
            <a:r>
              <a:rPr lang="en-US" sz="1800" dirty="0">
                <a:solidFill>
                  <a:schemeClr val="tx1"/>
                </a:solidFill>
              </a:rPr>
              <a:t>'</a:t>
            </a:r>
            <a:r>
              <a:rPr lang="en-US" sz="1800" noProof="1" smtClean="0">
                <a:solidFill>
                  <a:schemeClr val="tx1"/>
                </a:solidFill>
              </a:rPr>
              <a:t>Georgi</a:t>
            </a:r>
            <a:r>
              <a:rPr lang="en-US" sz="1800" dirty="0" smtClean="0">
                <a:solidFill>
                  <a:schemeClr val="tx1"/>
                </a:solidFill>
              </a:rPr>
              <a:t>'</a:t>
            </a:r>
            <a:r>
              <a:rPr lang="en-US" sz="1800" noProof="1" smtClean="0">
                <a:solidFill>
                  <a:schemeClr val="tx1"/>
                </a:solidFill>
              </a:rPr>
              <a:t>;</a:t>
            </a:r>
          </a:p>
          <a:p>
            <a:r>
              <a:rPr lang="en-US" sz="1800" noProof="1" smtClean="0">
                <a:solidFill>
                  <a:schemeClr val="tx1"/>
                </a:solidFill>
              </a:rPr>
              <a:t>var lname = </a:t>
            </a:r>
            <a:r>
              <a:rPr lang="en-US" sz="1800" dirty="0" smtClean="0">
                <a:solidFill>
                  <a:schemeClr val="tx1"/>
                </a:solidFill>
              </a:rPr>
              <a:t>'</a:t>
            </a:r>
            <a:r>
              <a:rPr lang="en-US" sz="1800" noProof="1" smtClean="0">
                <a:solidFill>
                  <a:schemeClr val="tx1"/>
                </a:solidFill>
              </a:rPr>
              <a:t>Ivanov</a:t>
            </a:r>
            <a:r>
              <a:rPr lang="en-US" sz="1800" dirty="0">
                <a:solidFill>
                  <a:schemeClr val="tx1"/>
                </a:solidFill>
              </a:rPr>
              <a:t>'</a:t>
            </a:r>
            <a:r>
              <a:rPr lang="en-US" sz="1800" noProof="1" smtClean="0">
                <a:solidFill>
                  <a:schemeClr val="tx1"/>
                </a:solidFill>
              </a:rPr>
              <a:t>;</a:t>
            </a:r>
          </a:p>
          <a:p>
            <a:pPr>
              <a:spcBef>
                <a:spcPts val="900"/>
              </a:spcBef>
            </a:pPr>
            <a:r>
              <a:rPr lang="en-US" sz="1800" noProof="1" smtClean="0">
                <a:solidFill>
                  <a:schemeClr val="tx1"/>
                </a:solidFill>
              </a:rPr>
              <a:t>var person = { firstName: fname, lastName: lname };</a:t>
            </a:r>
          </a:p>
          <a:p>
            <a:pPr>
              <a:spcBef>
                <a:spcPts val="900"/>
              </a:spcBef>
            </a:pPr>
            <a:r>
              <a:rPr lang="en-US" sz="1800" noProof="1" smtClean="0">
                <a:solidFill>
                  <a:schemeClr val="tx1"/>
                </a:solidFill>
              </a:rPr>
              <a:t>lname = </a:t>
            </a:r>
            <a:r>
              <a:rPr lang="en-US" sz="1800" dirty="0" smtClean="0">
                <a:solidFill>
                  <a:schemeClr val="tx1"/>
                </a:solidFill>
              </a:rPr>
              <a:t>'</a:t>
            </a:r>
            <a:r>
              <a:rPr lang="en-US" sz="1800" noProof="1" smtClean="0">
                <a:solidFill>
                  <a:schemeClr val="tx1"/>
                </a:solidFill>
              </a:rPr>
              <a:t>Petrov</a:t>
            </a:r>
            <a:r>
              <a:rPr lang="en-US" sz="1800" dirty="0">
                <a:solidFill>
                  <a:schemeClr val="tx1"/>
                </a:solidFill>
              </a:rPr>
              <a:t>'</a:t>
            </a:r>
            <a:r>
              <a:rPr lang="en-US" sz="1800" noProof="1" smtClean="0">
                <a:solidFill>
                  <a:schemeClr val="tx1"/>
                </a:solidFill>
              </a:rPr>
              <a:t>;</a:t>
            </a:r>
          </a:p>
          <a:p>
            <a:r>
              <a:rPr lang="en-US" sz="1800" noProof="1" smtClean="0">
                <a:solidFill>
                  <a:schemeClr val="tx1"/>
                </a:solidFill>
              </a:rPr>
              <a:t>console.log(person.lastName) // logged </a:t>
            </a:r>
            <a:r>
              <a:rPr lang="en-US" sz="1800" dirty="0" smtClean="0">
                <a:solidFill>
                  <a:schemeClr val="tx1"/>
                </a:solidFill>
              </a:rPr>
              <a:t>'</a:t>
            </a:r>
            <a:r>
              <a:rPr lang="en-US" sz="1800" noProof="1" smtClean="0">
                <a:solidFill>
                  <a:schemeClr val="tx1"/>
                </a:solidFill>
              </a:rPr>
              <a:t>Ivanov</a:t>
            </a:r>
            <a:r>
              <a:rPr lang="en-US" sz="1800" dirty="0">
                <a:solidFill>
                  <a:schemeClr val="tx1"/>
                </a:solidFill>
              </a:rPr>
              <a:t>'</a:t>
            </a:r>
            <a:endParaRPr lang="en-US" sz="1800" noProof="1" smtClean="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a:xfrm>
            <a:off x="609521" y="1775191"/>
            <a:ext cx="10971372" cy="4778009"/>
          </a:xfrm>
        </p:spPr>
        <p:txBody>
          <a:bodyPr>
            <a:normAutofit/>
          </a:bodyPr>
          <a:lstStyle/>
          <a:p>
            <a:r>
              <a:rPr lang="en-US" dirty="0" smtClean="0"/>
              <a:t>Object Types and Objects</a:t>
            </a:r>
          </a:p>
          <a:p>
            <a:r>
              <a:rPr lang="en-US" dirty="0" smtClean="0"/>
              <a:t>JavaScript Objects Overview</a:t>
            </a:r>
          </a:p>
          <a:p>
            <a:r>
              <a:rPr lang="en-US" dirty="0" smtClean="0"/>
              <a:t>Object and Primitive Types</a:t>
            </a:r>
          </a:p>
          <a:p>
            <a:r>
              <a:rPr lang="en-US" dirty="0" smtClean="0"/>
              <a:t>JSON Objects</a:t>
            </a:r>
          </a:p>
          <a:p>
            <a:r>
              <a:rPr lang="en-US" dirty="0" smtClean="0"/>
              <a:t>JavaScript Object Properties</a:t>
            </a:r>
          </a:p>
          <a:p>
            <a:r>
              <a:rPr lang="en-US" dirty="0" smtClean="0"/>
              <a:t>Associative Arrays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pic>
        <p:nvPicPr>
          <p:cNvPr id="5" name="Picture 4" descr="http://rds.yahoo.com/_ylt=A0WTbx4gcgpLskoAd.CjzbkF/SIG=11u4jlgvp/EXP=1259062176/**http%3A/www.regejepress.com/1books5-med.jpg"/>
          <p:cNvPicPr>
            <a:picLocks noChangeAspect="1" noChangeArrowheads="1"/>
          </p:cNvPicPr>
          <p:nvPr/>
        </p:nvPicPr>
        <p:blipFill>
          <a:blip r:embed="rId3" cstate="screen"/>
          <a:srcRect/>
          <a:stretch>
            <a:fillRect/>
          </a:stretch>
        </p:blipFill>
        <p:spPr bwMode="auto">
          <a:xfrm>
            <a:off x="8457406" y="1752600"/>
            <a:ext cx="2844800" cy="21336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Type</a:t>
            </a:r>
            <a:endParaRPr lang="bg-BG" dirty="0"/>
          </a:p>
        </p:txBody>
      </p:sp>
      <p:sp>
        <p:nvSpPr>
          <p:cNvPr id="3" name="Content Placeholder 2"/>
          <p:cNvSpPr>
            <a:spLocks noGrp="1"/>
          </p:cNvSpPr>
          <p:nvPr>
            <p:ph idx="1"/>
          </p:nvPr>
        </p:nvSpPr>
        <p:spPr/>
        <p:txBody>
          <a:bodyPr/>
          <a:lstStyle/>
          <a:p>
            <a:pPr>
              <a:lnSpc>
                <a:spcPct val="100000"/>
              </a:lnSpc>
            </a:pPr>
            <a:r>
              <a:rPr lang="en-US" dirty="0" smtClean="0"/>
              <a:t>Object is the only </a:t>
            </a:r>
            <a:r>
              <a:rPr lang="en-US" b="1" dirty="0" smtClean="0"/>
              <a:t>object</a:t>
            </a:r>
            <a:r>
              <a:rPr lang="en-US" dirty="0" smtClean="0">
                <a:solidFill>
                  <a:schemeClr val="accent5">
                    <a:lumMod val="20000"/>
                    <a:lumOff val="80000"/>
                  </a:schemeClr>
                </a:solidFill>
              </a:rPr>
              <a:t> </a:t>
            </a:r>
            <a:r>
              <a:rPr lang="en-US" b="1" dirty="0" smtClean="0"/>
              <a:t>type</a:t>
            </a:r>
          </a:p>
          <a:p>
            <a:pPr lvl="1">
              <a:lnSpc>
                <a:spcPct val="100000"/>
              </a:lnSpc>
            </a:pPr>
            <a:r>
              <a:rPr lang="en-US" dirty="0" smtClean="0"/>
              <a:t>When passed to a function the value is not copied, but instead a reference of it is passed</a:t>
            </a:r>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Text Placeholder 5"/>
          <p:cNvSpPr txBox="1">
            <a:spLocks/>
          </p:cNvSpPr>
          <p:nvPr/>
        </p:nvSpPr>
        <p:spPr>
          <a:xfrm>
            <a:off x="684000" y="3429000"/>
            <a:ext cx="7776000" cy="2862322"/>
          </a:xfrm>
          <a:prstGeom prst="rect">
            <a:avLst/>
          </a:prstGeom>
          <a:noFill/>
          <a:ln w="12700">
            <a:no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solidFill>
                  <a:schemeClr val="tx1"/>
                </a:solidFill>
              </a:rPr>
              <a:t>var marks= [</a:t>
            </a:r>
          </a:p>
          <a:p>
            <a:r>
              <a:rPr lang="en-US" sz="1800" noProof="1" smtClean="0">
                <a:solidFill>
                  <a:schemeClr val="tx1"/>
                </a:solidFill>
              </a:rPr>
              <a:t>  { subject : </a:t>
            </a:r>
            <a:r>
              <a:rPr lang="en-US" sz="1800" dirty="0" smtClean="0">
                <a:solidFill>
                  <a:schemeClr val="tx1"/>
                </a:solidFill>
              </a:rPr>
              <a:t>'</a:t>
            </a:r>
            <a:r>
              <a:rPr lang="en-US" sz="1800" noProof="1" smtClean="0">
                <a:solidFill>
                  <a:schemeClr val="tx1"/>
                </a:solidFill>
              </a:rPr>
              <a:t>JavaScript</a:t>
            </a:r>
            <a:r>
              <a:rPr lang="en-US" sz="1800" dirty="0">
                <a:solidFill>
                  <a:schemeClr val="tx1"/>
                </a:solidFill>
              </a:rPr>
              <a:t>'</a:t>
            </a:r>
            <a:r>
              <a:rPr lang="en-US" sz="1800" noProof="1" smtClean="0">
                <a:solidFill>
                  <a:schemeClr val="tx1"/>
                </a:solidFill>
              </a:rPr>
              <a:t>, score : 4.50 },</a:t>
            </a:r>
          </a:p>
          <a:p>
            <a:r>
              <a:rPr lang="en-US" sz="1800" noProof="1" smtClean="0">
                <a:solidFill>
                  <a:schemeClr val="tx1"/>
                </a:solidFill>
              </a:rPr>
              <a:t>  { subject : </a:t>
            </a:r>
            <a:r>
              <a:rPr lang="en-US" sz="1800" dirty="0" smtClean="0">
                <a:solidFill>
                  <a:schemeClr val="tx1"/>
                </a:solidFill>
              </a:rPr>
              <a:t>'</a:t>
            </a:r>
            <a:r>
              <a:rPr lang="en-US" sz="1800" noProof="1" smtClean="0">
                <a:solidFill>
                  <a:schemeClr val="tx1"/>
                </a:solidFill>
              </a:rPr>
              <a:t>OOP</a:t>
            </a:r>
            <a:r>
              <a:rPr lang="en-US" sz="1800" dirty="0">
                <a:solidFill>
                  <a:schemeClr val="tx1"/>
                </a:solidFill>
              </a:rPr>
              <a:t>'</a:t>
            </a:r>
            <a:r>
              <a:rPr lang="en-US" sz="1800" noProof="1" smtClean="0">
                <a:solidFill>
                  <a:schemeClr val="tx1"/>
                </a:solidFill>
              </a:rPr>
              <a:t>, score : 5.00 },</a:t>
            </a:r>
          </a:p>
          <a:p>
            <a:r>
              <a:rPr lang="en-US" sz="1800" noProof="1">
                <a:solidFill>
                  <a:schemeClr val="tx1"/>
                </a:solidFill>
              </a:rPr>
              <a:t>  </a:t>
            </a:r>
            <a:r>
              <a:rPr lang="en-US" sz="1800" noProof="1" smtClean="0">
                <a:solidFill>
                  <a:schemeClr val="tx1"/>
                </a:solidFill>
              </a:rPr>
              <a:t>{ subject </a:t>
            </a:r>
            <a:r>
              <a:rPr lang="en-US" sz="1800" noProof="1">
                <a:solidFill>
                  <a:schemeClr val="tx1"/>
                </a:solidFill>
              </a:rPr>
              <a:t>: </a:t>
            </a:r>
            <a:r>
              <a:rPr lang="en-US" sz="1800" dirty="0" smtClean="0">
                <a:solidFill>
                  <a:schemeClr val="tx1"/>
                </a:solidFill>
              </a:rPr>
              <a:t>'</a:t>
            </a:r>
            <a:r>
              <a:rPr lang="en-US" sz="1800" noProof="1" smtClean="0">
                <a:solidFill>
                  <a:schemeClr val="tx1"/>
                </a:solidFill>
              </a:rPr>
              <a:t>HTML5</a:t>
            </a:r>
            <a:r>
              <a:rPr lang="en-US" sz="1800" dirty="0">
                <a:solidFill>
                  <a:schemeClr val="tx1"/>
                </a:solidFill>
              </a:rPr>
              <a:t>'</a:t>
            </a:r>
            <a:r>
              <a:rPr lang="en-US" sz="1800" noProof="1" smtClean="0">
                <a:solidFill>
                  <a:schemeClr val="tx1"/>
                </a:solidFill>
              </a:rPr>
              <a:t>, </a:t>
            </a:r>
            <a:r>
              <a:rPr lang="en-US" sz="1800" noProof="1">
                <a:solidFill>
                  <a:schemeClr val="tx1"/>
                </a:solidFill>
              </a:rPr>
              <a:t>score : </a:t>
            </a:r>
            <a:r>
              <a:rPr lang="en-US" sz="1800" noProof="1" smtClean="0">
                <a:solidFill>
                  <a:schemeClr val="tx1"/>
                </a:solidFill>
              </a:rPr>
              <a:t>6.00 },</a:t>
            </a:r>
          </a:p>
          <a:p>
            <a:r>
              <a:rPr lang="en-US" sz="1800" noProof="1" smtClean="0">
                <a:solidFill>
                  <a:schemeClr val="tx1"/>
                </a:solidFill>
              </a:rPr>
              <a:t>  { subject : </a:t>
            </a:r>
            <a:r>
              <a:rPr lang="en-US" sz="1800" dirty="0" smtClean="0">
                <a:solidFill>
                  <a:schemeClr val="tx1"/>
                </a:solidFill>
              </a:rPr>
              <a:t>'</a:t>
            </a:r>
            <a:r>
              <a:rPr lang="en-US" sz="1800" noProof="1" smtClean="0">
                <a:solidFill>
                  <a:schemeClr val="tx1"/>
                </a:solidFill>
              </a:rPr>
              <a:t>Photoshop</a:t>
            </a:r>
            <a:r>
              <a:rPr lang="en-US" sz="1800" dirty="0">
                <a:solidFill>
                  <a:schemeClr val="tx1"/>
                </a:solidFill>
              </a:rPr>
              <a:t>'</a:t>
            </a:r>
            <a:r>
              <a:rPr lang="en-US" sz="1800" noProof="1" smtClean="0">
                <a:solidFill>
                  <a:schemeClr val="tx1"/>
                </a:solidFill>
              </a:rPr>
              <a:t>, score : 4.00 }];</a:t>
            </a:r>
          </a:p>
          <a:p>
            <a:endParaRPr lang="en-US" sz="1800" noProof="1" smtClean="0">
              <a:solidFill>
                <a:schemeClr val="tx1"/>
              </a:solidFill>
            </a:endParaRPr>
          </a:p>
          <a:p>
            <a:r>
              <a:rPr lang="en-US" sz="1800" noProof="1" smtClean="0">
                <a:solidFill>
                  <a:schemeClr val="tx1"/>
                </a:solidFill>
              </a:rPr>
              <a:t>var student = { name: </a:t>
            </a:r>
            <a:r>
              <a:rPr lang="en-US" sz="1800" dirty="0">
                <a:solidFill>
                  <a:schemeClr val="tx1"/>
                </a:solidFill>
              </a:rPr>
              <a:t>'</a:t>
            </a:r>
            <a:r>
              <a:rPr lang="en-US" sz="1800" noProof="1" smtClean="0">
                <a:solidFill>
                  <a:schemeClr val="tx1"/>
                </a:solidFill>
              </a:rPr>
              <a:t>Stiliyan Ivanov</a:t>
            </a:r>
            <a:r>
              <a:rPr lang="en-US" sz="1800" dirty="0" smtClean="0">
                <a:solidFill>
                  <a:schemeClr val="tx1"/>
                </a:solidFill>
              </a:rPr>
              <a:t>'</a:t>
            </a:r>
            <a:r>
              <a:rPr lang="en-US" sz="1800" noProof="1" smtClean="0">
                <a:solidFill>
                  <a:schemeClr val="tx1"/>
                </a:solidFill>
              </a:rPr>
              <a:t>, marks: marks };</a:t>
            </a:r>
          </a:p>
          <a:p>
            <a:r>
              <a:rPr lang="en-US" sz="1800" noProof="1" smtClean="0">
                <a:solidFill>
                  <a:schemeClr val="tx1"/>
                </a:solidFill>
              </a:rPr>
              <a:t>marks[2].score = 5.50;</a:t>
            </a:r>
          </a:p>
          <a:p>
            <a:endParaRPr lang="en-US" sz="1800" noProof="1" smtClean="0">
              <a:solidFill>
                <a:schemeClr val="tx1"/>
              </a:solidFill>
            </a:endParaRPr>
          </a:p>
          <a:p>
            <a:r>
              <a:rPr lang="en-US" sz="1800" noProof="1" smtClean="0">
                <a:solidFill>
                  <a:schemeClr val="tx1"/>
                </a:solidFill>
              </a:rPr>
              <a:t>console.log(student.marks); // logs 5.50 for </a:t>
            </a:r>
            <a:r>
              <a:rPr lang="en-US" sz="1800" noProof="1">
                <a:solidFill>
                  <a:schemeClr val="tx1"/>
                </a:solidFill>
              </a:rPr>
              <a:t>HTML5 </a:t>
            </a:r>
            <a:r>
              <a:rPr lang="en-US" sz="1800" noProof="1" smtClean="0">
                <a:solidFill>
                  <a:schemeClr val="tx1"/>
                </a:solidFill>
              </a:rPr>
              <a:t>score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JSON Objects</a:t>
            </a:r>
            <a:endParaRPr lang="bg-BG" dirty="0"/>
          </a:p>
        </p:txBody>
      </p:sp>
      <p:sp>
        <p:nvSpPr>
          <p:cNvPr id="6" name="Subtitle 5"/>
          <p:cNvSpPr>
            <a:spLocks noGrp="1"/>
          </p:cNvSpPr>
          <p:nvPr>
            <p:ph type="subTitle" idx="1"/>
          </p:nvPr>
        </p:nvSpPr>
        <p:spPr/>
        <p:txBody>
          <a:bodyPr/>
          <a:lstStyle/>
          <a:p>
            <a:r>
              <a:rPr lang="en-US" dirty="0" smtClean="0"/>
              <a:t>Creating Simple objects</a:t>
            </a:r>
          </a:p>
          <a:p>
            <a:endParaRPr lang="bg-BG" dirty="0"/>
          </a:p>
        </p:txBody>
      </p:sp>
      <p:sp>
        <p:nvSpPr>
          <p:cNvPr id="4" name="Slide Number Placeholder 3"/>
          <p:cNvSpPr>
            <a:spLocks noGrp="1"/>
          </p:cNvSpPr>
          <p:nvPr>
            <p:ph type="sldNum" sz="quarter" idx="4294967295"/>
          </p:nvPr>
        </p:nvSpPr>
        <p:spPr>
          <a:xfrm>
            <a:off x="11212513" y="6477000"/>
            <a:ext cx="977900" cy="274638"/>
          </a:xfrm>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JSON Objects</a:t>
            </a:r>
            <a:endParaRPr lang="bg-BG" dirty="0"/>
          </a:p>
        </p:txBody>
      </p:sp>
      <p:sp>
        <p:nvSpPr>
          <p:cNvPr id="5" name="Content Placeholder 4"/>
          <p:cNvSpPr>
            <a:spLocks noGrp="1"/>
          </p:cNvSpPr>
          <p:nvPr>
            <p:ph idx="1"/>
          </p:nvPr>
        </p:nvSpPr>
        <p:spPr/>
        <p:txBody>
          <a:bodyPr/>
          <a:lstStyle/>
          <a:p>
            <a:r>
              <a:rPr lang="en-US" dirty="0" smtClean="0"/>
              <a:t>JSON stands for </a:t>
            </a:r>
            <a:r>
              <a:rPr lang="en-US" b="1" dirty="0" smtClean="0"/>
              <a:t>J</a:t>
            </a:r>
            <a:r>
              <a:rPr lang="en-US" dirty="0" smtClean="0"/>
              <a:t>ava</a:t>
            </a:r>
            <a:r>
              <a:rPr lang="en-US" b="1" dirty="0" smtClean="0"/>
              <a:t>S</a:t>
            </a:r>
            <a:r>
              <a:rPr lang="en-US" dirty="0" smtClean="0"/>
              <a:t>cript </a:t>
            </a:r>
            <a:r>
              <a:rPr lang="en-US" b="1" dirty="0" smtClean="0"/>
              <a:t>O</a:t>
            </a:r>
            <a:r>
              <a:rPr lang="en-US" dirty="0" smtClean="0"/>
              <a:t>bject </a:t>
            </a:r>
            <a:r>
              <a:rPr lang="en-US" b="1" dirty="0" smtClean="0"/>
              <a:t>N</a:t>
            </a:r>
            <a:r>
              <a:rPr lang="en-US" dirty="0" smtClean="0"/>
              <a:t>otation</a:t>
            </a:r>
          </a:p>
          <a:p>
            <a:pPr lvl="1"/>
            <a:r>
              <a:rPr lang="en-US" dirty="0" smtClean="0"/>
              <a:t>A data format used in JavaScript</a:t>
            </a:r>
          </a:p>
          <a:p>
            <a:pPr lvl="1"/>
            <a:endParaRPr lang="en-US" dirty="0" smtClean="0"/>
          </a:p>
          <a:p>
            <a:pPr lvl="1"/>
            <a:endParaRPr lang="en-US" dirty="0" smtClean="0"/>
          </a:p>
          <a:p>
            <a:pPr lvl="1"/>
            <a:endParaRPr lang="en-US" dirty="0" smtClean="0"/>
          </a:p>
          <a:p>
            <a:pPr lvl="1"/>
            <a:endParaRPr lang="en-US" dirty="0" smtClean="0"/>
          </a:p>
          <a:p>
            <a:pPr lvl="1"/>
            <a:r>
              <a:rPr lang="en-US" dirty="0" smtClean="0"/>
              <a:t>Then the object properties can be used:</a:t>
            </a:r>
          </a:p>
          <a:p>
            <a:endParaRPr lang="bg-BG" dirty="0"/>
          </a:p>
        </p:txBody>
      </p:sp>
      <p:sp>
        <p:nvSpPr>
          <p:cNvPr id="6" name="Text Placeholder 5"/>
          <p:cNvSpPr txBox="1">
            <a:spLocks/>
          </p:cNvSpPr>
          <p:nvPr/>
        </p:nvSpPr>
        <p:spPr>
          <a:xfrm>
            <a:off x="1066006" y="2782431"/>
            <a:ext cx="8180832" cy="2246769"/>
          </a:xfrm>
          <a:prstGeom prst="rect">
            <a:avLst/>
          </a:prstGeom>
          <a:noFill/>
          <a:ln w="12700">
            <a:no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noProof="1" smtClean="0">
                <a:solidFill>
                  <a:schemeClr val="tx1"/>
                </a:solidFill>
              </a:rPr>
              <a:t>var person = {</a:t>
            </a:r>
          </a:p>
          <a:p>
            <a:r>
              <a:rPr lang="en-US" noProof="1" smtClean="0">
                <a:solidFill>
                  <a:schemeClr val="tx1"/>
                </a:solidFill>
              </a:rPr>
              <a:t>  firstName: </a:t>
            </a:r>
            <a:r>
              <a:rPr lang="en-US" dirty="0">
                <a:solidFill>
                  <a:schemeClr val="tx1"/>
                </a:solidFill>
              </a:rPr>
              <a:t>'</a:t>
            </a:r>
            <a:r>
              <a:rPr lang="en-US" noProof="1" smtClean="0">
                <a:solidFill>
                  <a:schemeClr val="tx1"/>
                </a:solidFill>
              </a:rPr>
              <a:t>Stiliyan</a:t>
            </a:r>
            <a:r>
              <a:rPr lang="en-US" dirty="0" smtClean="0">
                <a:solidFill>
                  <a:schemeClr val="tx1"/>
                </a:solidFill>
              </a:rPr>
              <a:t>'</a:t>
            </a:r>
            <a:r>
              <a:rPr lang="en-US" noProof="1" smtClean="0">
                <a:solidFill>
                  <a:schemeClr val="tx1"/>
                </a:solidFill>
              </a:rPr>
              <a:t>,</a:t>
            </a:r>
          </a:p>
          <a:p>
            <a:r>
              <a:rPr lang="en-US" noProof="1" smtClean="0">
                <a:solidFill>
                  <a:schemeClr val="tx1"/>
                </a:solidFill>
              </a:rPr>
              <a:t>  lastName: </a:t>
            </a:r>
            <a:r>
              <a:rPr lang="en-US" dirty="0">
                <a:solidFill>
                  <a:schemeClr val="tx1"/>
                </a:solidFill>
              </a:rPr>
              <a:t>'</a:t>
            </a:r>
            <a:r>
              <a:rPr lang="en-US" noProof="1" smtClean="0">
                <a:solidFill>
                  <a:schemeClr val="tx1"/>
                </a:solidFill>
              </a:rPr>
              <a:t>Ivanov</a:t>
            </a:r>
            <a:r>
              <a:rPr lang="en-US" dirty="0" smtClean="0">
                <a:solidFill>
                  <a:schemeClr val="tx1"/>
                </a:solidFill>
              </a:rPr>
              <a:t>'</a:t>
            </a:r>
            <a:r>
              <a:rPr lang="en-US" noProof="1" smtClean="0">
                <a:solidFill>
                  <a:schemeClr val="tx1"/>
                </a:solidFill>
              </a:rPr>
              <a:t>,</a:t>
            </a:r>
          </a:p>
          <a:p>
            <a:r>
              <a:rPr lang="en-US" noProof="1" smtClean="0">
                <a:solidFill>
                  <a:schemeClr val="tx1"/>
                </a:solidFill>
              </a:rPr>
              <a:t>  toString: function personToString() {</a:t>
            </a:r>
          </a:p>
          <a:p>
            <a:r>
              <a:rPr lang="en-US" noProof="1" smtClean="0">
                <a:solidFill>
                  <a:schemeClr val="tx1"/>
                </a:solidFill>
              </a:rPr>
              <a:t>    return this.firstName + </a:t>
            </a:r>
            <a:r>
              <a:rPr lang="en-US" dirty="0">
                <a:solidFill>
                  <a:schemeClr val="tx1"/>
                </a:solidFill>
              </a:rPr>
              <a:t>'</a:t>
            </a:r>
            <a:r>
              <a:rPr lang="en-US" noProof="1" smtClean="0">
                <a:solidFill>
                  <a:schemeClr val="tx1"/>
                </a:solidFill>
              </a:rPr>
              <a:t> </a:t>
            </a:r>
            <a:r>
              <a:rPr lang="en-US" dirty="0">
                <a:solidFill>
                  <a:schemeClr val="tx1"/>
                </a:solidFill>
              </a:rPr>
              <a:t>'</a:t>
            </a:r>
            <a:r>
              <a:rPr lang="en-US" noProof="1" smtClean="0">
                <a:solidFill>
                  <a:schemeClr val="tx1"/>
                </a:solidFill>
              </a:rPr>
              <a:t> + this.lastName;</a:t>
            </a:r>
          </a:p>
          <a:p>
            <a:r>
              <a:rPr lang="en-US" noProof="1" smtClean="0">
                <a:solidFill>
                  <a:schemeClr val="tx1"/>
                </a:solidFill>
              </a:rPr>
              <a:t>  }</a:t>
            </a:r>
          </a:p>
          <a:p>
            <a:r>
              <a:rPr lang="en-US" noProof="1" smtClean="0">
                <a:solidFill>
                  <a:schemeClr val="tx1"/>
                </a:solidFill>
              </a:rPr>
              <a:t>}</a:t>
            </a:r>
            <a:endParaRPr lang="en-US" noProof="1">
              <a:solidFill>
                <a:schemeClr val="tx1"/>
              </a:solidFill>
            </a:endParaRPr>
          </a:p>
        </p:txBody>
      </p:sp>
      <p:sp>
        <p:nvSpPr>
          <p:cNvPr id="7" name="Text Placeholder 5"/>
          <p:cNvSpPr txBox="1">
            <a:spLocks/>
          </p:cNvSpPr>
          <p:nvPr/>
        </p:nvSpPr>
        <p:spPr>
          <a:xfrm>
            <a:off x="1142206" y="5486400"/>
            <a:ext cx="8180832" cy="707886"/>
          </a:xfrm>
          <a:prstGeom prst="rect">
            <a:avLst/>
          </a:prstGeom>
          <a:noFill/>
          <a:ln w="12700">
            <a:no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noProof="1" smtClean="0">
                <a:solidFill>
                  <a:schemeClr val="tx1"/>
                </a:solidFill>
              </a:rPr>
              <a:t>console.log(person.toString()); // writes </a:t>
            </a:r>
            <a:r>
              <a:rPr lang="en-US" dirty="0" smtClean="0">
                <a:solidFill>
                  <a:schemeClr val="tx1"/>
                </a:solidFill>
              </a:rPr>
              <a:t>'</a:t>
            </a:r>
            <a:r>
              <a:rPr lang="en-US" noProof="1" smtClean="0">
                <a:solidFill>
                  <a:schemeClr val="tx1"/>
                </a:solidFill>
              </a:rPr>
              <a:t>Stiliyan Ivanov</a:t>
            </a:r>
            <a:r>
              <a:rPr lang="en-US" dirty="0" smtClean="0">
                <a:solidFill>
                  <a:schemeClr val="tx1"/>
                </a:solidFill>
              </a:rPr>
              <a:t>'</a:t>
            </a:r>
            <a:endParaRPr lang="en-US" noProof="1">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JSON Object</a:t>
            </a:r>
            <a:endParaRPr lang="bg-BG" dirty="0"/>
          </a:p>
        </p:txBody>
      </p:sp>
      <p:sp>
        <p:nvSpPr>
          <p:cNvPr id="3" name="Content Placeholder 2"/>
          <p:cNvSpPr>
            <a:spLocks noGrp="1"/>
          </p:cNvSpPr>
          <p:nvPr>
            <p:ph idx="1"/>
          </p:nvPr>
        </p:nvSpPr>
        <p:spPr/>
        <p:txBody>
          <a:bodyPr/>
          <a:lstStyle/>
          <a:p>
            <a:r>
              <a:rPr lang="en-US" dirty="0" smtClean="0"/>
              <a:t>JSON is great, but </a:t>
            </a:r>
            <a:r>
              <a:rPr lang="en-US" b="1" dirty="0" smtClean="0"/>
              <a:t>repeating code </a:t>
            </a:r>
            <a:r>
              <a:rPr lang="en-US" dirty="0" smtClean="0"/>
              <a:t>is not, right?</a:t>
            </a:r>
          </a:p>
          <a:p>
            <a:pPr lvl="1"/>
            <a:r>
              <a:rPr lang="en-US" dirty="0" smtClean="0"/>
              <a:t>Lets make two persons:</a:t>
            </a:r>
          </a:p>
          <a:p>
            <a:pPr lvl="1"/>
            <a:endParaRPr lang="en-US" dirty="0" smtClean="0"/>
          </a:p>
          <a:p>
            <a:pPr lvl="1"/>
            <a:endParaRPr lang="en-US" dirty="0" smtClean="0"/>
          </a:p>
          <a:p>
            <a:pPr lvl="1"/>
            <a:endParaRPr lang="en-US" dirty="0" smtClean="0"/>
          </a:p>
          <a:p>
            <a:pPr lvl="1">
              <a:spcBef>
                <a:spcPts val="2400"/>
              </a:spcBef>
            </a:pPr>
            <a:r>
              <a:rPr lang="en-US" dirty="0" smtClean="0"/>
              <a:t>Lots of repeating code</a:t>
            </a:r>
          </a:p>
          <a:p>
            <a:pPr lvl="2"/>
            <a:r>
              <a:rPr lang="en-US" dirty="0" smtClean="0"/>
              <a:t>Can't we use a constructor or function to create an object?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Text Placeholder 5"/>
          <p:cNvSpPr txBox="1">
            <a:spLocks/>
          </p:cNvSpPr>
          <p:nvPr/>
        </p:nvSpPr>
        <p:spPr>
          <a:xfrm>
            <a:off x="1142206" y="2893129"/>
            <a:ext cx="8180832" cy="1831271"/>
          </a:xfrm>
          <a:prstGeom prst="rect">
            <a:avLst/>
          </a:prstGeom>
          <a:noFill/>
          <a:ln w="12700">
            <a:no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solidFill>
                  <a:schemeClr val="tx1"/>
                </a:solidFill>
              </a:rPr>
              <a:t>var ivanov = {fname: =</a:t>
            </a:r>
            <a:r>
              <a:rPr lang="en-US" sz="1800" dirty="0">
                <a:solidFill>
                  <a:schemeClr val="tx1"/>
                </a:solidFill>
              </a:rPr>
              <a:t>'</a:t>
            </a:r>
            <a:r>
              <a:rPr lang="en-US" sz="1800" noProof="1" smtClean="0">
                <a:solidFill>
                  <a:schemeClr val="tx1"/>
                </a:solidFill>
              </a:rPr>
              <a:t>Stiliyan</a:t>
            </a:r>
            <a:r>
              <a:rPr lang="en-US" sz="1800" dirty="0" smtClean="0">
                <a:solidFill>
                  <a:schemeClr val="tx1"/>
                </a:solidFill>
              </a:rPr>
              <a:t>'</a:t>
            </a:r>
            <a:r>
              <a:rPr lang="en-US" sz="1800" noProof="1" smtClean="0">
                <a:solidFill>
                  <a:schemeClr val="tx1"/>
                </a:solidFill>
              </a:rPr>
              <a:t>, lname: </a:t>
            </a:r>
            <a:r>
              <a:rPr lang="en-US" sz="1800" dirty="0">
                <a:solidFill>
                  <a:schemeClr val="tx1"/>
                </a:solidFill>
              </a:rPr>
              <a:t>'</a:t>
            </a:r>
            <a:r>
              <a:rPr lang="en-US" sz="1800" noProof="1" smtClean="0">
                <a:solidFill>
                  <a:schemeClr val="tx1"/>
                </a:solidFill>
              </a:rPr>
              <a:t>Ivanov</a:t>
            </a:r>
            <a:r>
              <a:rPr lang="en-US" sz="1800" dirty="0" smtClean="0">
                <a:solidFill>
                  <a:schemeClr val="tx1"/>
                </a:solidFill>
              </a:rPr>
              <a:t>'</a:t>
            </a:r>
            <a:r>
              <a:rPr lang="en-US" sz="1800" noProof="1" smtClean="0">
                <a:solidFill>
                  <a:schemeClr val="tx1"/>
                </a:solidFill>
              </a:rPr>
              <a:t>,</a:t>
            </a:r>
          </a:p>
          <a:p>
            <a:r>
              <a:rPr lang="en-US" sz="1800" noProof="1" smtClean="0">
                <a:solidFill>
                  <a:schemeClr val="tx1"/>
                </a:solidFill>
              </a:rPr>
              <a:t>  toString: function(){ return this.fname + </a:t>
            </a:r>
            <a:r>
              <a:rPr lang="en-US" sz="1800" dirty="0">
                <a:solidFill>
                  <a:schemeClr val="tx1"/>
                </a:solidFill>
              </a:rPr>
              <a:t>'</a:t>
            </a:r>
            <a:r>
              <a:rPr lang="en-US" sz="1800" noProof="1" smtClean="0">
                <a:solidFill>
                  <a:schemeClr val="tx1"/>
                </a:solidFill>
              </a:rPr>
              <a:t> </a:t>
            </a:r>
            <a:r>
              <a:rPr lang="en-US" sz="1800" dirty="0">
                <a:solidFill>
                  <a:schemeClr val="tx1"/>
                </a:solidFill>
              </a:rPr>
              <a:t>'</a:t>
            </a:r>
            <a:r>
              <a:rPr lang="en-US" sz="1800" noProof="1" smtClean="0">
                <a:solidFill>
                  <a:schemeClr val="tx1"/>
                </a:solidFill>
              </a:rPr>
              <a:t> + this.lname;}</a:t>
            </a:r>
          </a:p>
          <a:p>
            <a:r>
              <a:rPr lang="en-US" sz="1800" noProof="1" smtClean="0">
                <a:solidFill>
                  <a:schemeClr val="tx1"/>
                </a:solidFill>
              </a:rPr>
              <a:t>}</a:t>
            </a:r>
          </a:p>
          <a:p>
            <a:pPr>
              <a:spcBef>
                <a:spcPts val="600"/>
              </a:spcBef>
            </a:pPr>
            <a:r>
              <a:rPr lang="en-US" sz="1800" noProof="1" smtClean="0">
                <a:solidFill>
                  <a:schemeClr val="tx1"/>
                </a:solidFill>
              </a:rPr>
              <a:t>var georgiev = { fname: </a:t>
            </a:r>
            <a:r>
              <a:rPr lang="en-US" sz="1800" dirty="0" smtClean="0">
                <a:solidFill>
                  <a:schemeClr val="tx1"/>
                </a:solidFill>
              </a:rPr>
              <a:t>'</a:t>
            </a:r>
            <a:r>
              <a:rPr lang="en-US" sz="1800" noProof="1" smtClean="0">
                <a:solidFill>
                  <a:schemeClr val="tx1"/>
                </a:solidFill>
              </a:rPr>
              <a:t>Georgi</a:t>
            </a:r>
            <a:r>
              <a:rPr lang="en-US" sz="1800" dirty="0">
                <a:solidFill>
                  <a:schemeClr val="tx1"/>
                </a:solidFill>
              </a:rPr>
              <a:t>'</a:t>
            </a:r>
            <a:r>
              <a:rPr lang="en-US" sz="1800" noProof="1" smtClean="0">
                <a:solidFill>
                  <a:schemeClr val="tx1"/>
                </a:solidFill>
              </a:rPr>
              <a:t>, lname: </a:t>
            </a:r>
            <a:r>
              <a:rPr lang="en-US" sz="1800" dirty="0" smtClean="0">
                <a:solidFill>
                  <a:schemeClr val="tx1"/>
                </a:solidFill>
              </a:rPr>
              <a:t>'</a:t>
            </a:r>
            <a:r>
              <a:rPr lang="en-US" sz="1800" noProof="1" smtClean="0">
                <a:solidFill>
                  <a:schemeClr val="tx1"/>
                </a:solidFill>
              </a:rPr>
              <a:t>Georgiev</a:t>
            </a:r>
            <a:r>
              <a:rPr lang="en-US" sz="1800" dirty="0">
                <a:solidFill>
                  <a:schemeClr val="tx1"/>
                </a:solidFill>
              </a:rPr>
              <a:t>'</a:t>
            </a:r>
            <a:r>
              <a:rPr lang="en-US" sz="1800" noProof="1" smtClean="0">
                <a:solidFill>
                  <a:schemeClr val="tx1"/>
                </a:solidFill>
              </a:rPr>
              <a:t>, </a:t>
            </a:r>
            <a:br>
              <a:rPr lang="en-US" sz="1800" noProof="1" smtClean="0">
                <a:solidFill>
                  <a:schemeClr val="tx1"/>
                </a:solidFill>
              </a:rPr>
            </a:br>
            <a:r>
              <a:rPr lang="en-US" sz="1800" noProof="1" smtClean="0">
                <a:solidFill>
                  <a:schemeClr val="tx1"/>
                </a:solidFill>
              </a:rPr>
              <a:t>  toString: function(){ return this.fname + </a:t>
            </a:r>
            <a:r>
              <a:rPr lang="en-US" sz="1800" dirty="0">
                <a:solidFill>
                  <a:schemeClr val="tx1"/>
                </a:solidFill>
              </a:rPr>
              <a:t>'</a:t>
            </a:r>
            <a:r>
              <a:rPr lang="en-US" sz="1800" noProof="1" smtClean="0">
                <a:solidFill>
                  <a:schemeClr val="tx1"/>
                </a:solidFill>
              </a:rPr>
              <a:t> </a:t>
            </a:r>
            <a:r>
              <a:rPr lang="en-US" sz="1800" dirty="0">
                <a:solidFill>
                  <a:schemeClr val="tx1"/>
                </a:solidFill>
              </a:rPr>
              <a:t>'</a:t>
            </a:r>
            <a:r>
              <a:rPr lang="en-US" sz="1800" noProof="1" smtClean="0">
                <a:solidFill>
                  <a:schemeClr val="tx1"/>
                </a:solidFill>
              </a:rPr>
              <a:t> + this.lname;}</a:t>
            </a:r>
          </a:p>
          <a:p>
            <a:r>
              <a:rPr lang="en-US" sz="1800" noProof="1" smtClean="0">
                <a:solidFill>
                  <a:schemeClr val="tx1"/>
                </a:solidFill>
              </a:rPr>
              <a:t>}   </a:t>
            </a:r>
            <a:endParaRPr lang="en-US" sz="1800" noProof="1">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Building Function</a:t>
            </a:r>
            <a:endParaRPr lang="bg-BG" dirty="0"/>
          </a:p>
        </p:txBody>
      </p:sp>
      <p:sp>
        <p:nvSpPr>
          <p:cNvPr id="3" name="Content Placeholder 2"/>
          <p:cNvSpPr>
            <a:spLocks noGrp="1"/>
          </p:cNvSpPr>
          <p:nvPr>
            <p:ph idx="1"/>
          </p:nvPr>
        </p:nvSpPr>
        <p:spPr/>
        <p:txBody>
          <a:bodyPr>
            <a:normAutofit fontScale="92500" lnSpcReduction="10000"/>
          </a:bodyPr>
          <a:lstStyle/>
          <a:p>
            <a:r>
              <a:rPr lang="en-US" dirty="0" smtClean="0"/>
              <a:t>A function for building JSON objects</a:t>
            </a:r>
          </a:p>
          <a:p>
            <a:pPr lvl="1"/>
            <a:r>
              <a:rPr lang="en-US" dirty="0" smtClean="0"/>
              <a:t>Just pass first and last name and get a object</a:t>
            </a:r>
          </a:p>
          <a:p>
            <a:pPr lvl="2"/>
            <a:r>
              <a:rPr lang="en-US" dirty="0" smtClean="0"/>
              <a:t>Something like a constructor</a:t>
            </a:r>
          </a:p>
          <a:p>
            <a:pPr lvl="2">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Much cooler, right?</a:t>
            </a:r>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Text Placeholder 5"/>
          <p:cNvSpPr txBox="1">
            <a:spLocks/>
          </p:cNvSpPr>
          <p:nvPr/>
        </p:nvSpPr>
        <p:spPr>
          <a:xfrm>
            <a:off x="1019806" y="3124200"/>
            <a:ext cx="8352000" cy="2662267"/>
          </a:xfrm>
          <a:prstGeom prst="rect">
            <a:avLst/>
          </a:prstGeom>
          <a:noFill/>
          <a:ln w="12700">
            <a:no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solidFill>
                  <a:schemeClr val="tx1"/>
                </a:solidFill>
              </a:rPr>
              <a:t>function buildPerson(fname, lname) {</a:t>
            </a:r>
          </a:p>
          <a:p>
            <a:r>
              <a:rPr lang="en-US" sz="1800" noProof="1" smtClean="0">
                <a:solidFill>
                  <a:schemeClr val="tx1"/>
                </a:solidFill>
              </a:rPr>
              <a:t>  return {</a:t>
            </a:r>
          </a:p>
          <a:p>
            <a:r>
              <a:rPr lang="en-US" sz="1800" noProof="1" smtClean="0">
                <a:solidFill>
                  <a:schemeClr val="tx1"/>
                </a:solidFill>
              </a:rPr>
              <a:t>    fname: fname, </a:t>
            </a:r>
          </a:p>
          <a:p>
            <a:r>
              <a:rPr lang="en-US" sz="1800" noProof="1" smtClean="0">
                <a:solidFill>
                  <a:schemeClr val="tx1"/>
                </a:solidFill>
              </a:rPr>
              <a:t>    lname: lname,</a:t>
            </a:r>
          </a:p>
          <a:p>
            <a:r>
              <a:rPr lang="en-US" sz="1800" noProof="1" smtClean="0">
                <a:solidFill>
                  <a:schemeClr val="tx1"/>
                </a:solidFill>
              </a:rPr>
              <a:t>    toString: function (){return this.fname + </a:t>
            </a:r>
            <a:r>
              <a:rPr lang="en-US" sz="1800" dirty="0">
                <a:solidFill>
                  <a:schemeClr val="tx1"/>
                </a:solidFill>
              </a:rPr>
              <a:t>'</a:t>
            </a:r>
            <a:r>
              <a:rPr lang="en-US" sz="1800" noProof="1" smtClean="0">
                <a:solidFill>
                  <a:schemeClr val="tx1"/>
                </a:solidFill>
              </a:rPr>
              <a:t> </a:t>
            </a:r>
            <a:r>
              <a:rPr lang="en-US" sz="1800" dirty="0">
                <a:solidFill>
                  <a:schemeClr val="tx1"/>
                </a:solidFill>
              </a:rPr>
              <a:t>'</a:t>
            </a:r>
            <a:r>
              <a:rPr lang="en-US" sz="1800" noProof="1" smtClean="0">
                <a:solidFill>
                  <a:schemeClr val="tx1"/>
                </a:solidFill>
              </a:rPr>
              <a:t> + this.lname;}</a:t>
            </a:r>
          </a:p>
          <a:p>
            <a:r>
              <a:rPr lang="en-US" sz="1800" noProof="1" smtClean="0">
                <a:solidFill>
                  <a:schemeClr val="tx1"/>
                </a:solidFill>
              </a:rPr>
              <a:t>  };</a:t>
            </a:r>
          </a:p>
          <a:p>
            <a:r>
              <a:rPr lang="en-US" sz="1800" noProof="1" smtClean="0">
                <a:solidFill>
                  <a:schemeClr val="tx1"/>
                </a:solidFill>
              </a:rPr>
              <a:t>}</a:t>
            </a:r>
          </a:p>
          <a:p>
            <a:pPr>
              <a:spcBef>
                <a:spcPts val="600"/>
              </a:spcBef>
            </a:pPr>
            <a:r>
              <a:rPr lang="en-US" sz="1800" noProof="1" smtClean="0">
                <a:solidFill>
                  <a:schemeClr val="tx1"/>
                </a:solidFill>
              </a:rPr>
              <a:t>var ivanov = buildPerson(</a:t>
            </a:r>
            <a:r>
              <a:rPr lang="en-US" sz="1800" dirty="0">
                <a:solidFill>
                  <a:schemeClr val="tx1"/>
                </a:solidFill>
              </a:rPr>
              <a:t>'</a:t>
            </a:r>
            <a:r>
              <a:rPr lang="en-US" sz="1800" noProof="1" smtClean="0">
                <a:solidFill>
                  <a:schemeClr val="tx1"/>
                </a:solidFill>
              </a:rPr>
              <a:t>Stiliyan</a:t>
            </a:r>
            <a:r>
              <a:rPr lang="en-US" sz="1800" dirty="0" smtClean="0">
                <a:solidFill>
                  <a:schemeClr val="tx1"/>
                </a:solidFill>
              </a:rPr>
              <a:t>'</a:t>
            </a:r>
            <a:r>
              <a:rPr lang="en-US" sz="1800" noProof="1" smtClean="0">
                <a:solidFill>
                  <a:schemeClr val="tx1"/>
                </a:solidFill>
              </a:rPr>
              <a:t>,</a:t>
            </a:r>
            <a:r>
              <a:rPr lang="en-US" sz="1800" dirty="0">
                <a:solidFill>
                  <a:schemeClr val="tx1"/>
                </a:solidFill>
              </a:rPr>
              <a:t> '</a:t>
            </a:r>
            <a:r>
              <a:rPr lang="en-US" sz="1800" noProof="1" smtClean="0">
                <a:solidFill>
                  <a:schemeClr val="tx1"/>
                </a:solidFill>
              </a:rPr>
              <a:t>Ivanov</a:t>
            </a:r>
            <a:r>
              <a:rPr lang="en-US" sz="1800" dirty="0" smtClean="0">
                <a:solidFill>
                  <a:schemeClr val="tx1"/>
                </a:solidFill>
              </a:rPr>
              <a:t>'</a:t>
            </a:r>
            <a:r>
              <a:rPr lang="en-US" sz="1800" noProof="1" smtClean="0">
                <a:solidFill>
                  <a:schemeClr val="tx1"/>
                </a:solidFill>
              </a:rPr>
              <a:t>);</a:t>
            </a:r>
          </a:p>
          <a:p>
            <a:r>
              <a:rPr lang="en-US" sz="1800" noProof="1" smtClean="0">
                <a:solidFill>
                  <a:schemeClr val="tx1"/>
                </a:solidFill>
              </a:rPr>
              <a:t>var georgiev = buildPerson(</a:t>
            </a:r>
            <a:r>
              <a:rPr lang="en-US" sz="1800" dirty="0" smtClean="0">
                <a:solidFill>
                  <a:schemeClr val="tx1"/>
                </a:solidFill>
              </a:rPr>
              <a:t>'</a:t>
            </a:r>
            <a:r>
              <a:rPr lang="en-US" sz="1800" noProof="1" smtClean="0">
                <a:solidFill>
                  <a:schemeClr val="tx1"/>
                </a:solidFill>
              </a:rPr>
              <a:t>Georgi</a:t>
            </a:r>
            <a:r>
              <a:rPr lang="en-US" sz="1800" dirty="0" smtClean="0">
                <a:solidFill>
                  <a:schemeClr val="tx1"/>
                </a:solidFill>
              </a:rPr>
              <a:t>'</a:t>
            </a:r>
            <a:r>
              <a:rPr lang="en-US" sz="1800" noProof="1" smtClean="0">
                <a:solidFill>
                  <a:schemeClr val="tx1"/>
                </a:solidFill>
              </a:rPr>
              <a:t>,</a:t>
            </a:r>
            <a:r>
              <a:rPr lang="en-US" sz="1800" dirty="0">
                <a:solidFill>
                  <a:schemeClr val="tx1"/>
                </a:solidFill>
              </a:rPr>
              <a:t> </a:t>
            </a:r>
            <a:r>
              <a:rPr lang="en-US" sz="1800" dirty="0" smtClean="0">
                <a:solidFill>
                  <a:schemeClr val="tx1"/>
                </a:solidFill>
              </a:rPr>
              <a:t>'</a:t>
            </a:r>
            <a:r>
              <a:rPr lang="en-US" sz="1800" noProof="1" smtClean="0">
                <a:solidFill>
                  <a:schemeClr val="tx1"/>
                </a:solidFill>
              </a:rPr>
              <a:t>Georgiev</a:t>
            </a:r>
            <a:r>
              <a:rPr lang="en-US" sz="1800" dirty="0">
                <a:solidFill>
                  <a:schemeClr val="tx1"/>
                </a:solidFill>
              </a:rPr>
              <a:t>'</a:t>
            </a:r>
            <a:r>
              <a:rPr lang="en-US" sz="1800" noProof="1" smtClean="0">
                <a:solidFill>
                  <a:schemeClr val="tx1"/>
                </a:solidFill>
              </a:rPr>
              <a:t>);</a:t>
            </a:r>
            <a:endParaRPr lang="en-US" sz="1800" noProof="1">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12694" y="3625255"/>
            <a:ext cx="10565025" cy="718145"/>
          </a:xfrm>
        </p:spPr>
        <p:txBody>
          <a:bodyPr/>
          <a:lstStyle/>
          <a:p>
            <a:r>
              <a:rPr lang="en-US" dirty="0" smtClean="0"/>
              <a:t>JavaScript Object Properties</a:t>
            </a:r>
            <a:endParaRPr lang="bg-BG" dirty="0"/>
          </a:p>
        </p:txBody>
      </p:sp>
      <p:sp>
        <p:nvSpPr>
          <p:cNvPr id="4" name="Slide Number Placeholder 3"/>
          <p:cNvSpPr>
            <a:spLocks noGrp="1"/>
          </p:cNvSpPr>
          <p:nvPr>
            <p:ph type="sldNum" sz="quarter" idx="4294967295"/>
          </p:nvPr>
        </p:nvSpPr>
        <p:spPr>
          <a:xfrm>
            <a:off x="11212513" y="6477000"/>
            <a:ext cx="977900" cy="274638"/>
          </a:xfrm>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JavaScript Object Properties</a:t>
            </a:r>
            <a:endParaRPr lang="bg-BG" dirty="0"/>
          </a:p>
        </p:txBody>
      </p:sp>
      <p:sp>
        <p:nvSpPr>
          <p:cNvPr id="5" name="Content Placeholder 4"/>
          <p:cNvSpPr>
            <a:spLocks noGrp="1"/>
          </p:cNvSpPr>
          <p:nvPr>
            <p:ph idx="1"/>
          </p:nvPr>
        </p:nvSpPr>
        <p:spPr/>
        <p:txBody>
          <a:bodyPr/>
          <a:lstStyle/>
          <a:p>
            <a:r>
              <a:rPr lang="en-US" dirty="0" smtClean="0"/>
              <a:t>JavaScript objects are just a set of key/value pairs</a:t>
            </a:r>
          </a:p>
          <a:p>
            <a:pPr lvl="1"/>
            <a:r>
              <a:rPr lang="en-US" dirty="0" smtClean="0"/>
              <a:t>Each value can be accessed by its key</a:t>
            </a:r>
          </a:p>
          <a:p>
            <a:r>
              <a:rPr lang="en-US" dirty="0" smtClean="0"/>
              <a:t>All objects in JavaScript are parsed to JSON</a:t>
            </a:r>
          </a:p>
          <a:p>
            <a:pPr lvl="1"/>
            <a:r>
              <a:rPr lang="en-US" dirty="0" smtClean="0"/>
              <a:t>Properties in JSON are accessed using the </a:t>
            </a:r>
            <a:br>
              <a:rPr lang="en-US" dirty="0" smtClean="0"/>
            </a:br>
            <a:r>
              <a:rPr lang="en-US" dirty="0" smtClean="0"/>
              <a:t>dot-notation (</a:t>
            </a:r>
            <a:r>
              <a:rPr lang="en-US" b="1" noProof="1" smtClean="0"/>
              <a:t>obj.property</a:t>
            </a:r>
            <a:r>
              <a:rPr lang="en-US" dirty="0" smtClean="0"/>
              <a:t>)</a:t>
            </a:r>
          </a:p>
          <a:p>
            <a:pPr lvl="1"/>
            <a:r>
              <a:rPr lang="en-US" dirty="0" smtClean="0"/>
              <a:t>Yet properties can be used with brackets</a:t>
            </a:r>
          </a:p>
          <a:p>
            <a:pPr lvl="2"/>
            <a:r>
              <a:rPr lang="en-US" dirty="0" smtClean="0"/>
              <a:t>Like an array</a:t>
            </a:r>
          </a:p>
          <a:p>
            <a:endParaRPr lang="bg-BG" dirty="0"/>
          </a:p>
        </p:txBody>
      </p:sp>
      <p:sp>
        <p:nvSpPr>
          <p:cNvPr id="6" name="Text Placeholder 5"/>
          <p:cNvSpPr txBox="1">
            <a:spLocks/>
          </p:cNvSpPr>
          <p:nvPr/>
        </p:nvSpPr>
        <p:spPr>
          <a:xfrm>
            <a:off x="1282606" y="5486400"/>
            <a:ext cx="7632000" cy="384721"/>
          </a:xfrm>
          <a:prstGeom prst="rect">
            <a:avLst/>
          </a:prstGeom>
          <a:noFill/>
          <a:ln w="12700">
            <a:no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900" noProof="1" smtClean="0">
                <a:solidFill>
                  <a:schemeClr val="tx1"/>
                </a:solidFill>
              </a:rPr>
              <a:t>document.write === document[</a:t>
            </a:r>
            <a:r>
              <a:rPr lang="en-US" sz="1800" dirty="0" smtClean="0">
                <a:solidFill>
                  <a:schemeClr val="tx1"/>
                </a:solidFill>
              </a:rPr>
              <a:t>'</a:t>
            </a:r>
            <a:r>
              <a:rPr lang="en-US" sz="1900" noProof="1" smtClean="0">
                <a:solidFill>
                  <a:schemeClr val="tx1"/>
                </a:solidFill>
              </a:rPr>
              <a:t>write</a:t>
            </a:r>
            <a:r>
              <a:rPr lang="en-US" sz="1800" dirty="0">
                <a:solidFill>
                  <a:schemeClr val="tx1"/>
                </a:solidFill>
              </a:rPr>
              <a:t>'</a:t>
            </a:r>
            <a:r>
              <a:rPr lang="en-US" sz="1900" noProof="1" smtClean="0">
                <a:solidFill>
                  <a:schemeClr val="tx1"/>
                </a:solidFill>
              </a:rPr>
              <a:t>] // results in true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Associative Arrays</a:t>
            </a:r>
            <a:endParaRPr lang="bg-BG" dirty="0"/>
          </a:p>
        </p:txBody>
      </p:sp>
      <p:sp>
        <p:nvSpPr>
          <p:cNvPr id="5" name="Content Placeholder 4"/>
          <p:cNvSpPr>
            <a:spLocks noGrp="1"/>
          </p:cNvSpPr>
          <p:nvPr>
            <p:ph idx="1"/>
          </p:nvPr>
        </p:nvSpPr>
        <p:spPr>
          <a:xfrm>
            <a:off x="609521" y="1524000"/>
            <a:ext cx="10971372" cy="4625609"/>
          </a:xfrm>
        </p:spPr>
        <p:txBody>
          <a:bodyPr/>
          <a:lstStyle/>
          <a:p>
            <a:pPr>
              <a:lnSpc>
                <a:spcPct val="100000"/>
              </a:lnSpc>
            </a:pPr>
            <a:r>
              <a:rPr lang="en-US" dirty="0" smtClean="0"/>
              <a:t>Objects can be used as </a:t>
            </a:r>
            <a:r>
              <a:rPr lang="en-US" b="1" dirty="0" smtClean="0"/>
              <a:t>associative</a:t>
            </a:r>
            <a:r>
              <a:rPr lang="en-US" dirty="0" smtClean="0">
                <a:solidFill>
                  <a:schemeClr val="accent5">
                    <a:lumMod val="20000"/>
                    <a:lumOff val="80000"/>
                  </a:schemeClr>
                </a:solidFill>
              </a:rPr>
              <a:t> </a:t>
            </a:r>
            <a:r>
              <a:rPr lang="en-US" b="1" dirty="0" smtClean="0"/>
              <a:t>arrays</a:t>
            </a:r>
          </a:p>
          <a:p>
            <a:pPr lvl="1">
              <a:lnSpc>
                <a:spcPct val="100000"/>
              </a:lnSpc>
            </a:pPr>
            <a:r>
              <a:rPr lang="en-US" dirty="0" smtClean="0"/>
              <a:t>The key (index) is string instead of number</a:t>
            </a:r>
          </a:p>
          <a:p>
            <a:pPr lvl="2">
              <a:lnSpc>
                <a:spcPct val="100000"/>
              </a:lnSpc>
            </a:pPr>
            <a:r>
              <a:rPr lang="en-US" dirty="0" smtClean="0"/>
              <a:t>Also called </a:t>
            </a:r>
            <a:r>
              <a:rPr lang="en-US" b="1" dirty="0" smtClean="0">
                <a:latin typeface="Consolas" panose="020B0609020204030204" pitchFamily="49" charset="0"/>
                <a:cs typeface="Consolas" panose="020B0609020204030204" pitchFamily="49" charset="0"/>
              </a:rPr>
              <a:t>dictionaries</a:t>
            </a:r>
            <a:r>
              <a:rPr lang="en-US" dirty="0" smtClean="0"/>
              <a:t> or </a:t>
            </a:r>
            <a:r>
              <a:rPr lang="en-US" b="1" dirty="0" smtClean="0">
                <a:latin typeface="Consolas" panose="020B0609020204030204" pitchFamily="49" charset="0"/>
                <a:cs typeface="Consolas" panose="020B0609020204030204" pitchFamily="49" charset="0"/>
              </a:rPr>
              <a:t>maps</a:t>
            </a:r>
          </a:p>
          <a:p>
            <a:pPr>
              <a:lnSpc>
                <a:spcPct val="100000"/>
              </a:lnSpc>
            </a:pPr>
            <a:r>
              <a:rPr lang="en-US" dirty="0" smtClean="0"/>
              <a:t>Associative arrays don't have array properties</a:t>
            </a:r>
          </a:p>
          <a:p>
            <a:pPr lvl="1">
              <a:lnSpc>
                <a:spcPct val="100000"/>
              </a:lnSpc>
            </a:pPr>
            <a:r>
              <a:rPr lang="en-US" b="1" dirty="0" smtClean="0">
                <a:latin typeface="Consolas" panose="020B0609020204030204" pitchFamily="49" charset="0"/>
                <a:cs typeface="Consolas" panose="020B0609020204030204" pitchFamily="49" charset="0"/>
              </a:rPr>
              <a:t>length</a:t>
            </a:r>
            <a:r>
              <a:rPr lang="en-US" dirty="0" smtClean="0"/>
              <a:t>, </a:t>
            </a:r>
            <a:r>
              <a:rPr lang="en-US" b="1" noProof="1" smtClean="0">
                <a:latin typeface="Consolas" panose="020B0609020204030204" pitchFamily="49" charset="0"/>
                <a:cs typeface="Consolas" panose="020B0609020204030204" pitchFamily="49" charset="0"/>
              </a:rPr>
              <a:t>indexOf</a:t>
            </a:r>
            <a:r>
              <a:rPr lang="en-US" dirty="0" smtClean="0"/>
              <a:t>, etc…</a:t>
            </a:r>
            <a:endParaRPr lang="en-US" dirty="0"/>
          </a:p>
        </p:txBody>
      </p:sp>
      <p:sp>
        <p:nvSpPr>
          <p:cNvPr id="7" name="Text Placeholder 5"/>
          <p:cNvSpPr txBox="1">
            <a:spLocks/>
          </p:cNvSpPr>
          <p:nvPr/>
        </p:nvSpPr>
        <p:spPr>
          <a:xfrm>
            <a:off x="685006" y="4038600"/>
            <a:ext cx="8180832" cy="2739211"/>
          </a:xfrm>
          <a:prstGeom prst="rect">
            <a:avLst/>
          </a:prstGeom>
          <a:noFill/>
          <a:ln w="12700">
            <a:no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solidFill>
                  <a:schemeClr val="tx1"/>
                </a:solidFill>
              </a:rPr>
              <a:t>function countWords(words) {</a:t>
            </a:r>
          </a:p>
          <a:p>
            <a:r>
              <a:rPr lang="en-US" sz="1800" noProof="1" smtClean="0">
                <a:solidFill>
                  <a:schemeClr val="tx1"/>
                </a:solidFill>
              </a:rPr>
              <a:t>  var wordsCount = {};</a:t>
            </a:r>
          </a:p>
          <a:p>
            <a:pPr>
              <a:spcBef>
                <a:spcPts val="600"/>
              </a:spcBef>
            </a:pPr>
            <a:r>
              <a:rPr lang="en-US" sz="1800" noProof="1" smtClean="0">
                <a:solidFill>
                  <a:schemeClr val="tx1"/>
                </a:solidFill>
              </a:rPr>
              <a:t>  for (var i in words) {</a:t>
            </a:r>
          </a:p>
          <a:p>
            <a:r>
              <a:rPr lang="en-US" sz="1800" noProof="1" smtClean="0">
                <a:solidFill>
                  <a:schemeClr val="tx1"/>
                </a:solidFill>
              </a:rPr>
              <a:t>    var word = words[i].toLowerCase();</a:t>
            </a:r>
          </a:p>
          <a:p>
            <a:r>
              <a:rPr lang="en-US" sz="1800" noProof="1" smtClean="0">
                <a:solidFill>
                  <a:schemeClr val="tx1"/>
                </a:solidFill>
              </a:rPr>
              <a:t>    if (wordsCount[word]) wordsCount[word]++;</a:t>
            </a:r>
          </a:p>
          <a:p>
            <a:r>
              <a:rPr lang="en-US" sz="1800" noProof="1" smtClean="0">
                <a:solidFill>
                  <a:schemeClr val="tx1"/>
                </a:solidFill>
              </a:rPr>
              <a:t>    else wordsCount[word] = 1;</a:t>
            </a:r>
          </a:p>
          <a:p>
            <a:r>
              <a:rPr lang="en-US" sz="1800" noProof="1" smtClean="0">
                <a:solidFill>
                  <a:schemeClr val="tx1"/>
                </a:solidFill>
              </a:rPr>
              <a:t>  }</a:t>
            </a:r>
          </a:p>
          <a:p>
            <a:pPr>
              <a:spcBef>
                <a:spcPts val="600"/>
              </a:spcBef>
            </a:pPr>
            <a:r>
              <a:rPr lang="en-US" sz="1800" noProof="1" smtClean="0">
                <a:solidFill>
                  <a:schemeClr val="tx1"/>
                </a:solidFill>
              </a:rPr>
              <a:t>  return wordsCount</a:t>
            </a:r>
          </a:p>
          <a:p>
            <a:r>
              <a:rPr lang="en-US" sz="1800" noProof="1" smtClean="0">
                <a:solidFill>
                  <a:schemeClr val="tx1"/>
                </a:solidFill>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pic>
        <p:nvPicPr>
          <p:cNvPr id="7" name="Content Placeholder 6" descr="ask-question-1-ca45a12e5206bae44014e11cd3ced9f1.jpg"/>
          <p:cNvPicPr>
            <a:picLocks noGrp="1" noChangeAspect="1"/>
          </p:cNvPicPr>
          <p:nvPr>
            <p:ph idx="1"/>
          </p:nvPr>
        </p:nvPicPr>
        <p:blipFill>
          <a:blip r:embed="rId2" cstate="print"/>
          <a:stretch>
            <a:fillRect/>
          </a:stretch>
        </p:blipFill>
        <p:spPr>
          <a:xfrm>
            <a:off x="2804715" y="1524000"/>
            <a:ext cx="6948092" cy="5252757"/>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Exercieses</a:t>
            </a:r>
            <a:endParaRPr lang="bg-BG" dirty="0"/>
          </a:p>
        </p:txBody>
      </p:sp>
      <p:sp>
        <p:nvSpPr>
          <p:cNvPr id="3" name="Content Placeholder 2"/>
          <p:cNvSpPr>
            <a:spLocks noGrp="1"/>
          </p:cNvSpPr>
          <p:nvPr>
            <p:ph idx="1"/>
          </p:nvPr>
        </p:nvSpPr>
        <p:spPr/>
        <p:txBody>
          <a:bodyPr/>
          <a:lstStyle/>
          <a:p>
            <a:pPr marL="347663" indent="-284163">
              <a:buFont typeface="+mj-lt"/>
              <a:buAutoNum type="arabicPeriod"/>
              <a:tabLst>
                <a:tab pos="347663" algn="l"/>
              </a:tabLst>
            </a:pPr>
            <a:r>
              <a:rPr lang="en-US" sz="2800" dirty="0" smtClean="0"/>
              <a:t>Write functions for working with shapes in  standard Planar coordinate system</a:t>
            </a:r>
          </a:p>
          <a:p>
            <a:pPr lvl="1"/>
            <a:r>
              <a:rPr lang="en-US" sz="2600" dirty="0" smtClean="0"/>
              <a:t>Points are represented by coordinates P(X, Y)</a:t>
            </a:r>
          </a:p>
          <a:p>
            <a:pPr lvl="1"/>
            <a:r>
              <a:rPr lang="en-US" sz="2600" dirty="0" smtClean="0"/>
              <a:t>Lines are represented by two points, marking their beginning and ending</a:t>
            </a:r>
          </a:p>
          <a:p>
            <a:pPr lvl="2"/>
            <a:r>
              <a:rPr lang="en-US" dirty="0" smtClean="0">
                <a:latin typeface="Consolas" panose="020B0609020204030204" pitchFamily="49" charset="0"/>
                <a:cs typeface="Consolas" panose="020B0609020204030204" pitchFamily="49" charset="0"/>
              </a:rPr>
              <a:t>L(P</a:t>
            </a:r>
            <a:r>
              <a:rPr lang="en-US" baseline="-25000" dirty="0" smtClean="0">
                <a:latin typeface="Consolas" panose="020B0609020204030204" pitchFamily="49" charset="0"/>
                <a:cs typeface="Consolas" panose="020B0609020204030204" pitchFamily="49" charset="0"/>
              </a:rPr>
              <a:t>1</a:t>
            </a:r>
            <a:r>
              <a:rPr lang="en-US" dirty="0" smtClean="0">
                <a:latin typeface="Consolas" panose="020B0609020204030204" pitchFamily="49" charset="0"/>
                <a:cs typeface="Consolas" panose="020B0609020204030204" pitchFamily="49" charset="0"/>
              </a:rPr>
              <a:t>(X</a:t>
            </a:r>
            <a:r>
              <a:rPr lang="en-US" baseline="-25000" dirty="0" smtClean="0">
                <a:latin typeface="Consolas" panose="020B0609020204030204" pitchFamily="49" charset="0"/>
                <a:cs typeface="Consolas" panose="020B0609020204030204" pitchFamily="49" charset="0"/>
              </a:rPr>
              <a:t>1</a:t>
            </a:r>
            <a:r>
              <a:rPr lang="en-US" dirty="0" smtClean="0">
                <a:latin typeface="Consolas" panose="020B0609020204030204" pitchFamily="49" charset="0"/>
                <a:cs typeface="Consolas" panose="020B0609020204030204" pitchFamily="49" charset="0"/>
              </a:rPr>
              <a:t>,Y</a:t>
            </a:r>
            <a:r>
              <a:rPr lang="en-US" baseline="-25000" dirty="0" smtClean="0">
                <a:latin typeface="Consolas" panose="020B0609020204030204" pitchFamily="49" charset="0"/>
                <a:cs typeface="Consolas" panose="020B0609020204030204" pitchFamily="49" charset="0"/>
              </a:rPr>
              <a:t>1</a:t>
            </a:r>
            <a:r>
              <a:rPr lang="en-US" dirty="0" smtClean="0">
                <a:latin typeface="Consolas" panose="020B0609020204030204" pitchFamily="49" charset="0"/>
                <a:cs typeface="Consolas" panose="020B0609020204030204" pitchFamily="49" charset="0"/>
              </a:rPr>
              <a:t>),</a:t>
            </a:r>
            <a:r>
              <a:rPr lang="bg-BG"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P</a:t>
            </a:r>
            <a:r>
              <a:rPr lang="en-US" baseline="-25000" dirty="0" smtClean="0">
                <a:latin typeface="Consolas" panose="020B0609020204030204" pitchFamily="49" charset="0"/>
                <a:cs typeface="Consolas" panose="020B0609020204030204" pitchFamily="49" charset="0"/>
              </a:rPr>
              <a:t>2</a:t>
            </a:r>
            <a:r>
              <a:rPr lang="en-US" dirty="0" smtClean="0">
                <a:latin typeface="Consolas" panose="020B0609020204030204" pitchFamily="49" charset="0"/>
                <a:cs typeface="Consolas" panose="020B0609020204030204" pitchFamily="49" charset="0"/>
              </a:rPr>
              <a:t>(X</a:t>
            </a:r>
            <a:r>
              <a:rPr lang="en-US" baseline="-25000" dirty="0" smtClean="0">
                <a:latin typeface="Consolas" panose="020B0609020204030204" pitchFamily="49" charset="0"/>
                <a:cs typeface="Consolas" panose="020B0609020204030204" pitchFamily="49" charset="0"/>
              </a:rPr>
              <a:t>2</a:t>
            </a:r>
            <a:r>
              <a:rPr lang="en-US" dirty="0" smtClean="0">
                <a:latin typeface="Consolas" panose="020B0609020204030204" pitchFamily="49" charset="0"/>
                <a:cs typeface="Consolas" panose="020B0609020204030204" pitchFamily="49" charset="0"/>
              </a:rPr>
              <a:t>,Y</a:t>
            </a:r>
            <a:r>
              <a:rPr lang="en-US" baseline="-25000" dirty="0" smtClean="0">
                <a:latin typeface="Consolas" panose="020B0609020204030204" pitchFamily="49" charset="0"/>
                <a:cs typeface="Consolas" panose="020B0609020204030204" pitchFamily="49" charset="0"/>
              </a:rPr>
              <a:t>2</a:t>
            </a:r>
            <a:r>
              <a:rPr lang="en-US" dirty="0" smtClean="0">
                <a:latin typeface="Consolas" panose="020B0609020204030204" pitchFamily="49" charset="0"/>
                <a:cs typeface="Consolas" panose="020B0609020204030204" pitchFamily="49" charset="0"/>
              </a:rPr>
              <a:t>))</a:t>
            </a:r>
          </a:p>
          <a:p>
            <a:pPr lvl="1"/>
            <a:r>
              <a:rPr lang="en-US" sz="2600" dirty="0" smtClean="0"/>
              <a:t>Calculate the distance between two points</a:t>
            </a:r>
          </a:p>
          <a:p>
            <a:pPr lvl="1"/>
            <a:r>
              <a:rPr lang="en-US" sz="2600" dirty="0" smtClean="0"/>
              <a:t>Check if three segment lines can form a triangle</a:t>
            </a:r>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dirty="0" smtClean="0"/>
              <a:t>Object Types and Objects</a:t>
            </a:r>
            <a:endParaRPr lang="bg-BG" dirty="0"/>
          </a:p>
        </p:txBody>
      </p:sp>
      <p:sp>
        <p:nvSpPr>
          <p:cNvPr id="6" name="Subtitle 5"/>
          <p:cNvSpPr>
            <a:spLocks noGrp="1"/>
          </p:cNvSpPr>
          <p:nvPr>
            <p:ph type="subTitle" idx="1"/>
          </p:nvPr>
        </p:nvSpPr>
        <p:spPr/>
        <p:txBody>
          <a:bodyPr/>
          <a:lstStyle/>
          <a:p>
            <a:r>
              <a:rPr lang="en-US" dirty="0" smtClean="0"/>
              <a:t>Modeling Real-world Entities with Objects</a:t>
            </a:r>
          </a:p>
          <a:p>
            <a:endParaRPr lang="bg-BG" dirty="0"/>
          </a:p>
        </p:txBody>
      </p:sp>
      <p:sp>
        <p:nvSpPr>
          <p:cNvPr id="4" name="Slide Number Placeholder 3"/>
          <p:cNvSpPr>
            <a:spLocks noGrp="1"/>
          </p:cNvSpPr>
          <p:nvPr>
            <p:ph type="sldNum" sz="quarter" idx="4294967295"/>
          </p:nvPr>
        </p:nvSpPr>
        <p:spPr>
          <a:xfrm>
            <a:off x="11212513" y="6477000"/>
            <a:ext cx="977900" cy="274638"/>
          </a:xfrm>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Exercieses</a:t>
            </a:r>
            <a:r>
              <a:rPr lang="en-US" dirty="0" smtClean="0"/>
              <a:t>…</a:t>
            </a:r>
            <a:endParaRPr lang="bg-BG" dirty="0"/>
          </a:p>
        </p:txBody>
      </p:sp>
      <p:sp>
        <p:nvSpPr>
          <p:cNvPr id="3" name="Content Placeholder 2"/>
          <p:cNvSpPr>
            <a:spLocks noGrp="1"/>
          </p:cNvSpPr>
          <p:nvPr>
            <p:ph idx="1"/>
          </p:nvPr>
        </p:nvSpPr>
        <p:spPr/>
        <p:txBody>
          <a:bodyPr/>
          <a:lstStyle/>
          <a:p>
            <a:pPr marL="347663" indent="-347663" defTabSz="982663">
              <a:lnSpc>
                <a:spcPts val="3000"/>
              </a:lnSpc>
              <a:spcAft>
                <a:spcPts val="300"/>
              </a:spcAft>
              <a:buFont typeface="+mj-lt"/>
              <a:buAutoNum type="arabicPeriod" startAt="2"/>
              <a:tabLst/>
            </a:pPr>
            <a:r>
              <a:rPr lang="en-US" sz="2800" dirty="0" smtClean="0"/>
              <a:t>Write a function that removes all elements with a given value</a:t>
            </a:r>
          </a:p>
          <a:p>
            <a:pPr marL="685800" lvl="1" indent="-338138" defTabSz="982663">
              <a:lnSpc>
                <a:spcPts val="3000"/>
              </a:lnSpc>
            </a:pPr>
            <a:endParaRPr lang="en-US" sz="2600" dirty="0" smtClean="0"/>
          </a:p>
          <a:p>
            <a:pPr marL="685800" lvl="1" indent="-338138" defTabSz="982663">
              <a:lnSpc>
                <a:spcPts val="3000"/>
              </a:lnSpc>
              <a:spcBef>
                <a:spcPts val="2400"/>
              </a:spcBef>
              <a:spcAft>
                <a:spcPts val="300"/>
              </a:spcAft>
            </a:pPr>
            <a:r>
              <a:rPr lang="en-US" sz="2600" dirty="0" smtClean="0"/>
              <a:t>Attach it to the array type</a:t>
            </a:r>
          </a:p>
          <a:p>
            <a:pPr marL="685800" lvl="1" indent="-338138" defTabSz="982663">
              <a:lnSpc>
                <a:spcPts val="3000"/>
              </a:lnSpc>
              <a:spcAft>
                <a:spcPts val="300"/>
              </a:spcAft>
            </a:pPr>
            <a:r>
              <a:rPr lang="en-US" sz="2600" dirty="0" smtClean="0"/>
              <a:t>Read about </a:t>
            </a:r>
            <a:r>
              <a:rPr lang="en-US" sz="2600" b="1" dirty="0" smtClean="0"/>
              <a:t>prototype</a:t>
            </a:r>
            <a:r>
              <a:rPr lang="en-US" sz="2600" dirty="0" smtClean="0"/>
              <a:t> and how to attach methods</a:t>
            </a:r>
          </a:p>
          <a:p>
            <a:pPr marL="347663" indent="-347663" defTabSz="982663">
              <a:lnSpc>
                <a:spcPts val="3000"/>
              </a:lnSpc>
              <a:spcAft>
                <a:spcPts val="300"/>
              </a:spcAft>
              <a:buFont typeface="+mj-lt"/>
              <a:buAutoNum type="arabicPeriod" startAt="2"/>
              <a:tabLst/>
            </a:pPr>
            <a:r>
              <a:rPr lang="en-US" sz="2800" dirty="0" smtClean="0"/>
              <a:t>Write a function that makes a deep copy of an object</a:t>
            </a:r>
          </a:p>
          <a:p>
            <a:pPr marL="804863" lvl="1" indent="-457200" defTabSz="982663">
              <a:lnSpc>
                <a:spcPts val="3000"/>
              </a:lnSpc>
              <a:spcAft>
                <a:spcPts val="300"/>
              </a:spcAft>
            </a:pPr>
            <a:r>
              <a:rPr lang="en-US" sz="2600" dirty="0" smtClean="0"/>
              <a:t>The function should work for both primitive and reference types</a:t>
            </a:r>
          </a:p>
          <a:p>
            <a:pPr marL="347663" indent="-347663" defTabSz="982663">
              <a:lnSpc>
                <a:spcPts val="3000"/>
              </a:lnSpc>
              <a:spcAft>
                <a:spcPts val="300"/>
              </a:spcAft>
              <a:buFont typeface="+mj-lt"/>
              <a:buAutoNum type="arabicPeriod" startAt="2"/>
              <a:tabLst/>
            </a:pPr>
            <a:r>
              <a:rPr lang="en-US" sz="2800" dirty="0" smtClean="0"/>
              <a:t>Write a function that checks if a given object contains a given property</a:t>
            </a:r>
          </a:p>
          <a:p>
            <a:pPr marL="804863" lvl="1" indent="-457200" defTabSz="982663">
              <a:lnSpc>
                <a:spcPts val="3000"/>
              </a:lnSpc>
              <a:spcAft>
                <a:spcPts val="300"/>
              </a:spcAft>
            </a:pPr>
            <a:endParaRPr lang="en-US" sz="26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5" name="Text Placeholder 5"/>
          <p:cNvSpPr txBox="1">
            <a:spLocks/>
          </p:cNvSpPr>
          <p:nvPr/>
        </p:nvSpPr>
        <p:spPr>
          <a:xfrm>
            <a:off x="913606" y="2325469"/>
            <a:ext cx="7776000" cy="646331"/>
          </a:xfrm>
          <a:prstGeom prst="rect">
            <a:avLst/>
          </a:prstGeom>
          <a:noFill/>
          <a:ln w="12700">
            <a:no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solidFill>
                  <a:schemeClr val="tx1"/>
                </a:solidFill>
              </a:rPr>
              <a:t>var arr = [1,2,1,4,1,3,4,1,111,3,2,1,</a:t>
            </a:r>
            <a:r>
              <a:rPr lang="en-US" sz="1800" dirty="0" smtClean="0">
                <a:solidFill>
                  <a:schemeClr val="tx1"/>
                </a:solidFill>
              </a:rPr>
              <a:t>'</a:t>
            </a:r>
            <a:r>
              <a:rPr lang="en-US" sz="1800" noProof="1" smtClean="0">
                <a:solidFill>
                  <a:schemeClr val="tx1"/>
                </a:solidFill>
              </a:rPr>
              <a:t>1</a:t>
            </a:r>
            <a:r>
              <a:rPr lang="en-US" sz="1800" dirty="0">
                <a:solidFill>
                  <a:schemeClr val="tx1"/>
                </a:solidFill>
              </a:rPr>
              <a:t>'</a:t>
            </a:r>
            <a:r>
              <a:rPr lang="en-US" sz="1800" noProof="1" smtClean="0">
                <a:solidFill>
                  <a:schemeClr val="tx1"/>
                </a:solidFill>
              </a:rPr>
              <a:t>];</a:t>
            </a:r>
          </a:p>
          <a:p>
            <a:r>
              <a:rPr lang="en-US" sz="1800" noProof="1" smtClean="0">
                <a:solidFill>
                  <a:schemeClr val="tx1"/>
                </a:solidFill>
              </a:rPr>
              <a:t>arr.remove(1); //arr = [2,4,3,4,111,3,2,</a:t>
            </a:r>
            <a:r>
              <a:rPr lang="en-US" sz="1800" dirty="0" smtClean="0">
                <a:solidFill>
                  <a:schemeClr val="tx1"/>
                </a:solidFill>
              </a:rPr>
              <a:t>'</a:t>
            </a:r>
            <a:r>
              <a:rPr lang="en-US" sz="1800" noProof="1" smtClean="0">
                <a:solidFill>
                  <a:schemeClr val="tx1"/>
                </a:solidFill>
              </a:rPr>
              <a:t>1</a:t>
            </a:r>
            <a:r>
              <a:rPr lang="en-US" sz="1800" dirty="0">
                <a:solidFill>
                  <a:schemeClr val="tx1"/>
                </a:solidFill>
              </a:rPr>
              <a:t>'</a:t>
            </a:r>
            <a:r>
              <a:rPr lang="en-US" sz="1800" noProof="1" smtClean="0">
                <a:solidFill>
                  <a:schemeClr val="tx1"/>
                </a:solidFill>
              </a:rPr>
              <a:t>];</a:t>
            </a:r>
          </a:p>
        </p:txBody>
      </p:sp>
      <p:sp>
        <p:nvSpPr>
          <p:cNvPr id="6" name="Text Placeholder 5"/>
          <p:cNvSpPr txBox="1">
            <a:spLocks/>
          </p:cNvSpPr>
          <p:nvPr/>
        </p:nvSpPr>
        <p:spPr>
          <a:xfrm>
            <a:off x="989806" y="5334000"/>
            <a:ext cx="7776000" cy="646331"/>
          </a:xfrm>
          <a:prstGeom prst="rect">
            <a:avLst/>
          </a:prstGeom>
          <a:noFill/>
          <a:ln w="12700">
            <a:no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solidFill>
                  <a:schemeClr val="tx1"/>
                </a:solidFill>
              </a:rPr>
              <a:t>var obj  = …;</a:t>
            </a:r>
          </a:p>
          <a:p>
            <a:r>
              <a:rPr lang="en-US" sz="1800" noProof="1" smtClean="0">
                <a:solidFill>
                  <a:schemeClr val="tx1"/>
                </a:solidFill>
              </a:rPr>
              <a:t>var hasProp = hasProperty(obj,</a:t>
            </a:r>
            <a:r>
              <a:rPr lang="en-US" sz="1800" dirty="0">
                <a:solidFill>
                  <a:schemeClr val="tx1"/>
                </a:solidFill>
              </a:rPr>
              <a:t> </a:t>
            </a:r>
            <a:r>
              <a:rPr lang="en-US" sz="1800" dirty="0" smtClean="0">
                <a:solidFill>
                  <a:schemeClr val="tx1"/>
                </a:solidFill>
              </a:rPr>
              <a:t>'</a:t>
            </a:r>
            <a:r>
              <a:rPr lang="en-US" sz="1800" noProof="1" smtClean="0">
                <a:solidFill>
                  <a:schemeClr val="tx1"/>
                </a:solidFill>
              </a:rPr>
              <a:t>length</a:t>
            </a:r>
            <a:r>
              <a:rPr lang="en-US" sz="1800" dirty="0">
                <a:solidFill>
                  <a:schemeClr val="tx1"/>
                </a:solidFill>
              </a:rPr>
              <a:t>'</a:t>
            </a:r>
            <a:r>
              <a:rPr lang="en-US" sz="1800" noProof="1" smtClean="0">
                <a:solidFill>
                  <a:schemeClr val="tx1"/>
                </a:solidFill>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Exercieses</a:t>
            </a:r>
            <a:r>
              <a:rPr lang="en-US" dirty="0" smtClean="0"/>
              <a:t>…</a:t>
            </a:r>
            <a:endParaRPr lang="bg-BG" dirty="0"/>
          </a:p>
        </p:txBody>
      </p:sp>
      <p:sp>
        <p:nvSpPr>
          <p:cNvPr id="3" name="Content Placeholder 2"/>
          <p:cNvSpPr>
            <a:spLocks noGrp="1"/>
          </p:cNvSpPr>
          <p:nvPr>
            <p:ph idx="1"/>
          </p:nvPr>
        </p:nvSpPr>
        <p:spPr/>
        <p:txBody>
          <a:bodyPr/>
          <a:lstStyle/>
          <a:p>
            <a:pPr marL="284163" indent="-284163" defTabSz="982663">
              <a:lnSpc>
                <a:spcPct val="90000"/>
              </a:lnSpc>
              <a:spcAft>
                <a:spcPts val="300"/>
              </a:spcAft>
              <a:buFont typeface="+mj-lt"/>
              <a:buAutoNum type="arabicPeriod" startAt="5"/>
              <a:tabLst/>
            </a:pPr>
            <a:r>
              <a:rPr lang="en-US" sz="2800" dirty="0" smtClean="0"/>
              <a:t>Write a function that finds the youngest person in a given array of persons and prints his/hers full name</a:t>
            </a:r>
          </a:p>
          <a:p>
            <a:pPr marL="685800" lvl="1" indent="-338138" defTabSz="982663">
              <a:lnSpc>
                <a:spcPct val="90000"/>
              </a:lnSpc>
              <a:spcAft>
                <a:spcPts val="300"/>
              </a:spcAft>
            </a:pPr>
            <a:r>
              <a:rPr lang="en-US" sz="2600" dirty="0" smtClean="0"/>
              <a:t>Each person have properties </a:t>
            </a:r>
            <a:r>
              <a:rPr lang="en-US" sz="2600" b="1" dirty="0" err="1" smtClean="0"/>
              <a:t>firstname</a:t>
            </a:r>
            <a:r>
              <a:rPr lang="en-US" sz="2600" dirty="0" smtClean="0"/>
              <a:t>, </a:t>
            </a:r>
            <a:r>
              <a:rPr lang="en-US" sz="2600" b="1" dirty="0" err="1" smtClean="0"/>
              <a:t>lastname</a:t>
            </a:r>
            <a:r>
              <a:rPr lang="en-US" sz="2600" dirty="0" smtClean="0"/>
              <a:t> and </a:t>
            </a:r>
            <a:r>
              <a:rPr lang="en-US" sz="2600" b="1" dirty="0" smtClean="0"/>
              <a:t>age</a:t>
            </a:r>
            <a:r>
              <a:rPr lang="en-US" sz="2600" dirty="0" smtClean="0"/>
              <a:t>, as shown:</a:t>
            </a:r>
          </a:p>
          <a:p>
            <a:pPr marL="804863" lvl="1" indent="-457200" defTabSz="982663">
              <a:lnSpc>
                <a:spcPct val="90000"/>
              </a:lnSpc>
              <a:spcAft>
                <a:spcPts val="300"/>
              </a:spcAft>
            </a:pPr>
            <a:endParaRPr lang="en-US" sz="2600" dirty="0" smtClean="0"/>
          </a:p>
          <a:p>
            <a:pPr marL="804863" lvl="1" indent="-457200" defTabSz="982663">
              <a:lnSpc>
                <a:spcPct val="90000"/>
              </a:lnSpc>
              <a:spcAft>
                <a:spcPts val="300"/>
              </a:spcAft>
            </a:pPr>
            <a:endParaRPr lang="en-US" sz="2600" dirty="0" smtClean="0"/>
          </a:p>
          <a:p>
            <a:pPr marL="284163" indent="-284163" defTabSz="982663">
              <a:lnSpc>
                <a:spcPct val="90000"/>
              </a:lnSpc>
              <a:spcBef>
                <a:spcPts val="1200"/>
              </a:spcBef>
              <a:spcAft>
                <a:spcPts val="300"/>
              </a:spcAft>
              <a:buFont typeface="+mj-lt"/>
              <a:buAutoNum type="arabicPeriod" startAt="5"/>
              <a:tabLst/>
            </a:pPr>
            <a:r>
              <a:rPr lang="en-US" sz="2800" dirty="0" smtClean="0"/>
              <a:t>Write a function that groups an array of persons by age, first or last name. The function must return an associative array, with keys - the groups, and values -arrays with persons in this groups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7" name="Text Placeholder 5"/>
          <p:cNvSpPr txBox="1">
            <a:spLocks/>
          </p:cNvSpPr>
          <p:nvPr/>
        </p:nvSpPr>
        <p:spPr>
          <a:xfrm>
            <a:off x="986206" y="3191470"/>
            <a:ext cx="7776000" cy="923330"/>
          </a:xfrm>
          <a:prstGeom prst="rect">
            <a:avLst/>
          </a:prstGeom>
          <a:noFill/>
          <a:ln w="12700">
            <a:no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solidFill>
                  <a:schemeClr val="tx1"/>
                </a:solidFill>
              </a:rPr>
              <a:t>var persons = [</a:t>
            </a:r>
          </a:p>
          <a:p>
            <a:r>
              <a:rPr lang="en-US" sz="1800" noProof="1" smtClean="0">
                <a:solidFill>
                  <a:schemeClr val="tx1"/>
                </a:solidFill>
              </a:rPr>
              <a:t>  { firstname : </a:t>
            </a:r>
            <a:r>
              <a:rPr lang="en-US" sz="1800" dirty="0" smtClean="0">
                <a:solidFill>
                  <a:schemeClr val="tx1"/>
                </a:solidFill>
              </a:rPr>
              <a:t>'</a:t>
            </a:r>
            <a:r>
              <a:rPr lang="en-US" sz="1800" noProof="1" smtClean="0">
                <a:solidFill>
                  <a:schemeClr val="tx1"/>
                </a:solidFill>
              </a:rPr>
              <a:t>Gosho</a:t>
            </a:r>
            <a:r>
              <a:rPr lang="en-US" sz="1800" dirty="0">
                <a:solidFill>
                  <a:schemeClr val="tx1"/>
                </a:solidFill>
              </a:rPr>
              <a:t>'</a:t>
            </a:r>
            <a:r>
              <a:rPr lang="en-US" sz="1800" noProof="1" smtClean="0">
                <a:solidFill>
                  <a:schemeClr val="tx1"/>
                </a:solidFill>
              </a:rPr>
              <a:t>, lastname: </a:t>
            </a:r>
            <a:r>
              <a:rPr lang="en-US" sz="1800" dirty="0" smtClean="0">
                <a:solidFill>
                  <a:schemeClr val="tx1"/>
                </a:solidFill>
              </a:rPr>
              <a:t>'</a:t>
            </a:r>
            <a:r>
              <a:rPr lang="en-US" sz="1800" noProof="1" smtClean="0">
                <a:solidFill>
                  <a:schemeClr val="tx1"/>
                </a:solidFill>
              </a:rPr>
              <a:t>Petrov</a:t>
            </a:r>
            <a:r>
              <a:rPr lang="en-US" sz="1800" dirty="0">
                <a:solidFill>
                  <a:schemeClr val="tx1"/>
                </a:solidFill>
              </a:rPr>
              <a:t>'</a:t>
            </a:r>
            <a:r>
              <a:rPr lang="en-US" sz="1800" noProof="1" smtClean="0">
                <a:solidFill>
                  <a:schemeClr val="tx1"/>
                </a:solidFill>
              </a:rPr>
              <a:t>, age: 32 }, </a:t>
            </a:r>
          </a:p>
          <a:p>
            <a:r>
              <a:rPr lang="en-US" sz="1800" noProof="1" smtClean="0">
                <a:solidFill>
                  <a:schemeClr val="tx1"/>
                </a:solidFill>
              </a:rPr>
              <a:t>  { firstname : </a:t>
            </a:r>
            <a:r>
              <a:rPr lang="en-US" sz="1800" dirty="0" smtClean="0">
                <a:solidFill>
                  <a:schemeClr val="tx1"/>
                </a:solidFill>
              </a:rPr>
              <a:t>'</a:t>
            </a:r>
            <a:r>
              <a:rPr lang="en-US" sz="1800" noProof="1" smtClean="0">
                <a:solidFill>
                  <a:schemeClr val="tx1"/>
                </a:solidFill>
              </a:rPr>
              <a:t>Bay</a:t>
            </a:r>
            <a:r>
              <a:rPr lang="en-US" sz="1800" dirty="0">
                <a:solidFill>
                  <a:schemeClr val="tx1"/>
                </a:solidFill>
              </a:rPr>
              <a:t>'</a:t>
            </a:r>
            <a:r>
              <a:rPr lang="en-US" sz="1800" noProof="1" smtClean="0">
                <a:solidFill>
                  <a:schemeClr val="tx1"/>
                </a:solidFill>
              </a:rPr>
              <a:t>, lastname: </a:t>
            </a:r>
            <a:r>
              <a:rPr lang="en-US" sz="1800" dirty="0" smtClean="0">
                <a:solidFill>
                  <a:schemeClr val="tx1"/>
                </a:solidFill>
              </a:rPr>
              <a:t>'</a:t>
            </a:r>
            <a:r>
              <a:rPr lang="en-US" sz="1800" noProof="1" smtClean="0">
                <a:solidFill>
                  <a:schemeClr val="tx1"/>
                </a:solidFill>
              </a:rPr>
              <a:t>Ivan</a:t>
            </a:r>
            <a:r>
              <a:rPr lang="en-US" sz="1800" dirty="0">
                <a:solidFill>
                  <a:schemeClr val="tx1"/>
                </a:solidFill>
              </a:rPr>
              <a:t>'</a:t>
            </a:r>
            <a:r>
              <a:rPr lang="en-US" sz="1800" noProof="1" smtClean="0">
                <a:solidFill>
                  <a:schemeClr val="tx1"/>
                </a:solidFill>
              </a:rPr>
              <a:t>, age: 81},… ];</a:t>
            </a:r>
          </a:p>
        </p:txBody>
      </p:sp>
      <p:sp>
        <p:nvSpPr>
          <p:cNvPr id="8" name="Text Placeholder 5"/>
          <p:cNvSpPr txBox="1">
            <a:spLocks/>
          </p:cNvSpPr>
          <p:nvPr/>
        </p:nvSpPr>
        <p:spPr>
          <a:xfrm>
            <a:off x="986206" y="5638800"/>
            <a:ext cx="7776000" cy="923330"/>
          </a:xfrm>
          <a:prstGeom prst="rect">
            <a:avLst/>
          </a:prstGeom>
          <a:noFill/>
          <a:ln w="12700">
            <a:no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solidFill>
                  <a:schemeClr val="tx1"/>
                </a:solidFill>
              </a:rPr>
              <a:t>var persons = {…};</a:t>
            </a:r>
          </a:p>
          <a:p>
            <a:r>
              <a:rPr lang="en-US" sz="1800" noProof="1" smtClean="0">
                <a:solidFill>
                  <a:schemeClr val="tx1"/>
                </a:solidFill>
              </a:rPr>
              <a:t>var groupedByFname = group(persons, </a:t>
            </a:r>
            <a:r>
              <a:rPr lang="en-US" sz="1800" dirty="0" smtClean="0">
                <a:solidFill>
                  <a:schemeClr val="tx1"/>
                </a:solidFill>
              </a:rPr>
              <a:t>'</a:t>
            </a:r>
            <a:r>
              <a:rPr lang="en-US" sz="1800" noProof="1" smtClean="0">
                <a:solidFill>
                  <a:schemeClr val="tx1"/>
                </a:solidFill>
              </a:rPr>
              <a:t>firstname</a:t>
            </a:r>
            <a:r>
              <a:rPr lang="en-US" sz="1800" dirty="0">
                <a:solidFill>
                  <a:schemeClr val="tx1"/>
                </a:solidFill>
              </a:rPr>
              <a:t>'</a:t>
            </a:r>
            <a:r>
              <a:rPr lang="en-US" sz="1800" noProof="1" smtClean="0">
                <a:solidFill>
                  <a:schemeClr val="tx1"/>
                </a:solidFill>
              </a:rPr>
              <a:t>);</a:t>
            </a:r>
          </a:p>
          <a:p>
            <a:r>
              <a:rPr lang="en-US" sz="1800" noProof="1" smtClean="0">
                <a:solidFill>
                  <a:schemeClr val="tx1"/>
                </a:solidFill>
              </a:rPr>
              <a:t>var groupedByAge= group(persons, </a:t>
            </a:r>
            <a:r>
              <a:rPr lang="en-US" sz="1800" dirty="0" smtClean="0">
                <a:solidFill>
                  <a:schemeClr val="tx1"/>
                </a:solidFill>
              </a:rPr>
              <a:t>'</a:t>
            </a:r>
            <a:r>
              <a:rPr lang="en-US" sz="1800" noProof="1" smtClean="0">
                <a:solidFill>
                  <a:schemeClr val="tx1"/>
                </a:solidFill>
              </a:rPr>
              <a:t>age</a:t>
            </a:r>
            <a:r>
              <a:rPr lang="en-US" sz="1800" dirty="0">
                <a:solidFill>
                  <a:schemeClr val="tx1"/>
                </a:solidFill>
              </a:rPr>
              <a:t>'</a:t>
            </a:r>
            <a:r>
              <a:rPr lang="en-US" sz="1800" noProof="1" smtClean="0">
                <a:solidFill>
                  <a:schemeClr val="tx1"/>
                </a:solidFill>
              </a:rPr>
              <a:t>);</a:t>
            </a:r>
            <a:endParaRPr lang="en-US" sz="1800" noProof="1">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are Objects?</a:t>
            </a:r>
            <a:endParaRPr lang="bg-BG" dirty="0"/>
          </a:p>
        </p:txBody>
      </p:sp>
      <p:sp>
        <p:nvSpPr>
          <p:cNvPr id="5" name="Content Placeholder 4"/>
          <p:cNvSpPr>
            <a:spLocks noGrp="1"/>
          </p:cNvSpPr>
          <p:nvPr>
            <p:ph idx="1"/>
          </p:nvPr>
        </p:nvSpPr>
        <p:spPr/>
        <p:txBody>
          <a:bodyPr>
            <a:normAutofit/>
          </a:bodyPr>
          <a:lstStyle/>
          <a:p>
            <a:pPr>
              <a:lnSpc>
                <a:spcPct val="100000"/>
              </a:lnSpc>
            </a:pPr>
            <a:r>
              <a:rPr lang="en-US" dirty="0" smtClean="0"/>
              <a:t>Software objects model real-world objects or abstract concepts</a:t>
            </a:r>
          </a:p>
          <a:p>
            <a:pPr lvl="1">
              <a:lnSpc>
                <a:spcPct val="100000"/>
              </a:lnSpc>
            </a:pPr>
            <a:r>
              <a:rPr lang="en-US" dirty="0" smtClean="0"/>
              <a:t>Examples: </a:t>
            </a:r>
          </a:p>
          <a:p>
            <a:pPr lvl="2">
              <a:lnSpc>
                <a:spcPct val="100000"/>
              </a:lnSpc>
            </a:pPr>
            <a:r>
              <a:rPr lang="en-US" dirty="0" smtClean="0"/>
              <a:t>bank, account, customer, dog, bicycle, queue </a:t>
            </a:r>
          </a:p>
          <a:p>
            <a:pPr>
              <a:lnSpc>
                <a:spcPct val="100000"/>
              </a:lnSpc>
            </a:pPr>
            <a:r>
              <a:rPr lang="en-US" dirty="0" smtClean="0"/>
              <a:t>Real-world objects have </a:t>
            </a:r>
            <a:r>
              <a:rPr lang="en-US" b="1" dirty="0" smtClean="0"/>
              <a:t>states</a:t>
            </a:r>
            <a:r>
              <a:rPr lang="en-US" dirty="0" smtClean="0"/>
              <a:t> and </a:t>
            </a:r>
            <a:r>
              <a:rPr lang="en-US" b="1" dirty="0" smtClean="0"/>
              <a:t>behaviors</a:t>
            </a:r>
          </a:p>
          <a:p>
            <a:pPr lvl="1">
              <a:lnSpc>
                <a:spcPct val="100000"/>
              </a:lnSpc>
            </a:pPr>
            <a:r>
              <a:rPr lang="en-US" dirty="0" smtClean="0"/>
              <a:t>Account' states: </a:t>
            </a:r>
          </a:p>
          <a:p>
            <a:pPr lvl="2">
              <a:lnSpc>
                <a:spcPct val="100000"/>
              </a:lnSpc>
            </a:pPr>
            <a:r>
              <a:rPr lang="en-US" dirty="0" smtClean="0"/>
              <a:t>holder, balance, type</a:t>
            </a:r>
          </a:p>
          <a:p>
            <a:pPr lvl="1">
              <a:lnSpc>
                <a:spcPct val="100000"/>
              </a:lnSpc>
            </a:pPr>
            <a:r>
              <a:rPr lang="en-US" dirty="0" smtClean="0"/>
              <a:t>Account' behaviors: </a:t>
            </a:r>
          </a:p>
          <a:p>
            <a:pPr lvl="2">
              <a:lnSpc>
                <a:spcPct val="100000"/>
              </a:lnSpc>
            </a:pPr>
            <a:r>
              <a:rPr lang="en-US" dirty="0" smtClean="0"/>
              <a:t>withdraw, deposit, suspend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Objects…? </a:t>
            </a:r>
            <a:endParaRPr lang="en-US" dirty="0"/>
          </a:p>
        </p:txBody>
      </p:sp>
      <p:sp>
        <p:nvSpPr>
          <p:cNvPr id="20" name="Content Placeholder 19"/>
          <p:cNvSpPr>
            <a:spLocks noGrp="1"/>
          </p:cNvSpPr>
          <p:nvPr>
            <p:ph idx="1"/>
          </p:nvPr>
        </p:nvSpPr>
        <p:spPr>
          <a:xfrm>
            <a:off x="609521" y="1600200"/>
            <a:ext cx="10971372" cy="4625609"/>
          </a:xfrm>
        </p:spPr>
        <p:txBody>
          <a:bodyPr>
            <a:normAutofit/>
          </a:bodyPr>
          <a:lstStyle/>
          <a:p>
            <a:pPr>
              <a:lnSpc>
                <a:spcPct val="100000"/>
              </a:lnSpc>
            </a:pPr>
            <a:r>
              <a:rPr lang="en-US" dirty="0" smtClean="0"/>
              <a:t>How do software objects implement real-world objects?</a:t>
            </a:r>
          </a:p>
          <a:p>
            <a:pPr lvl="1">
              <a:lnSpc>
                <a:spcPct val="100000"/>
              </a:lnSpc>
            </a:pPr>
            <a:r>
              <a:rPr lang="en-US" dirty="0" smtClean="0"/>
              <a:t>Use variables/data to implement states</a:t>
            </a:r>
          </a:p>
          <a:p>
            <a:pPr lvl="1">
              <a:lnSpc>
                <a:spcPct val="100000"/>
              </a:lnSpc>
            </a:pPr>
            <a:r>
              <a:rPr lang="en-US" dirty="0" smtClean="0"/>
              <a:t>Use methods/functions to implement behaviors</a:t>
            </a:r>
          </a:p>
          <a:p>
            <a:pPr>
              <a:lnSpc>
                <a:spcPct val="100000"/>
              </a:lnSpc>
            </a:pPr>
            <a:r>
              <a:rPr lang="en-US" dirty="0" smtClean="0"/>
              <a:t>An object is a software bundle of variables and related methods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Objects Represent</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7" name="Text Box 2"/>
          <p:cNvSpPr txBox="1">
            <a:spLocks noChangeArrowheads="1"/>
          </p:cNvSpPr>
          <p:nvPr/>
        </p:nvSpPr>
        <p:spPr bwMode="auto">
          <a:xfrm>
            <a:off x="1042988" y="1620838"/>
            <a:ext cx="7239000" cy="5008562"/>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2800" b="1">
                <a:effectLst>
                  <a:outerShdw blurRad="38100" dist="38100" dir="2700000" algn="tl">
                    <a:srgbClr val="000000">
                      <a:alpha val="43137"/>
                    </a:srgbClr>
                  </a:outerShdw>
                </a:effectLst>
                <a:sym typeface="Monotype Sorts" pitchFamily="2" charset="2"/>
              </a:rPr>
              <a:t> </a:t>
            </a:r>
            <a:r>
              <a:rPr kumimoji="0" lang="en-AU" sz="2800" b="1">
                <a:effectLst>
                  <a:outerShdw blurRad="38100" dist="38100" dir="2700000" algn="tl">
                    <a:srgbClr val="000000">
                      <a:alpha val="43137"/>
                    </a:srgbClr>
                  </a:outerShdw>
                </a:effectLst>
              </a:rPr>
              <a:t>checks</a:t>
            </a:r>
          </a:p>
          <a:p>
            <a:pPr>
              <a:lnSpc>
                <a:spcPct val="100000"/>
              </a:lnSpc>
              <a:spcBef>
                <a:spcPct val="50000"/>
              </a:spcBef>
            </a:pPr>
            <a:r>
              <a:rPr kumimoji="0" lang="en-AU" sz="2800" b="1">
                <a:effectLst>
                  <a:outerShdw blurRad="38100" dist="38100" dir="2700000" algn="tl">
                    <a:srgbClr val="000000">
                      <a:alpha val="43137"/>
                    </a:srgbClr>
                  </a:outerShdw>
                </a:effectLst>
                <a:sym typeface="Monotype Sorts" pitchFamily="2" charset="2"/>
              </a:rPr>
              <a:t></a:t>
            </a:r>
            <a:r>
              <a:rPr kumimoji="0" lang="en-AU" sz="2800" b="1">
                <a:effectLst>
                  <a:outerShdw blurRad="38100" dist="38100" dir="2700000" algn="tl">
                    <a:srgbClr val="000000">
                      <a:alpha val="43137"/>
                    </a:srgbClr>
                  </a:outerShdw>
                </a:effectLst>
              </a:rPr>
              <a:t> people</a:t>
            </a:r>
          </a:p>
          <a:p>
            <a:pPr>
              <a:lnSpc>
                <a:spcPct val="100000"/>
              </a:lnSpc>
              <a:spcBef>
                <a:spcPct val="50000"/>
              </a:spcBef>
            </a:pPr>
            <a:r>
              <a:rPr kumimoji="0" lang="en-AU" sz="2800" b="1">
                <a:effectLst>
                  <a:outerShdw blurRad="38100" dist="38100" dir="2700000" algn="tl">
                    <a:srgbClr val="000000">
                      <a:alpha val="43137"/>
                    </a:srgbClr>
                  </a:outerShdw>
                </a:effectLst>
                <a:sym typeface="Monotype Sorts" pitchFamily="2" charset="2"/>
              </a:rPr>
              <a:t></a:t>
            </a:r>
            <a:r>
              <a:rPr kumimoji="0" lang="en-AU" sz="2800" b="1">
                <a:effectLst>
                  <a:outerShdw blurRad="38100" dist="38100" dir="2700000" algn="tl">
                    <a:srgbClr val="000000">
                      <a:alpha val="43137"/>
                    </a:srgbClr>
                  </a:outerShdw>
                </a:effectLst>
              </a:rPr>
              <a:t> shopping list</a:t>
            </a:r>
          </a:p>
          <a:p>
            <a:pPr>
              <a:lnSpc>
                <a:spcPct val="100000"/>
              </a:lnSpc>
              <a:spcBef>
                <a:spcPct val="50000"/>
              </a:spcBef>
            </a:pPr>
            <a:r>
              <a:rPr kumimoji="0" lang="en-AU" sz="2800" b="1">
                <a:effectLst>
                  <a:outerShdw blurRad="38100" dist="38100" dir="2700000" algn="tl">
                    <a:srgbClr val="000000">
                      <a:alpha val="43137"/>
                    </a:srgbClr>
                  </a:outerShdw>
                </a:effectLst>
              </a:rPr>
              <a:t>…</a:t>
            </a:r>
          </a:p>
          <a:p>
            <a:pPr>
              <a:lnSpc>
                <a:spcPct val="100000"/>
              </a:lnSpc>
              <a:spcBef>
                <a:spcPct val="50000"/>
              </a:spcBef>
            </a:pPr>
            <a:r>
              <a:rPr kumimoji="0" lang="en-AU" sz="2800" b="1">
                <a:effectLst>
                  <a:outerShdw blurRad="38100" dist="38100" dir="2700000" algn="tl">
                    <a:srgbClr val="000000">
                      <a:alpha val="43137"/>
                    </a:srgbClr>
                  </a:outerShdw>
                </a:effectLst>
                <a:sym typeface="Monotype Sorts" pitchFamily="2" charset="2"/>
              </a:rPr>
              <a:t></a:t>
            </a:r>
            <a:r>
              <a:rPr kumimoji="0" lang="en-AU" sz="2800" b="1">
                <a:effectLst>
                  <a:outerShdw blurRad="38100" dist="38100" dir="2700000" algn="tl">
                    <a:srgbClr val="000000">
                      <a:alpha val="43137"/>
                    </a:srgbClr>
                  </a:outerShdw>
                </a:effectLst>
              </a:rPr>
              <a:t> numbers</a:t>
            </a:r>
          </a:p>
          <a:p>
            <a:pPr>
              <a:lnSpc>
                <a:spcPct val="100000"/>
              </a:lnSpc>
              <a:spcBef>
                <a:spcPct val="50000"/>
              </a:spcBef>
            </a:pPr>
            <a:r>
              <a:rPr kumimoji="0" lang="en-AU" sz="2800" b="1">
                <a:effectLst>
                  <a:outerShdw blurRad="38100" dist="38100" dir="2700000" algn="tl">
                    <a:srgbClr val="000000">
                      <a:alpha val="43137"/>
                    </a:srgbClr>
                  </a:outerShdw>
                </a:effectLst>
                <a:sym typeface="Monotype Sorts" pitchFamily="2" charset="2"/>
              </a:rPr>
              <a:t></a:t>
            </a:r>
            <a:r>
              <a:rPr kumimoji="0" lang="en-AU" sz="2800" b="1">
                <a:effectLst>
                  <a:outerShdw blurRad="38100" dist="38100" dir="2700000" algn="tl">
                    <a:srgbClr val="000000">
                      <a:alpha val="43137"/>
                    </a:srgbClr>
                  </a:outerShdw>
                </a:effectLst>
              </a:rPr>
              <a:t> characters</a:t>
            </a:r>
          </a:p>
          <a:p>
            <a:pPr>
              <a:lnSpc>
                <a:spcPct val="100000"/>
              </a:lnSpc>
              <a:spcBef>
                <a:spcPct val="50000"/>
              </a:spcBef>
            </a:pPr>
            <a:r>
              <a:rPr kumimoji="0" lang="en-AU" sz="2800" b="1">
                <a:effectLst>
                  <a:outerShdw blurRad="38100" dist="38100" dir="2700000" algn="tl">
                    <a:srgbClr val="000000">
                      <a:alpha val="43137"/>
                    </a:srgbClr>
                  </a:outerShdw>
                </a:effectLst>
                <a:sym typeface="Monotype Sorts" pitchFamily="2" charset="2"/>
              </a:rPr>
              <a:t></a:t>
            </a:r>
            <a:r>
              <a:rPr kumimoji="0" lang="en-AU" sz="2800" b="1">
                <a:effectLst>
                  <a:outerShdw blurRad="38100" dist="38100" dir="2700000" algn="tl">
                    <a:srgbClr val="000000">
                      <a:alpha val="43137"/>
                    </a:srgbClr>
                  </a:outerShdw>
                </a:effectLst>
              </a:rPr>
              <a:t> queues</a:t>
            </a:r>
          </a:p>
          <a:p>
            <a:pPr>
              <a:lnSpc>
                <a:spcPct val="100000"/>
              </a:lnSpc>
              <a:spcBef>
                <a:spcPct val="50000"/>
              </a:spcBef>
            </a:pPr>
            <a:r>
              <a:rPr kumimoji="0" lang="en-AU" sz="2800" b="1">
                <a:effectLst>
                  <a:outerShdw blurRad="38100" dist="38100" dir="2700000" algn="tl">
                    <a:srgbClr val="000000">
                      <a:alpha val="43137"/>
                    </a:srgbClr>
                  </a:outerShdw>
                </a:effectLst>
                <a:sym typeface="Monotype Sorts" pitchFamily="2" charset="2"/>
              </a:rPr>
              <a:t></a:t>
            </a:r>
            <a:r>
              <a:rPr kumimoji="0" lang="en-AU" sz="2800" b="1">
                <a:effectLst>
                  <a:outerShdw blurRad="38100" dist="38100" dir="2700000" algn="tl">
                    <a:srgbClr val="000000">
                      <a:alpha val="43137"/>
                    </a:srgbClr>
                  </a:outerShdw>
                </a:effectLst>
              </a:rPr>
              <a:t> arrays</a:t>
            </a:r>
          </a:p>
        </p:txBody>
      </p:sp>
      <p:sp>
        <p:nvSpPr>
          <p:cNvPr id="8" name="AutoShape 3"/>
          <p:cNvSpPr>
            <a:spLocks/>
          </p:cNvSpPr>
          <p:nvPr/>
        </p:nvSpPr>
        <p:spPr bwMode="auto">
          <a:xfrm>
            <a:off x="4132263" y="1723520"/>
            <a:ext cx="609600" cy="1609725"/>
          </a:xfrm>
          <a:prstGeom prst="rightBrace">
            <a:avLst>
              <a:gd name="adj1" fmla="val 20725"/>
              <a:gd name="adj2" fmla="val 50000"/>
            </a:avLst>
          </a:prstGeom>
          <a:noFill/>
          <a:ln w="25400">
            <a:solidFill>
              <a:schemeClr val="tx1"/>
            </a:solidFill>
            <a:round/>
            <a:headEnd type="none" w="sm" len="sm"/>
            <a:tailEnd type="none" w="sm" len="sm"/>
          </a:ln>
          <a:effectLst/>
        </p:spPr>
        <p:txBody>
          <a:bodyPr wrap="none" anchor="ctr"/>
          <a:lstStyle/>
          <a:p>
            <a:endParaRPr lang="en-US" b="1" dirty="0">
              <a:effectLst>
                <a:outerShdw blurRad="38100" dist="38100" dir="2700000" algn="tl">
                  <a:srgbClr val="000000">
                    <a:alpha val="43137"/>
                  </a:srgbClr>
                </a:outerShdw>
              </a:effectLst>
            </a:endParaRPr>
          </a:p>
        </p:txBody>
      </p:sp>
      <p:sp>
        <p:nvSpPr>
          <p:cNvPr id="9" name="AutoShape 4"/>
          <p:cNvSpPr>
            <a:spLocks/>
          </p:cNvSpPr>
          <p:nvPr/>
        </p:nvSpPr>
        <p:spPr bwMode="auto">
          <a:xfrm>
            <a:off x="3962400" y="4297400"/>
            <a:ext cx="914400" cy="2193925"/>
          </a:xfrm>
          <a:prstGeom prst="rightBrace">
            <a:avLst>
              <a:gd name="adj1" fmla="val 19994"/>
              <a:gd name="adj2" fmla="val 50000"/>
            </a:avLst>
          </a:prstGeom>
          <a:noFill/>
          <a:ln w="25400">
            <a:solidFill>
              <a:schemeClr val="tx1"/>
            </a:solidFill>
            <a:round/>
            <a:headEnd type="none" w="sm" len="sm"/>
            <a:tailEnd type="none" w="sm" len="sm"/>
          </a:ln>
          <a:effectLst/>
        </p:spPr>
        <p:txBody>
          <a:bodyPr wrap="none" anchor="ctr"/>
          <a:lstStyle/>
          <a:p>
            <a:endParaRPr lang="en-US" b="1">
              <a:effectLst>
                <a:outerShdw blurRad="38100" dist="38100" dir="2700000" algn="tl">
                  <a:srgbClr val="000000">
                    <a:alpha val="43137"/>
                  </a:srgbClr>
                </a:outerShdw>
              </a:effectLst>
            </a:endParaRPr>
          </a:p>
        </p:txBody>
      </p:sp>
      <p:sp>
        <p:nvSpPr>
          <p:cNvPr id="11" name="Text Box 5"/>
          <p:cNvSpPr txBox="1">
            <a:spLocks noChangeArrowheads="1"/>
          </p:cNvSpPr>
          <p:nvPr/>
        </p:nvSpPr>
        <p:spPr bwMode="auto">
          <a:xfrm>
            <a:off x="5178407" y="2002398"/>
            <a:ext cx="2932112" cy="1066800"/>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3200" b="1" dirty="0">
                <a:effectLst>
                  <a:outerShdw blurRad="38100" dist="38100" dir="2700000" algn="tl">
                    <a:srgbClr val="000000">
                      <a:alpha val="43137"/>
                    </a:srgbClr>
                  </a:outerShdw>
                </a:effectLst>
              </a:rPr>
              <a:t>Things </a:t>
            </a:r>
            <a:r>
              <a:rPr kumimoji="0" lang="en-AU" sz="3200" b="1" dirty="0" smtClean="0">
                <a:effectLst>
                  <a:outerShdw blurRad="38100" dist="38100" dir="2700000" algn="tl">
                    <a:srgbClr val="000000">
                      <a:alpha val="43137"/>
                    </a:srgbClr>
                  </a:outerShdw>
                </a:effectLst>
              </a:rPr>
              <a:t>from the </a:t>
            </a:r>
            <a:r>
              <a:rPr kumimoji="0" lang="en-AU" sz="3200" b="1" dirty="0">
                <a:effectLst>
                  <a:outerShdw blurRad="38100" dist="38100" dir="2700000" algn="tl">
                    <a:srgbClr val="000000">
                      <a:alpha val="43137"/>
                    </a:srgbClr>
                  </a:outerShdw>
                </a:effectLst>
              </a:rPr>
              <a:t>real world</a:t>
            </a:r>
          </a:p>
        </p:txBody>
      </p:sp>
      <p:sp>
        <p:nvSpPr>
          <p:cNvPr id="12" name="Text Box 6"/>
          <p:cNvSpPr txBox="1">
            <a:spLocks noChangeArrowheads="1"/>
          </p:cNvSpPr>
          <p:nvPr/>
        </p:nvSpPr>
        <p:spPr bwMode="auto">
          <a:xfrm>
            <a:off x="5181601" y="4873699"/>
            <a:ext cx="3048000" cy="1066800"/>
          </a:xfrm>
          <a:prstGeom prst="rect">
            <a:avLst/>
          </a:prstGeom>
          <a:noFill/>
          <a:ln w="12700">
            <a:noFill/>
            <a:miter lim="800000"/>
            <a:headEnd type="none" w="sm" len="sm"/>
            <a:tailEnd type="none" w="sm" len="sm"/>
          </a:ln>
          <a:effectLst/>
        </p:spPr>
        <p:txBody>
          <a:bodyPr wrap="square">
            <a:spAutoFit/>
          </a:bodyPr>
          <a:lstStyle/>
          <a:p>
            <a:pPr>
              <a:lnSpc>
                <a:spcPct val="100000"/>
              </a:lnSpc>
              <a:spcBef>
                <a:spcPct val="50000"/>
              </a:spcBef>
            </a:pPr>
            <a:r>
              <a:rPr kumimoji="0" lang="en-AU" sz="3200" b="1">
                <a:effectLst>
                  <a:outerShdw blurRad="38100" dist="38100" dir="2700000" algn="tl">
                    <a:srgbClr val="000000">
                      <a:alpha val="43137"/>
                    </a:srgbClr>
                  </a:outerShdw>
                </a:effectLst>
              </a:rPr>
              <a:t>Things </a:t>
            </a:r>
            <a:r>
              <a:rPr kumimoji="0" lang="en-AU" sz="3200" b="1" smtClean="0">
                <a:effectLst>
                  <a:outerShdw blurRad="38100" dist="38100" dir="2700000" algn="tl">
                    <a:srgbClr val="000000">
                      <a:alpha val="43137"/>
                    </a:srgbClr>
                  </a:outerShdw>
                </a:effectLst>
              </a:rPr>
              <a:t>from the </a:t>
            </a:r>
            <a:r>
              <a:rPr kumimoji="0" lang="en-AU" sz="3200" b="1">
                <a:effectLst>
                  <a:outerShdw blurRad="38100" dist="38100" dir="2700000" algn="tl">
                    <a:srgbClr val="000000">
                      <a:alpha val="43137"/>
                    </a:srgbClr>
                  </a:outerShdw>
                </a:effectLst>
              </a:rPr>
              <a:t>computer world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 is a Class?</a:t>
            </a:r>
            <a:endParaRPr lang="bg-BG" dirty="0"/>
          </a:p>
        </p:txBody>
      </p:sp>
      <p:sp>
        <p:nvSpPr>
          <p:cNvPr id="8" name="Content Placeholder 7"/>
          <p:cNvSpPr>
            <a:spLocks noGrp="1"/>
          </p:cNvSpPr>
          <p:nvPr>
            <p:ph idx="1"/>
          </p:nvPr>
        </p:nvSpPr>
        <p:spPr/>
        <p:txBody>
          <a:bodyPr>
            <a:normAutofit/>
          </a:bodyPr>
          <a:lstStyle/>
          <a:p>
            <a:pPr>
              <a:lnSpc>
                <a:spcPct val="100000"/>
              </a:lnSpc>
            </a:pPr>
            <a:r>
              <a:rPr lang="en-US" dirty="0" smtClean="0"/>
              <a:t>The formal definition of </a:t>
            </a:r>
            <a:r>
              <a:rPr lang="en-US" b="1" dirty="0" smtClean="0"/>
              <a:t>a object type</a:t>
            </a:r>
            <a:r>
              <a:rPr lang="en-US" dirty="0" smtClean="0"/>
              <a:t>:</a:t>
            </a:r>
          </a:p>
          <a:p>
            <a:pPr>
              <a:lnSpc>
                <a:spcPts val="4400"/>
              </a:lnSpc>
            </a:pPr>
            <a:endParaRPr lang="en-US" dirty="0" smtClean="0"/>
          </a:p>
          <a:p>
            <a:pPr>
              <a:lnSpc>
                <a:spcPts val="4400"/>
              </a:lnSpc>
            </a:pPr>
            <a:endParaRPr lang="en-US" dirty="0" smtClean="0"/>
          </a:p>
          <a:p>
            <a:pPr>
              <a:lnSpc>
                <a:spcPts val="4400"/>
              </a:lnSpc>
            </a:pPr>
            <a:endParaRPr lang="en-US" dirty="0" smtClean="0"/>
          </a:p>
          <a:p>
            <a:pPr algn="r">
              <a:lnSpc>
                <a:spcPct val="100000"/>
              </a:lnSpc>
              <a:spcBef>
                <a:spcPts val="1800"/>
              </a:spcBef>
              <a:buFontTx/>
              <a:buNone/>
            </a:pPr>
            <a:endParaRPr lang="en-US" dirty="0" smtClean="0"/>
          </a:p>
          <a:p>
            <a:pPr algn="r">
              <a:lnSpc>
                <a:spcPct val="100000"/>
              </a:lnSpc>
              <a:spcBef>
                <a:spcPts val="1800"/>
              </a:spcBef>
              <a:buFontTx/>
              <a:buNone/>
            </a:pPr>
            <a:r>
              <a:rPr lang="en-US" sz="2800" dirty="0" smtClean="0"/>
              <a:t>Definition by Google</a:t>
            </a:r>
            <a:endParaRPr lang="en-US" sz="3400" dirty="0" smtClean="0"/>
          </a:p>
          <a:p>
            <a:endParaRPr lang="en-US" dirty="0"/>
          </a:p>
        </p:txBody>
      </p:sp>
      <p:sp>
        <p:nvSpPr>
          <p:cNvPr id="7" name="Text Placeholder 6"/>
          <p:cNvSpPr>
            <a:spLocks noGrp="1"/>
          </p:cNvSpPr>
          <p:nvPr/>
        </p:nvSpPr>
        <p:spPr>
          <a:xfrm>
            <a:off x="1066006" y="2398455"/>
            <a:ext cx="7467600" cy="2554545"/>
          </a:xfrm>
          <a:prstGeom prst="rect">
            <a:avLst/>
          </a:prstGeom>
          <a:noFill/>
          <a:ln w="12700">
            <a:no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just"/>
            <a:r>
              <a:rPr lang="en-US" sz="3200" dirty="0" smtClean="0">
                <a:solidFill>
                  <a:schemeClr val="tx1"/>
                </a:solidFill>
                <a:latin typeface="+mn-lt"/>
              </a:rPr>
              <a:t>Object types act as templates from which an instance of an object is created at run time. Types define the properties of the object and the methods used to control the object's behavior.</a:t>
            </a:r>
            <a:endParaRPr lang="en-US" sz="3200" dirty="0">
              <a:solidFill>
                <a:schemeClr val="tx1"/>
              </a:solidFill>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Types</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6" name="Content Placeholder 5"/>
          <p:cNvSpPr>
            <a:spLocks noGrp="1"/>
          </p:cNvSpPr>
          <p:nvPr>
            <p:ph idx="1"/>
          </p:nvPr>
        </p:nvSpPr>
        <p:spPr/>
        <p:txBody>
          <a:bodyPr>
            <a:normAutofit lnSpcReduction="10000"/>
          </a:bodyPr>
          <a:lstStyle/>
          <a:p>
            <a:pPr>
              <a:lnSpc>
                <a:spcPct val="100000"/>
              </a:lnSpc>
              <a:spcBef>
                <a:spcPts val="500"/>
              </a:spcBef>
            </a:pPr>
            <a:r>
              <a:rPr lang="en-US" dirty="0" smtClean="0"/>
              <a:t>Object Types provide the structure for objects</a:t>
            </a:r>
          </a:p>
          <a:p>
            <a:pPr lvl="1">
              <a:lnSpc>
                <a:spcPct val="100000"/>
              </a:lnSpc>
              <a:spcBef>
                <a:spcPts val="500"/>
              </a:spcBef>
            </a:pPr>
            <a:r>
              <a:rPr lang="en-US" dirty="0" smtClean="0"/>
              <a:t>Define their prototype, act as template</a:t>
            </a:r>
          </a:p>
          <a:p>
            <a:pPr>
              <a:lnSpc>
                <a:spcPct val="100000"/>
              </a:lnSpc>
              <a:spcBef>
                <a:spcPts val="500"/>
              </a:spcBef>
            </a:pPr>
            <a:r>
              <a:rPr lang="en-US" dirty="0" smtClean="0"/>
              <a:t>Object Types define:</a:t>
            </a:r>
          </a:p>
          <a:p>
            <a:pPr lvl="1">
              <a:lnSpc>
                <a:spcPct val="100000"/>
              </a:lnSpc>
              <a:spcBef>
                <a:spcPts val="500"/>
              </a:spcBef>
            </a:pPr>
            <a:r>
              <a:rPr lang="en-US" dirty="0" smtClean="0"/>
              <a:t>Set of </a:t>
            </a:r>
            <a:r>
              <a:rPr lang="en-US" b="1" dirty="0" smtClean="0"/>
              <a:t>attributes</a:t>
            </a:r>
          </a:p>
          <a:p>
            <a:pPr lvl="2">
              <a:lnSpc>
                <a:spcPct val="100000"/>
              </a:lnSpc>
              <a:spcBef>
                <a:spcPts val="500"/>
              </a:spcBef>
            </a:pPr>
            <a:r>
              <a:rPr lang="en-US" dirty="0" smtClean="0"/>
              <a:t>Represented by variables and properties</a:t>
            </a:r>
          </a:p>
          <a:p>
            <a:pPr lvl="2">
              <a:lnSpc>
                <a:spcPct val="100000"/>
              </a:lnSpc>
              <a:spcBef>
                <a:spcPts val="500"/>
              </a:spcBef>
            </a:pPr>
            <a:r>
              <a:rPr lang="en-US" dirty="0" smtClean="0"/>
              <a:t>Hold their </a:t>
            </a:r>
            <a:r>
              <a:rPr lang="en-US" b="1" dirty="0" smtClean="0"/>
              <a:t>state</a:t>
            </a:r>
          </a:p>
          <a:p>
            <a:pPr lvl="1">
              <a:lnSpc>
                <a:spcPct val="100000"/>
              </a:lnSpc>
              <a:spcBef>
                <a:spcPts val="500"/>
              </a:spcBef>
            </a:pPr>
            <a:r>
              <a:rPr lang="en-US" dirty="0" smtClean="0"/>
              <a:t>Set of actions (</a:t>
            </a:r>
            <a:r>
              <a:rPr lang="en-US" b="1" dirty="0" smtClean="0"/>
              <a:t>behavior</a:t>
            </a:r>
            <a:r>
              <a:rPr lang="en-US" dirty="0" smtClean="0"/>
              <a:t>)</a:t>
            </a:r>
            <a:endParaRPr lang="en-US" dirty="0" smtClean="0">
              <a:solidFill>
                <a:schemeClr val="accent5">
                  <a:lumMod val="20000"/>
                  <a:lumOff val="80000"/>
                </a:schemeClr>
              </a:solidFill>
            </a:endParaRPr>
          </a:p>
          <a:p>
            <a:pPr lvl="2">
              <a:lnSpc>
                <a:spcPct val="100000"/>
              </a:lnSpc>
              <a:spcBef>
                <a:spcPts val="500"/>
              </a:spcBef>
            </a:pPr>
            <a:r>
              <a:rPr lang="en-US" dirty="0" smtClean="0"/>
              <a:t>Represented by methods</a:t>
            </a:r>
          </a:p>
          <a:p>
            <a:pPr>
              <a:lnSpc>
                <a:spcPct val="100000"/>
              </a:lnSpc>
              <a:spcBef>
                <a:spcPts val="500"/>
              </a:spcBef>
            </a:pPr>
            <a:r>
              <a:rPr lang="en-US" dirty="0" smtClean="0"/>
              <a:t>A type defines the methods and types of data associated with an object</a:t>
            </a:r>
          </a:p>
          <a:p>
            <a:endParaRPr lang="bg-BG"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Object Types – Example</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7" name="Rectangle 3"/>
          <p:cNvSpPr>
            <a:spLocks noChangeArrowheads="1"/>
          </p:cNvSpPr>
          <p:nvPr/>
        </p:nvSpPr>
        <p:spPr bwMode="auto">
          <a:xfrm>
            <a:off x="1585912" y="2968051"/>
            <a:ext cx="3810000" cy="602830"/>
          </a:xfrm>
          <a:prstGeom prst="rect">
            <a:avLst/>
          </a:prstGeom>
          <a:no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a:effectLst>
                  <a:outerShdw blurRad="38100" dist="38100" dir="2700000" algn="tl">
                    <a:srgbClr val="000000">
                      <a:alpha val="43137"/>
                    </a:srgbClr>
                  </a:outerShdw>
                </a:effectLst>
                <a:latin typeface="Consolas" pitchFamily="49" charset="0"/>
                <a:cs typeface="Consolas" pitchFamily="49" charset="0"/>
              </a:rPr>
              <a:t>Account</a:t>
            </a:r>
          </a:p>
        </p:txBody>
      </p:sp>
      <p:sp>
        <p:nvSpPr>
          <p:cNvPr id="9" name="Rectangle 4"/>
          <p:cNvSpPr>
            <a:spLocks noChangeArrowheads="1"/>
          </p:cNvSpPr>
          <p:nvPr/>
        </p:nvSpPr>
        <p:spPr bwMode="auto">
          <a:xfrm>
            <a:off x="1585912" y="3574402"/>
            <a:ext cx="3810000" cy="987551"/>
          </a:xfrm>
          <a:prstGeom prst="rect">
            <a:avLst/>
          </a:prstGeom>
          <a:no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3000"/>
              </a:lnSpc>
              <a:spcBef>
                <a:spcPts val="0"/>
              </a:spcBef>
              <a:buClr>
                <a:schemeClr val="accent5">
                  <a:lumMod val="40000"/>
                  <a:lumOff val="60000"/>
                </a:schemeClr>
              </a:buClr>
              <a:buSzPct val="70000"/>
            </a:pPr>
            <a:r>
              <a:rPr lang="en-US" sz="2400" b="1" noProof="1">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10" name="Rectangle 5"/>
          <p:cNvSpPr>
            <a:spLocks noChangeArrowheads="1"/>
          </p:cNvSpPr>
          <p:nvPr/>
        </p:nvSpPr>
        <p:spPr bwMode="auto">
          <a:xfrm>
            <a:off x="1585912" y="4571329"/>
            <a:ext cx="3810000" cy="1372271"/>
          </a:xfrm>
          <a:prstGeom prst="rect">
            <a:avLst/>
          </a:prstGeom>
          <a:no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effectLst>
                  <a:outerShdw blurRad="38100" dist="38100" dir="2700000" algn="tl">
                    <a:srgbClr val="000000">
                      <a:alpha val="43137"/>
                    </a:srgbClr>
                  </a:outerShdw>
                </a:effectLst>
                <a:latin typeface="Consolas" pitchFamily="49" charset="0"/>
                <a:cs typeface="Consolas" pitchFamily="49" charset="0"/>
              </a:rPr>
              <a:t>+Suspend</a:t>
            </a:r>
            <a:r>
              <a:rPr lang="en-US" sz="2400" b="1" noProof="1">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effectLst>
                  <a:outerShdw blurRad="38100" dist="38100" dir="2700000" algn="tl">
                    <a:srgbClr val="000000">
                      <a:alpha val="43137"/>
                    </a:srgbClr>
                  </a:outerShdw>
                </a:effectLst>
                <a:latin typeface="Consolas" pitchFamily="49" charset="0"/>
                <a:cs typeface="Consolas" pitchFamily="49" charset="0"/>
              </a:rPr>
              <a:t>+Deposit(sum:double</a:t>
            </a:r>
            <a:r>
              <a:rPr lang="en-US" sz="2400" b="1" noProof="1">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effectLst>
                  <a:outerShdw blurRad="38100" dist="38100" dir="2700000" algn="tl">
                    <a:srgbClr val="000000">
                      <a:alpha val="43137"/>
                    </a:srgbClr>
                  </a:outerShdw>
                </a:effectLst>
                <a:latin typeface="Consolas" pitchFamily="49" charset="0"/>
                <a:cs typeface="Consolas" pitchFamily="49" charset="0"/>
              </a:rPr>
              <a:t>+Withdraw(sum:double)</a:t>
            </a:r>
            <a:endParaRPr lang="en-US" sz="2400" b="1" noProof="1">
              <a:effectLst>
                <a:outerShdw blurRad="38100" dist="38100" dir="2700000" algn="tl">
                  <a:srgbClr val="000000">
                    <a:alpha val="43137"/>
                  </a:srgbClr>
                </a:outerShdw>
              </a:effectLst>
              <a:latin typeface="Consolas" pitchFamily="49" charset="0"/>
              <a:cs typeface="Consolas" pitchFamily="49" charset="0"/>
            </a:endParaRPr>
          </a:p>
        </p:txBody>
      </p:sp>
      <p:sp>
        <p:nvSpPr>
          <p:cNvPr id="11" name="AutoShape 6"/>
          <p:cNvSpPr>
            <a:spLocks noChangeArrowheads="1"/>
          </p:cNvSpPr>
          <p:nvPr/>
        </p:nvSpPr>
        <p:spPr bwMode="auto">
          <a:xfrm>
            <a:off x="3282408" y="1923749"/>
            <a:ext cx="2057400" cy="527804"/>
          </a:xfrm>
          <a:prstGeom prst="wedgeRoundRectCallout">
            <a:avLst>
              <a:gd name="adj1" fmla="val -49790"/>
              <a:gd name="adj2" fmla="val 174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Type Name</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2" name="AutoShape 7"/>
          <p:cNvSpPr>
            <a:spLocks noChangeArrowheads="1"/>
          </p:cNvSpPr>
          <p:nvPr/>
        </p:nvSpPr>
        <p:spPr bwMode="auto">
          <a:xfrm>
            <a:off x="5776912" y="1948297"/>
            <a:ext cx="2163762" cy="1368425"/>
          </a:xfrm>
          <a:prstGeom prst="wedgeRoundRectCallout">
            <a:avLst>
              <a:gd name="adj1" fmla="val -93064"/>
              <a:gd name="adj2" fmla="val 100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Attributes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(Properties and Fields)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3" name="AutoShape 8"/>
          <p:cNvSpPr>
            <a:spLocks noChangeArrowheads="1"/>
          </p:cNvSpPr>
          <p:nvPr/>
        </p:nvSpPr>
        <p:spPr bwMode="auto">
          <a:xfrm>
            <a:off x="5853112" y="4462897"/>
            <a:ext cx="2147888" cy="953453"/>
          </a:xfrm>
          <a:prstGeom prst="wedgeRoundRectCallout">
            <a:avLst>
              <a:gd name="adj1" fmla="val -96242"/>
              <a:gd name="adj2" fmla="val -738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Operations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(Methods)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3177</TotalTime>
  <Words>1580</Words>
  <Application>Microsoft Office PowerPoint</Application>
  <PresentationFormat>Custom</PresentationFormat>
  <Paragraphs>312</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Module</vt:lpstr>
      <vt:lpstr>Frontend JavaScript              </vt:lpstr>
      <vt:lpstr>Table of contents</vt:lpstr>
      <vt:lpstr>Object Types and Objects</vt:lpstr>
      <vt:lpstr>What are Objects?</vt:lpstr>
      <vt:lpstr>What are Objects…? </vt:lpstr>
      <vt:lpstr>Objects Represent</vt:lpstr>
      <vt:lpstr>What is a Class?</vt:lpstr>
      <vt:lpstr>Object Types</vt:lpstr>
      <vt:lpstr>Object Types – Example</vt:lpstr>
      <vt:lpstr>Objects</vt:lpstr>
      <vt:lpstr>Objects – Example</vt:lpstr>
      <vt:lpstr>JavaScript Objects Overview</vt:lpstr>
      <vt:lpstr>Objects Overview</vt:lpstr>
      <vt:lpstr>Object Properties</vt:lpstr>
      <vt:lpstr>Object and Primitive Types</vt:lpstr>
      <vt:lpstr>Reference and Primitive Types</vt:lpstr>
      <vt:lpstr>Reference and Primitive Types…</vt:lpstr>
      <vt:lpstr>Primitive Types</vt:lpstr>
      <vt:lpstr>Primitive Types – Example</vt:lpstr>
      <vt:lpstr>Reference Type</vt:lpstr>
      <vt:lpstr>JSON Objects</vt:lpstr>
      <vt:lpstr>JSON Objects</vt:lpstr>
      <vt:lpstr>Building a JSON Object</vt:lpstr>
      <vt:lpstr>JSON Building Function</vt:lpstr>
      <vt:lpstr>JavaScript Object Properties</vt:lpstr>
      <vt:lpstr>JavaScript Object Properties</vt:lpstr>
      <vt:lpstr>Associative Arrays</vt:lpstr>
      <vt:lpstr>Questions?</vt:lpstr>
      <vt:lpstr>Exercieses</vt:lpstr>
      <vt:lpstr>Exercieses…</vt:lpstr>
      <vt:lpstr>Exercieses…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Course</dc:title>
  <cp:lastModifiedBy>MadWings</cp:lastModifiedBy>
  <cp:revision>515</cp:revision>
  <dcterms:created xsi:type="dcterms:W3CDTF">2006-08-16T00:00:00Z</dcterms:created>
  <dcterms:modified xsi:type="dcterms:W3CDTF">2016-07-05T22:00:20Z</dcterms:modified>
</cp:coreProperties>
</file>