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3"/>
  </p:notesMasterIdLst>
  <p:sldIdLst>
    <p:sldId id="256" r:id="rId2"/>
    <p:sldId id="257" r:id="rId3"/>
    <p:sldId id="345" r:id="rId4"/>
    <p:sldId id="317" r:id="rId5"/>
    <p:sldId id="302" r:id="rId6"/>
    <p:sldId id="258" r:id="rId7"/>
    <p:sldId id="330" r:id="rId8"/>
    <p:sldId id="331" r:id="rId9"/>
    <p:sldId id="332" r:id="rId10"/>
    <p:sldId id="333" r:id="rId11"/>
    <p:sldId id="334" r:id="rId12"/>
    <p:sldId id="335" r:id="rId13"/>
    <p:sldId id="336" r:id="rId14"/>
    <p:sldId id="337" r:id="rId15"/>
    <p:sldId id="329" r:id="rId16"/>
    <p:sldId id="263" r:id="rId17"/>
    <p:sldId id="264" r:id="rId18"/>
    <p:sldId id="339" r:id="rId19"/>
    <p:sldId id="340" r:id="rId20"/>
    <p:sldId id="341" r:id="rId21"/>
    <p:sldId id="343" r:id="rId22"/>
    <p:sldId id="344" r:id="rId23"/>
    <p:sldId id="319" r:id="rId24"/>
    <p:sldId id="348" r:id="rId25"/>
    <p:sldId id="346" r:id="rId26"/>
    <p:sldId id="320" r:id="rId27"/>
    <p:sldId id="321" r:id="rId28"/>
    <p:sldId id="342" r:id="rId29"/>
    <p:sldId id="347" r:id="rId30"/>
    <p:sldId id="314" r:id="rId31"/>
    <p:sldId id="350" r:id="rId32"/>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023" autoAdjust="0"/>
  </p:normalViewPr>
  <p:slideViewPr>
    <p:cSldViewPr>
      <p:cViewPr>
        <p:scale>
          <a:sx n="110" d="100"/>
          <a:sy n="110" d="100"/>
        </p:scale>
        <p:origin x="-31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7/8/2016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7/8/2016</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7/8/2016</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000" cap="none" baseline="0">
                <a:solidFill>
                  <a:schemeClr val="accent1">
                    <a:satMod val="150000"/>
                  </a:schemeClr>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7/8/2016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7/8/2016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7/8/2016</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pub/stiliyan-ivanov/33/2a0/bb5"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www.tutorialspoint.com/cplusplus/cpp_data_encapsulation.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a:t>
            </a:r>
            <a:r>
              <a:rPr lang="en-US" dirty="0" err="1" smtClean="0"/>
              <a:t>Ivanov</a:t>
            </a:r>
            <a:endParaRPr lang="en-US" dirty="0" smtClean="0"/>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err="1" smtClean="0"/>
              <a:t>Facebook</a:t>
            </a:r>
            <a:r>
              <a:rPr lang="en-US" dirty="0" smtClean="0"/>
              <a:t>: </a:t>
            </a:r>
            <a:r>
              <a:rPr lang="en-US" dirty="0" smtClean="0">
                <a:hlinkClick r:id="rId2"/>
              </a:rPr>
              <a:t>https://www.facebook.com/stiliyan.iv.ivanov</a:t>
            </a:r>
            <a:endParaRPr lang="en-US" dirty="0" smtClean="0"/>
          </a:p>
          <a:p>
            <a:r>
              <a:rPr lang="en-US" dirty="0" smtClean="0"/>
              <a:t>LinkedIn: </a:t>
            </a:r>
            <a:r>
              <a:rPr lang="en-US" dirty="0" smtClean="0">
                <a:hlinkClick r:id="rId3"/>
              </a:rPr>
              <a:t>https://www.linkedin.com/pub/stiliyan-ivanov/33/2a0/bb5</a:t>
            </a:r>
            <a:endParaRPr lang="en-US" dirty="0" smtClean="0"/>
          </a:p>
          <a:p>
            <a:endParaRPr lang="en-US" dirty="0" smtClean="0"/>
          </a:p>
          <a:p>
            <a:r>
              <a:rPr lang="en-US" dirty="0" smtClean="0"/>
              <a:t>Copyright © Pragmatic LLC 2013 </a:t>
            </a:r>
            <a:r>
              <a:rPr lang="en-US" smtClean="0"/>
              <a:t>– 2016 </a:t>
            </a:r>
            <a:endParaRPr lang="en-US" dirty="0" smtClean="0"/>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3476547" y="1828800"/>
            <a:ext cx="5554727" cy="923330"/>
          </a:xfrm>
          <a:prstGeom prst="rect">
            <a:avLst/>
          </a:prstGeom>
          <a:noFill/>
        </p:spPr>
        <p:txBody>
          <a:bodyPr wrap="none" rtlCol="0">
            <a:spAutoFit/>
          </a:bodyPr>
          <a:lstStyle/>
          <a:p>
            <a:pPr algn="ctr"/>
            <a:r>
              <a:rPr lang="en-US" sz="5400" b="1" dirty="0" smtClean="0">
                <a:ln w="500">
                  <a:noFill/>
                </a:ln>
                <a:solidFill>
                  <a:srgbClr val="FFC000"/>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ea typeface="+mj-ea"/>
                <a:cs typeface="+mj-cs"/>
              </a:rPr>
              <a:t>Objects Advanced</a:t>
            </a:r>
            <a:endParaRPr lang="bg-BG" sz="72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idx="1"/>
          </p:nvPr>
        </p:nvSpPr>
        <p:spPr/>
        <p:txBody>
          <a:bodyPr/>
          <a:lstStyle/>
          <a:p>
            <a:endParaRPr lang="bg-BG" dirty="0" smtClean="0"/>
          </a:p>
          <a:p>
            <a:endParaRPr lang="bg-BG"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Is </a:t>
            </a:r>
            <a:r>
              <a:rPr lang="de-DE" dirty="0" err="1" smtClean="0"/>
              <a:t>this</a:t>
            </a:r>
            <a:r>
              <a:rPr lang="de-DE" dirty="0" smtClean="0"/>
              <a:t> </a:t>
            </a:r>
            <a:r>
              <a:rPr lang="de-DE" dirty="0" err="1" smtClean="0"/>
              <a:t>the</a:t>
            </a:r>
            <a:r>
              <a:rPr lang="de-DE" dirty="0" smtClean="0"/>
              <a:t> same? </a:t>
            </a:r>
          </a:p>
          <a:p>
            <a:r>
              <a:rPr lang="en-US" dirty="0" smtClean="0"/>
              <a:t>Yes, but the common logic is only in the class Animal </a:t>
            </a:r>
          </a:p>
          <a:p>
            <a:endParaRPr lang="bg-BG" dirty="0"/>
          </a:p>
        </p:txBody>
      </p:sp>
      <p:pic>
        <p:nvPicPr>
          <p:cNvPr id="3075" name="Picture 3"/>
          <p:cNvPicPr>
            <a:picLocks noChangeAspect="1" noChangeArrowheads="1"/>
          </p:cNvPicPr>
          <p:nvPr/>
        </p:nvPicPr>
        <p:blipFill>
          <a:blip r:embed="rId2" cstate="print"/>
          <a:srcRect/>
          <a:stretch>
            <a:fillRect/>
          </a:stretch>
        </p:blipFill>
        <p:spPr bwMode="auto">
          <a:xfrm>
            <a:off x="3479800" y="1862138"/>
            <a:ext cx="5229225" cy="31337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JavaScript</a:t>
            </a:r>
            <a:endParaRPr lang="bg-BG" dirty="0"/>
          </a:p>
        </p:txBody>
      </p:sp>
      <p:sp>
        <p:nvSpPr>
          <p:cNvPr id="3" name="Content Placeholder 2"/>
          <p:cNvSpPr>
            <a:spLocks noGrp="1"/>
          </p:cNvSpPr>
          <p:nvPr>
            <p:ph idx="1"/>
          </p:nvPr>
        </p:nvSpPr>
        <p:spPr/>
        <p:txBody>
          <a:bodyPr/>
          <a:lstStyle/>
          <a:p>
            <a:r>
              <a:rPr lang="en-US" dirty="0" smtClean="0"/>
              <a:t>Inheritance in JavaScript is provided through several forms. Prior </a:t>
            </a:r>
            <a:r>
              <a:rPr lang="en-US" b="1" dirty="0" smtClean="0"/>
              <a:t>EcmaScript6</a:t>
            </a:r>
            <a:r>
              <a:rPr lang="en-US" dirty="0" smtClean="0"/>
              <a:t> and after that.</a:t>
            </a:r>
            <a:endParaRPr lang="en-US" i="1" dirty="0" smtClean="0"/>
          </a:p>
          <a:p>
            <a:r>
              <a:rPr lang="en-US" dirty="0" smtClean="0"/>
              <a:t>Each class can extend only one class </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12694" y="3549055"/>
            <a:ext cx="10565025" cy="718145"/>
          </a:xfrm>
        </p:spPr>
        <p:txBody>
          <a:bodyPr/>
          <a:lstStyle/>
          <a:p>
            <a:r>
              <a:rPr lang="en-US" dirty="0" smtClean="0"/>
              <a:t>Live Example</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 a’ and ‘has a’ relationship</a:t>
            </a:r>
            <a:endParaRPr lang="bg-BG" dirty="0"/>
          </a:p>
        </p:txBody>
      </p:sp>
      <p:sp>
        <p:nvSpPr>
          <p:cNvPr id="5" name="Content Placeholder 4"/>
          <p:cNvSpPr>
            <a:spLocks noGrp="1"/>
          </p:cNvSpPr>
          <p:nvPr>
            <p:ph idx="1"/>
          </p:nvPr>
        </p:nvSpPr>
        <p:spPr/>
        <p:txBody>
          <a:bodyPr/>
          <a:lstStyle/>
          <a:p>
            <a:r>
              <a:rPr lang="en-US" dirty="0" smtClean="0"/>
              <a:t>Two of the main techniques for code reuse are class inheritance and object composition </a:t>
            </a:r>
          </a:p>
          <a:p>
            <a:r>
              <a:rPr lang="en-US" dirty="0" smtClean="0"/>
              <a:t>'is a' relationship is expressed with inheritance </a:t>
            </a:r>
          </a:p>
          <a:p>
            <a:r>
              <a:rPr lang="en-US" dirty="0" smtClean="0"/>
              <a:t>'has a' relationship is expressed with composition </a:t>
            </a:r>
          </a:p>
          <a:p>
            <a:r>
              <a:rPr lang="en-US" dirty="0" smtClean="0"/>
              <a:t>Example using classes House, Building and Bathroom </a:t>
            </a:r>
          </a:p>
          <a:p>
            <a:r>
              <a:rPr lang="en-US" dirty="0" smtClean="0"/>
              <a:t>Is a: House is a Building </a:t>
            </a:r>
          </a:p>
          <a:p>
            <a:r>
              <a:rPr lang="en-US" dirty="0" smtClean="0"/>
              <a:t>has a: House has a Bathroom </a:t>
            </a:r>
          </a:p>
          <a:p>
            <a:endParaRPr lang="bg-B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r>
              <a:rPr lang="en-US" dirty="0" err="1" smtClean="0"/>
              <a:t>vs</a:t>
            </a:r>
            <a:r>
              <a:rPr lang="en-US" dirty="0" smtClean="0"/>
              <a:t> Composition</a:t>
            </a:r>
            <a:endParaRPr lang="bg-BG" dirty="0"/>
          </a:p>
        </p:txBody>
      </p:sp>
      <p:sp>
        <p:nvSpPr>
          <p:cNvPr id="3" name="Content Placeholder 2"/>
          <p:cNvSpPr>
            <a:spLocks noGrp="1"/>
          </p:cNvSpPr>
          <p:nvPr>
            <p:ph idx="1"/>
          </p:nvPr>
        </p:nvSpPr>
        <p:spPr/>
        <p:txBody>
          <a:bodyPr/>
          <a:lstStyle/>
          <a:p>
            <a:r>
              <a:rPr lang="de-DE" dirty="0" err="1" smtClean="0"/>
              <a:t>Inheritance</a:t>
            </a:r>
            <a:r>
              <a:rPr lang="de-DE" dirty="0" smtClean="0"/>
              <a:t> </a:t>
            </a:r>
            <a:r>
              <a:rPr lang="de-DE" dirty="0" err="1" smtClean="0"/>
              <a:t>is</a:t>
            </a:r>
            <a:r>
              <a:rPr lang="de-DE" dirty="0" smtClean="0"/>
              <a:t> uni-</a:t>
            </a:r>
            <a:r>
              <a:rPr lang="de-DE" dirty="0" err="1" smtClean="0"/>
              <a:t>directional</a:t>
            </a:r>
            <a:r>
              <a:rPr lang="de-DE" dirty="0" smtClean="0"/>
              <a:t>: </a:t>
            </a:r>
          </a:p>
          <a:p>
            <a:pPr lvl="1"/>
            <a:r>
              <a:rPr lang="en-US" dirty="0" smtClean="0"/>
              <a:t>House is a Building. But Building is not a House. </a:t>
            </a:r>
          </a:p>
          <a:p>
            <a:r>
              <a:rPr lang="en-US" dirty="0" smtClean="0"/>
              <a:t>Inheritance uses </a:t>
            </a:r>
            <a:r>
              <a:rPr lang="en-US" b="1" i="1" dirty="0" smtClean="0"/>
              <a:t>extends</a:t>
            </a:r>
            <a:r>
              <a:rPr lang="en-US" i="1" dirty="0" smtClean="0"/>
              <a:t> keyword </a:t>
            </a:r>
          </a:p>
          <a:p>
            <a:r>
              <a:rPr lang="en-US" dirty="0" smtClean="0"/>
              <a:t>Composition is used when House has a Bathroom. It is incorrect to say House is a Bathroom </a:t>
            </a:r>
          </a:p>
          <a:p>
            <a:r>
              <a:rPr lang="en-US" dirty="0" smtClean="0"/>
              <a:t>Composition simply means using instance variables that refer to other objects. The class House will have an instance which refers to a Bathroom object </a:t>
            </a:r>
          </a:p>
          <a:p>
            <a:endParaRPr lang="bg-BG"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Polymorphism</a:t>
            </a:r>
            <a:endParaRPr lang="bg-BG" dirty="0"/>
          </a:p>
        </p:txBody>
      </p:sp>
      <p:sp>
        <p:nvSpPr>
          <p:cNvPr id="6" name="Subtitle 5"/>
          <p:cNvSpPr>
            <a:spLocks noGrp="1"/>
          </p:cNvSpPr>
          <p:nvPr>
            <p:ph type="subTitle" idx="1"/>
          </p:nvPr>
        </p:nvSpPr>
        <p:spPr/>
        <p:txBody>
          <a:bodyPr/>
          <a:lstStyle/>
          <a:p>
            <a:r>
              <a:rPr lang="en-US" dirty="0" smtClean="0"/>
              <a:t>Having many shapes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Polymorphism</a:t>
            </a:r>
            <a:endParaRPr lang="bg-BG" dirty="0"/>
          </a:p>
        </p:txBody>
      </p:sp>
      <p:sp>
        <p:nvSpPr>
          <p:cNvPr id="15" name="Content Placeholder 14"/>
          <p:cNvSpPr>
            <a:spLocks noGrp="1"/>
          </p:cNvSpPr>
          <p:nvPr>
            <p:ph idx="1"/>
          </p:nvPr>
        </p:nvSpPr>
        <p:spPr/>
        <p:txBody>
          <a:bodyPr/>
          <a:lstStyle/>
          <a:p>
            <a:r>
              <a:rPr lang="en-US" dirty="0" smtClean="0"/>
              <a:t>Polymorphism is one of the four concepts in OOP </a:t>
            </a:r>
          </a:p>
          <a:p>
            <a:r>
              <a:rPr lang="en-US" dirty="0" smtClean="0"/>
              <a:t>Polymorphism is the characteristic of being able to assign a different meaning or usage to something in different contexts </a:t>
            </a:r>
          </a:p>
          <a:p>
            <a:r>
              <a:rPr lang="en-US" dirty="0" smtClean="0"/>
              <a:t>In other word, a variable with a given name may be allowed to have different forms and the program can determine which form of the variable to use at the time of execution </a:t>
            </a:r>
          </a:p>
          <a:p>
            <a:r>
              <a:rPr lang="en-US" dirty="0" smtClean="0"/>
              <a:t>In JavaScript polymorphism is achieved by overriding methods in the subclass </a:t>
            </a:r>
          </a:p>
          <a:p>
            <a:r>
              <a:rPr lang="en-US" dirty="0" smtClean="0"/>
              <a:t>Polymorphism is a generic term that means 'many shapes' </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Method overriding</a:t>
            </a:r>
            <a:endParaRPr lang="bg-BG" dirty="0"/>
          </a:p>
        </p:txBody>
      </p:sp>
      <p:sp>
        <p:nvSpPr>
          <p:cNvPr id="8" name="Content Placeholder 7"/>
          <p:cNvSpPr>
            <a:spLocks noGrp="1"/>
          </p:cNvSpPr>
          <p:nvPr>
            <p:ph idx="1"/>
          </p:nvPr>
        </p:nvSpPr>
        <p:spPr/>
        <p:txBody>
          <a:bodyPr>
            <a:normAutofit/>
          </a:bodyPr>
          <a:lstStyle/>
          <a:p>
            <a:r>
              <a:rPr lang="en-US" dirty="0" smtClean="0"/>
              <a:t>A subclass can predefine the methods of its parent </a:t>
            </a:r>
          </a:p>
          <a:p>
            <a:r>
              <a:rPr lang="en-US" dirty="0" smtClean="0"/>
              <a:t>This is called overriding </a:t>
            </a:r>
          </a:p>
          <a:p>
            <a:r>
              <a:rPr lang="en-US" dirty="0" smtClean="0"/>
              <a:t>To override a method: </a:t>
            </a:r>
          </a:p>
          <a:p>
            <a:pPr lvl="1"/>
            <a:r>
              <a:rPr lang="en-US" dirty="0" smtClean="0"/>
              <a:t>Use its name as it's in the parent class </a:t>
            </a:r>
          </a:p>
          <a:p>
            <a:pPr lvl="1"/>
            <a:r>
              <a:rPr lang="en-US" dirty="0" smtClean="0"/>
              <a:t>Use the same number and order of method arguments </a:t>
            </a:r>
          </a:p>
          <a:p>
            <a:pPr lvl="1"/>
            <a:r>
              <a:rPr lang="en-US" dirty="0" smtClean="0"/>
              <a:t>Use the same return type(or subtype of the type returned by the overridden method. This is called a covariant return type)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bg-BG" dirty="0"/>
          </a:p>
        </p:txBody>
      </p:sp>
      <p:sp>
        <p:nvSpPr>
          <p:cNvPr id="3" name="Content Placeholder 2"/>
          <p:cNvSpPr>
            <a:spLocks noGrp="1"/>
          </p:cNvSpPr>
          <p:nvPr>
            <p:ph idx="1"/>
          </p:nvPr>
        </p:nvSpPr>
        <p:spPr/>
        <p:txBody>
          <a:bodyPr>
            <a:normAutofit/>
          </a:bodyPr>
          <a:lstStyle/>
          <a:p>
            <a:r>
              <a:rPr lang="en-US" dirty="0" smtClean="0"/>
              <a:t>Birds can fly. The eagle and the sparrow are birds and can fly. Although the eagle can fly highly and fast.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p:nvPr/>
        </p:nvSpPr>
        <p:spPr>
          <a:xfrm>
            <a:off x="989806" y="2971800"/>
            <a:ext cx="8324850" cy="3477875"/>
          </a:xfrm>
          <a:prstGeom prst="rect">
            <a:avLst/>
          </a:prstGeom>
          <a:noFill/>
          <a:ln w="12700">
            <a:noFill/>
          </a:ln>
        </p:spPr>
        <p:txBody>
          <a:bodyPr wrap="square">
            <a:spAutoFit/>
          </a:bodyPr>
          <a:lstStyle/>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class Eagle extends Bird {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fly()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console.log("Flying highly like an eagle");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a:t>
            </a:r>
          </a:p>
          <a:p>
            <a:pPr fontAlgn="base">
              <a:spcAft>
                <a:spcPct val="0"/>
              </a:spcAft>
              <a:buClr>
                <a:schemeClr val="accent5">
                  <a:lumMod val="40000"/>
                  <a:lumOff val="60000"/>
                </a:schemeClr>
              </a:buClr>
              <a:buSzPct val="70000"/>
            </a:pP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class Sparrow extends Bird {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fly() {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console.log("Flying like a sparrow");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  } </a:t>
            </a:r>
          </a:p>
          <a:p>
            <a:pPr fontAlgn="base">
              <a:spcAft>
                <a:spcPct val="0"/>
              </a:spcAft>
              <a:buClr>
                <a:schemeClr val="accent5">
                  <a:lumMod val="40000"/>
                  <a:lumOff val="60000"/>
                </a:schemeClr>
              </a:buClr>
              <a:buSzPct val="70000"/>
            </a:pPr>
            <a:r>
              <a:rPr lang="en-US" sz="2000" b="1" dirty="0" smtClean="0">
                <a:effectLst>
                  <a:outerShdw blurRad="38100" dist="38100" dir="2700000" algn="tl">
                    <a:srgbClr val="000000">
                      <a:alpha val="43137"/>
                    </a:srgbClr>
                  </a:outerShdw>
                </a:effectLst>
                <a:latin typeface="Consolas" pitchFamily="49" charset="0"/>
                <a:cs typeface="Consolas" pitchFamily="49" charset="0"/>
              </a:rPr>
              <a:t>}</a:t>
            </a:r>
            <a:endParaRPr lang="en-US" sz="2000" b="1" dirty="0">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bg-BG" dirty="0"/>
          </a:p>
        </p:txBody>
      </p:sp>
      <p:sp>
        <p:nvSpPr>
          <p:cNvPr id="3" name="Content Placeholder 2"/>
          <p:cNvSpPr>
            <a:spLocks noGrp="1"/>
          </p:cNvSpPr>
          <p:nvPr>
            <p:ph idx="1"/>
          </p:nvPr>
        </p:nvSpPr>
        <p:spPr/>
        <p:txBody>
          <a:bodyPr/>
          <a:lstStyle/>
          <a:p>
            <a:r>
              <a:rPr lang="en-US" dirty="0" smtClean="0"/>
              <a:t>Overriding is used for Polymorphism </a:t>
            </a:r>
          </a:p>
          <a:p>
            <a:r>
              <a:rPr lang="en-US" dirty="0" smtClean="0"/>
              <a:t>You can invoke the parent method when overriding it - keyword </a:t>
            </a:r>
            <a:r>
              <a:rPr lang="en-US" b="1" i="1" dirty="0" smtClean="0"/>
              <a:t>super</a:t>
            </a:r>
            <a:r>
              <a:rPr lang="en-US" i="1" dirty="0" smtClean="0"/>
              <a:t> is used </a:t>
            </a:r>
            <a:endParaRPr lang="bg-BG" dirty="0" smtClean="0"/>
          </a:p>
          <a:p>
            <a:r>
              <a:rPr lang="en-US" dirty="0" smtClean="0"/>
              <a:t>Try to override method </a:t>
            </a:r>
            <a:r>
              <a:rPr lang="en-US" dirty="0" err="1" smtClean="0"/>
              <a:t>startEngine</a:t>
            </a:r>
            <a:r>
              <a:rPr lang="en-US" dirty="0" smtClean="0"/>
              <a:t> in class </a:t>
            </a:r>
            <a:r>
              <a:rPr lang="en-US" dirty="0" err="1" smtClean="0"/>
              <a:t>SportCar</a:t>
            </a:r>
            <a:r>
              <a:rPr lang="en-US" dirty="0" smtClean="0"/>
              <a:t>. </a:t>
            </a:r>
          </a:p>
          <a:p>
            <a:pPr>
              <a:buNone/>
            </a:pPr>
            <a:r>
              <a:rPr lang="en-US" dirty="0" smtClean="0"/>
              <a:t>	In the body of the method first invoke </a:t>
            </a:r>
            <a:r>
              <a:rPr lang="en-US" dirty="0" err="1" smtClean="0"/>
              <a:t>startEngine</a:t>
            </a:r>
            <a:r>
              <a:rPr lang="en-US" dirty="0" smtClean="0"/>
              <a:t> of the parent, and then switch on the turbo. </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09521" y="1775191"/>
            <a:ext cx="10971372" cy="4778009"/>
          </a:xfrm>
        </p:spPr>
        <p:txBody>
          <a:bodyPr>
            <a:normAutofit/>
          </a:bodyPr>
          <a:lstStyle/>
          <a:p>
            <a:r>
              <a:rPr lang="en-US" dirty="0" smtClean="0"/>
              <a:t>Class declaration</a:t>
            </a:r>
          </a:p>
          <a:p>
            <a:r>
              <a:rPr lang="en-US" dirty="0" smtClean="0"/>
              <a:t>Abstraction</a:t>
            </a:r>
          </a:p>
          <a:p>
            <a:r>
              <a:rPr lang="en-US" dirty="0" smtClean="0"/>
              <a:t>Inheritance</a:t>
            </a:r>
          </a:p>
          <a:p>
            <a:r>
              <a:rPr lang="en-US" dirty="0" smtClean="0"/>
              <a:t>Polymorphism</a:t>
            </a:r>
          </a:p>
          <a:p>
            <a:r>
              <a:rPr lang="en-US" dirty="0" smtClean="0"/>
              <a:t>Encapsulation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8457406" y="1752600"/>
            <a:ext cx="2844800" cy="2133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285206" y="1447800"/>
            <a:ext cx="7429500" cy="570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Subclass constructor </a:t>
            </a:r>
            <a:br>
              <a:rPr lang="en-US" dirty="0" smtClean="0"/>
            </a:br>
            <a:r>
              <a:rPr lang="en-US" dirty="0" smtClean="0"/>
              <a:t>EcmaScript6</a:t>
            </a:r>
            <a:endParaRPr lang="bg-BG" dirty="0"/>
          </a:p>
        </p:txBody>
      </p:sp>
      <p:sp>
        <p:nvSpPr>
          <p:cNvPr id="3" name="Content Placeholder 2"/>
          <p:cNvSpPr>
            <a:spLocks noGrp="1"/>
          </p:cNvSpPr>
          <p:nvPr>
            <p:ph idx="1"/>
          </p:nvPr>
        </p:nvSpPr>
        <p:spPr/>
        <p:txBody>
          <a:bodyPr/>
          <a:lstStyle/>
          <a:p>
            <a:r>
              <a:rPr lang="en-US" dirty="0" smtClean="0"/>
              <a:t>Invocation of a </a:t>
            </a:r>
            <a:r>
              <a:rPr lang="en-US" dirty="0" err="1" smtClean="0"/>
              <a:t>superclass</a:t>
            </a:r>
            <a:r>
              <a:rPr lang="en-US" dirty="0" smtClean="0"/>
              <a:t> constructor must be the first line in the subclass constructor </a:t>
            </a:r>
          </a:p>
          <a:p>
            <a:r>
              <a:rPr lang="en-US" dirty="0" smtClean="0"/>
              <a:t>Keyword </a:t>
            </a:r>
            <a:r>
              <a:rPr lang="en-US" b="1" i="1" dirty="0" smtClean="0"/>
              <a:t>super</a:t>
            </a:r>
            <a:r>
              <a:rPr lang="en-US" i="1" dirty="0" smtClean="0"/>
              <a:t> is used for this </a:t>
            </a:r>
          </a:p>
          <a:p>
            <a:r>
              <a:rPr lang="en-US" dirty="0" smtClean="0"/>
              <a:t>If a constructor does not explicitly invoke a </a:t>
            </a:r>
            <a:r>
              <a:rPr lang="en-US" dirty="0" err="1" smtClean="0"/>
              <a:t>superclass</a:t>
            </a:r>
            <a:r>
              <a:rPr lang="en-US" dirty="0" smtClean="0"/>
              <a:t> constructor, JavaScript automatically inserts a call to the default constructor of the </a:t>
            </a:r>
            <a:r>
              <a:rPr lang="en-US" dirty="0" err="1" smtClean="0"/>
              <a:t>superclass</a:t>
            </a:r>
            <a:r>
              <a:rPr lang="en-US" dirty="0" smtClean="0"/>
              <a:t>. </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Super</a:t>
            </a:r>
            <a:r>
              <a:rPr lang="en-US" dirty="0" smtClean="0"/>
              <a:t> for fields and methods</a:t>
            </a:r>
            <a:endParaRPr lang="bg-BG" dirty="0"/>
          </a:p>
        </p:txBody>
      </p:sp>
      <p:sp>
        <p:nvSpPr>
          <p:cNvPr id="3" name="Content Placeholder 2"/>
          <p:cNvSpPr>
            <a:spLocks noGrp="1"/>
          </p:cNvSpPr>
          <p:nvPr>
            <p:ph idx="1"/>
          </p:nvPr>
        </p:nvSpPr>
        <p:spPr/>
        <p:txBody>
          <a:bodyPr>
            <a:normAutofit/>
          </a:bodyPr>
          <a:lstStyle/>
          <a:p>
            <a:r>
              <a:rPr lang="en-US" dirty="0" smtClean="0"/>
              <a:t>Subclasses classes can use functionality of the parent class through the keyword </a:t>
            </a:r>
            <a:r>
              <a:rPr lang="en-US" b="1" i="1" dirty="0" smtClean="0"/>
              <a:t>super </a:t>
            </a:r>
          </a:p>
          <a:p>
            <a:r>
              <a:rPr lang="en-US" dirty="0" smtClean="0"/>
              <a:t>Super can be </a:t>
            </a:r>
            <a:r>
              <a:rPr lang="en-US" smtClean="0"/>
              <a:t>used </a:t>
            </a:r>
            <a:r>
              <a:rPr lang="en-US" smtClean="0"/>
              <a:t>for </a:t>
            </a:r>
            <a:r>
              <a:rPr lang="en-US" dirty="0" smtClean="0"/>
              <a:t>methods or constructors of the super class </a:t>
            </a:r>
          </a:p>
          <a:p>
            <a:r>
              <a:rPr lang="en-US" dirty="0" smtClean="0"/>
              <a:t>You can declare a field in the subclass with the same name as the one in the </a:t>
            </a:r>
            <a:r>
              <a:rPr lang="en-US" dirty="0" err="1" smtClean="0"/>
              <a:t>superclass</a:t>
            </a:r>
            <a:r>
              <a:rPr lang="en-US" dirty="0" smtClean="0"/>
              <a:t> (</a:t>
            </a:r>
            <a:r>
              <a:rPr lang="en-US" b="1" dirty="0" smtClean="0"/>
              <a:t>not recommended</a:t>
            </a:r>
            <a:r>
              <a:rPr lang="en-US" dirty="0" smtClean="0"/>
              <a:t>) </a:t>
            </a:r>
          </a:p>
          <a:p>
            <a:r>
              <a:rPr lang="en-US" dirty="0" smtClean="0"/>
              <a:t>Try setting </a:t>
            </a:r>
            <a:r>
              <a:rPr lang="en-US" dirty="0" err="1" smtClean="0"/>
              <a:t>isSportCar</a:t>
            </a:r>
            <a:r>
              <a:rPr lang="en-US" dirty="0" smtClean="0"/>
              <a:t> to true in class Car. </a:t>
            </a:r>
          </a:p>
          <a:p>
            <a:r>
              <a:rPr lang="en-US" dirty="0" smtClean="0"/>
              <a:t>What happen if class </a:t>
            </a:r>
            <a:r>
              <a:rPr lang="en-US" dirty="0" err="1" smtClean="0"/>
              <a:t>SportCar</a:t>
            </a:r>
            <a:r>
              <a:rPr lang="en-US" dirty="0" smtClean="0"/>
              <a:t> declare its own field </a:t>
            </a:r>
            <a:r>
              <a:rPr lang="en-US" dirty="0" err="1" smtClean="0"/>
              <a:t>isSportCar</a:t>
            </a:r>
            <a:r>
              <a:rPr lang="en-US" dirty="0" smtClean="0"/>
              <a:t>? </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Encapsulation</a:t>
            </a:r>
            <a:endParaRPr lang="bg-BG" dirty="0"/>
          </a:p>
        </p:txBody>
      </p:sp>
      <p:sp>
        <p:nvSpPr>
          <p:cNvPr id="8" name="Subtitle 7"/>
          <p:cNvSpPr>
            <a:spLocks noGrp="1"/>
          </p:cNvSpPr>
          <p:nvPr>
            <p:ph type="subTitle" idx="1"/>
          </p:nvPr>
        </p:nvSpPr>
        <p:spPr/>
        <p:txBody>
          <a:bodyPr/>
          <a:lstStyle/>
          <a:p>
            <a:r>
              <a:rPr lang="en-US" dirty="0" smtClean="0"/>
              <a:t>Binding data and methods together</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bg-BG" dirty="0"/>
          </a:p>
        </p:txBody>
      </p:sp>
      <p:sp>
        <p:nvSpPr>
          <p:cNvPr id="5" name="Content Placeholder 4"/>
          <p:cNvSpPr>
            <a:spLocks noGrp="1"/>
          </p:cNvSpPr>
          <p:nvPr>
            <p:ph idx="1"/>
          </p:nvPr>
        </p:nvSpPr>
        <p:spPr/>
        <p:txBody>
          <a:bodyPr>
            <a:normAutofit fontScale="92500" lnSpcReduction="20000"/>
          </a:bodyPr>
          <a:lstStyle/>
          <a:p>
            <a:r>
              <a:rPr lang="en-US" dirty="0" smtClean="0"/>
              <a:t>Encapsulation is an Object Oriented Programming concept that binds together the data and functions that manipulate the data, and that keeps both safe from outside interference and misuse. Data encapsulation led to the important OOP concept of </a:t>
            </a:r>
            <a:r>
              <a:rPr lang="en-US" b="1" dirty="0" smtClean="0"/>
              <a:t>data hiding</a:t>
            </a:r>
            <a:r>
              <a:rPr lang="en-US" dirty="0" smtClean="0"/>
              <a:t>.</a:t>
            </a:r>
          </a:p>
          <a:p>
            <a:r>
              <a:rPr lang="en-US" b="1" dirty="0" smtClean="0"/>
              <a:t>Data encapsulation</a:t>
            </a:r>
            <a:r>
              <a:rPr lang="en-US" dirty="0" smtClean="0"/>
              <a:t> is a mechanism of bundling the data, and the functions that use them and </a:t>
            </a:r>
            <a:r>
              <a:rPr lang="en-US" b="1" dirty="0" smtClean="0"/>
              <a:t>data abstraction</a:t>
            </a:r>
            <a:r>
              <a:rPr lang="en-US" dirty="0" smtClean="0"/>
              <a:t> is a mechanism of exposing only the interfaces and hiding the implementation details from the user.</a:t>
            </a:r>
          </a:p>
          <a:p>
            <a:r>
              <a:rPr lang="en-US" dirty="0" smtClean="0">
                <a:hlinkClick r:id="rId2"/>
              </a:rPr>
              <a:t>http://www.tutorialspoint.com/cplusplus/cpp_data_encapsulation.htm</a:t>
            </a:r>
            <a:endParaRPr lang="en-US" dirty="0" smtClean="0"/>
          </a:p>
          <a:p>
            <a:endParaRPr lang="bg-B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a:t>
            </a:r>
            <a:endParaRPr lang="bg-BG" dirty="0"/>
          </a:p>
        </p:txBody>
      </p:sp>
      <p:sp>
        <p:nvSpPr>
          <p:cNvPr id="5" name="Content Placeholder 4"/>
          <p:cNvSpPr>
            <a:spLocks noGrp="1"/>
          </p:cNvSpPr>
          <p:nvPr>
            <p:ph idx="1"/>
          </p:nvPr>
        </p:nvSpPr>
        <p:spPr>
          <a:xfrm>
            <a:off x="609521" y="1775192"/>
            <a:ext cx="10971372" cy="4092208"/>
          </a:xfrm>
        </p:spPr>
        <p:txBody>
          <a:bodyPr>
            <a:normAutofit fontScale="70000" lnSpcReduction="20000"/>
          </a:bodyPr>
          <a:lstStyle/>
          <a:p>
            <a:r>
              <a:rPr lang="en-US" dirty="0" smtClean="0"/>
              <a:t>In programming languages, </a:t>
            </a:r>
            <a:r>
              <a:rPr lang="en-US" b="1" dirty="0" smtClean="0"/>
              <a:t>encapsulation</a:t>
            </a:r>
            <a:r>
              <a:rPr lang="en-US" dirty="0" smtClean="0"/>
              <a:t> is used to refer to one of two related but distinct notions, and sometimes to the </a:t>
            </a:r>
            <a:r>
              <a:rPr lang="en-US" dirty="0" err="1" smtClean="0"/>
              <a:t>combinationthereof</a:t>
            </a:r>
            <a:r>
              <a:rPr lang="en-US" dirty="0" smtClean="0"/>
              <a:t>:</a:t>
            </a:r>
          </a:p>
          <a:p>
            <a:pPr lvl="1"/>
            <a:r>
              <a:rPr lang="en-US" dirty="0" smtClean="0"/>
              <a:t>A language mechanism for restricting direct access to some of the object's components.</a:t>
            </a:r>
          </a:p>
          <a:p>
            <a:pPr lvl="1"/>
            <a:r>
              <a:rPr lang="en-US" dirty="0" smtClean="0"/>
              <a:t>A language construct that facilitates the bundling of data with the methods (or other functions) operating on that data.</a:t>
            </a:r>
          </a:p>
          <a:p>
            <a:r>
              <a:rPr lang="en-US" dirty="0" smtClean="0"/>
              <a:t>Some programming language researchers and academics use the first meaning alone or in combination with the second as a distinguishing feature of object-oriented programming, while other programming languages which provide lexical closures view encapsulation as a feature of the language orthogonal to object orientation.</a:t>
            </a:r>
          </a:p>
          <a:p>
            <a:r>
              <a:rPr lang="en-US" dirty="0" smtClean="0"/>
              <a:t>The second definition is motivated by the fact that in many OOP languages hiding of components is not automatic or can be overridden; thus, information hiding is defined as a separate notion by those who prefer the second definition.</a:t>
            </a:r>
          </a:p>
          <a:p>
            <a:r>
              <a:rPr lang="en-US" dirty="0" smtClean="0"/>
              <a:t>The features of encapsulation are supported using classes in most object-oriented programming languages, although other alternatives also exist.</a:t>
            </a:r>
          </a:p>
          <a:p>
            <a:endParaRPr lang="bg-B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Getters and Setters</a:t>
            </a:r>
            <a:endParaRPr lang="bg-BG" dirty="0"/>
          </a:p>
        </p:txBody>
      </p:sp>
      <p:sp>
        <p:nvSpPr>
          <p:cNvPr id="10" name="Content Placeholder 9"/>
          <p:cNvSpPr>
            <a:spLocks noGrp="1"/>
          </p:cNvSpPr>
          <p:nvPr>
            <p:ph idx="1"/>
          </p:nvPr>
        </p:nvSpPr>
        <p:spPr/>
        <p:txBody>
          <a:bodyPr/>
          <a:lstStyle/>
          <a:p>
            <a:r>
              <a:rPr lang="en-US" dirty="0" smtClean="0"/>
              <a:t>Getters are used for getting the value of private field outside the class. </a:t>
            </a:r>
          </a:p>
          <a:p>
            <a:r>
              <a:rPr lang="en-US" dirty="0" smtClean="0"/>
              <a:t>It should be implemented only if is necessary </a:t>
            </a:r>
          </a:p>
          <a:p>
            <a:r>
              <a:rPr lang="en-US" dirty="0" smtClean="0"/>
              <a:t>Setters are void methods and are used for setting the value of private field outside the class </a:t>
            </a:r>
          </a:p>
          <a:p>
            <a:r>
              <a:rPr lang="en-US" dirty="0" smtClean="0"/>
              <a:t>Validation can be implemented as part of the setter's body </a:t>
            </a:r>
          </a:p>
          <a:p>
            <a:endParaRPr lang="bg-B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a:t>
            </a:r>
            <a:endParaRPr lang="bg-BG" dirty="0"/>
          </a:p>
        </p:txBody>
      </p:sp>
      <p:sp>
        <p:nvSpPr>
          <p:cNvPr id="3" name="Content Placeholder 2"/>
          <p:cNvSpPr>
            <a:spLocks noGrp="1"/>
          </p:cNvSpPr>
          <p:nvPr>
            <p:ph idx="1"/>
          </p:nvPr>
        </p:nvSpPr>
        <p:spPr/>
        <p:txBody>
          <a:bodyPr/>
          <a:lstStyle/>
          <a:p>
            <a:r>
              <a:rPr lang="en-US" dirty="0" smtClean="0"/>
              <a:t>JavaScript has not access modifiers</a:t>
            </a:r>
          </a:p>
          <a:p>
            <a:r>
              <a:rPr lang="en-US" dirty="0" smtClean="0"/>
              <a:t>Emulated with closures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from other languages</a:t>
            </a:r>
            <a:endParaRPr lang="bg-BG" dirty="0"/>
          </a:p>
        </p:txBody>
      </p:sp>
      <p:sp>
        <p:nvSpPr>
          <p:cNvPr id="3" name="Content Placeholder 2"/>
          <p:cNvSpPr>
            <a:spLocks noGrp="1"/>
          </p:cNvSpPr>
          <p:nvPr>
            <p:ph idx="1"/>
          </p:nvPr>
        </p:nvSpPr>
        <p:spPr/>
        <p:txBody>
          <a:bodyPr/>
          <a:lstStyle/>
          <a:p>
            <a:r>
              <a:rPr lang="en-US" dirty="0" smtClean="0"/>
              <a:t>JavaScript has no:</a:t>
            </a:r>
          </a:p>
          <a:p>
            <a:pPr lvl="1"/>
            <a:r>
              <a:rPr lang="en-US" dirty="0" smtClean="0"/>
              <a:t>Access modifiers – public, private, protected</a:t>
            </a:r>
          </a:p>
          <a:p>
            <a:pPr lvl="1"/>
            <a:r>
              <a:rPr lang="en-US" dirty="0" smtClean="0"/>
              <a:t>Abstract classes, abstract functions</a:t>
            </a:r>
          </a:p>
          <a:p>
            <a:pPr lvl="1"/>
            <a:r>
              <a:rPr lang="en-US" dirty="0" smtClean="0"/>
              <a:t>Interfaces, Traits</a:t>
            </a:r>
          </a:p>
          <a:p>
            <a:pPr lvl="1"/>
            <a:r>
              <a:rPr lang="en-US" dirty="0" smtClean="0"/>
              <a:t>Destructors</a:t>
            </a:r>
          </a:p>
          <a:p>
            <a:pPr lvl="1"/>
            <a:r>
              <a:rPr lang="en-US" smtClean="0"/>
              <a:t>Final </a:t>
            </a:r>
            <a:r>
              <a:rPr lang="en-US" dirty="0" smtClean="0"/>
              <a:t>keyword</a:t>
            </a:r>
          </a:p>
          <a:p>
            <a:pPr lvl="1"/>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 chain</a:t>
            </a:r>
            <a:endParaRPr lang="bg-BG" dirty="0"/>
          </a:p>
        </p:txBody>
      </p:sp>
      <p:pic>
        <p:nvPicPr>
          <p:cNvPr id="8" name="Content Placeholder 7" descr="prototypes_dog_instances.001.jpg"/>
          <p:cNvPicPr>
            <a:picLocks noGrp="1" noChangeAspect="1"/>
          </p:cNvPicPr>
          <p:nvPr>
            <p:ph idx="1"/>
          </p:nvPr>
        </p:nvPicPr>
        <p:blipFill>
          <a:blip r:embed="rId2" cstate="print"/>
          <a:stretch>
            <a:fillRect/>
          </a:stretch>
        </p:blipFill>
        <p:spPr>
          <a:xfrm>
            <a:off x="2285207" y="1535112"/>
            <a:ext cx="7097184" cy="5322888"/>
          </a:xfrm>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2694" y="3108029"/>
            <a:ext cx="10565025" cy="718145"/>
          </a:xfrm>
        </p:spPr>
        <p:txBody>
          <a:bodyPr/>
          <a:lstStyle/>
          <a:p>
            <a:r>
              <a:rPr lang="en-US" dirty="0" smtClean="0"/>
              <a:t>Class declaration</a:t>
            </a:r>
            <a:endParaRPr lang="bg-BG" dirty="0"/>
          </a:p>
        </p:txBody>
      </p:sp>
      <p:sp>
        <p:nvSpPr>
          <p:cNvPr id="6" name="Subtitle 5"/>
          <p:cNvSpPr>
            <a:spLocks noGrp="1"/>
          </p:cNvSpPr>
          <p:nvPr>
            <p:ph type="subTitle" idx="1"/>
          </p:nvPr>
        </p:nvSpPr>
        <p:spPr>
          <a:xfrm>
            <a:off x="812694" y="4079080"/>
            <a:ext cx="10565025" cy="569120"/>
          </a:xfrm>
        </p:spPr>
        <p:txBody>
          <a:bodyPr/>
          <a:lstStyle/>
          <a:p>
            <a:r>
              <a:rPr lang="en-US" dirty="0" smtClean="0"/>
              <a:t>Live example</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804715" y="1524000"/>
            <a:ext cx="6948092" cy="5252757"/>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Exercieses</a:t>
            </a:r>
            <a:endParaRPr lang="bg-BG" dirty="0"/>
          </a:p>
        </p:txBody>
      </p:sp>
      <p:sp>
        <p:nvSpPr>
          <p:cNvPr id="3" name="Content Placeholder 2"/>
          <p:cNvSpPr>
            <a:spLocks noGrp="1"/>
          </p:cNvSpPr>
          <p:nvPr>
            <p:ph idx="1"/>
          </p:nvPr>
        </p:nvSpPr>
        <p:spPr/>
        <p:txBody>
          <a:bodyPr/>
          <a:lstStyle/>
          <a:p>
            <a:pPr marL="347663" indent="-284163">
              <a:buFont typeface="+mj-lt"/>
              <a:buAutoNum type="arabicPeriod"/>
              <a:tabLst>
                <a:tab pos="347663" algn="l"/>
              </a:tabLst>
            </a:pPr>
            <a:r>
              <a:rPr lang="en-US" sz="2800" dirty="0" smtClean="0"/>
              <a:t>Implement the car example a few slides up</a:t>
            </a:r>
          </a:p>
          <a:p>
            <a:pPr lvl="1"/>
            <a:r>
              <a:rPr lang="en-US" sz="2600" dirty="0" smtClean="0"/>
              <a:t>Ignore types show in the picture as JS is dynamically typed language</a:t>
            </a:r>
          </a:p>
          <a:p>
            <a:pPr lvl="1"/>
            <a:r>
              <a:rPr lang="en-US" sz="2600" dirty="0" smtClean="0"/>
              <a:t>Create another two types of cars, like </a:t>
            </a:r>
            <a:r>
              <a:rPr lang="en-US" sz="2600" dirty="0" err="1" smtClean="0"/>
              <a:t>SportCar</a:t>
            </a:r>
            <a:r>
              <a:rPr lang="en-US" sz="2600" dirty="0" smtClean="0"/>
              <a:t>, so Bus and Jeep can inherit from them</a:t>
            </a:r>
          </a:p>
          <a:p>
            <a:pPr lvl="1"/>
            <a:r>
              <a:rPr lang="en-US" sz="2600" dirty="0" smtClean="0"/>
              <a:t>Implement new method/s in Car and override it/them in the subclasses</a:t>
            </a:r>
          </a:p>
          <a:p>
            <a:pPr lvl="1"/>
            <a:r>
              <a:rPr lang="en-US" sz="2600" dirty="0" smtClean="0"/>
              <a:t>Implement a static method</a:t>
            </a:r>
          </a:p>
          <a:p>
            <a:pPr lvl="1"/>
            <a:r>
              <a:rPr lang="en-US" sz="2600" dirty="0" smtClean="0"/>
              <a:t>Use both the new EcmaScript6 and the old syntax to implement the classes</a:t>
            </a:r>
          </a:p>
          <a:p>
            <a:pPr lvl="1">
              <a:buNone/>
            </a:pPr>
            <a:r>
              <a:rPr lang="en-US" sz="2600" dirty="0" smtClean="0"/>
              <a:t>Hint: There is a way to implement static method “the old way”, not the EcmaScript6, try to </a:t>
            </a:r>
            <a:r>
              <a:rPr lang="en-US" sz="2600" smtClean="0"/>
              <a:t>find it.</a:t>
            </a:r>
            <a:endParaRPr lang="en-US" sz="2600" dirty="0" smtClean="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t>Abstraction</a:t>
            </a:r>
            <a:endParaRPr lang="bg-BG" dirty="0"/>
          </a:p>
        </p:txBody>
      </p:sp>
      <p:sp>
        <p:nvSpPr>
          <p:cNvPr id="6" name="Subtitle 5"/>
          <p:cNvSpPr>
            <a:spLocks noGrp="1"/>
          </p:cNvSpPr>
          <p:nvPr>
            <p:ph type="subTitle" idx="1"/>
          </p:nvPr>
        </p:nvSpPr>
        <p:spPr/>
        <p:txBody>
          <a:bodyPr/>
          <a:lstStyle/>
          <a:p>
            <a:r>
              <a:rPr lang="en-US" dirty="0" smtClean="0"/>
              <a:t>Hiding complexity</a:t>
            </a:r>
          </a:p>
          <a:p>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Abstraction</a:t>
            </a:r>
            <a:endParaRPr lang="bg-BG" dirty="0"/>
          </a:p>
        </p:txBody>
      </p:sp>
      <p:sp>
        <p:nvSpPr>
          <p:cNvPr id="5" name="Content Placeholder 4"/>
          <p:cNvSpPr>
            <a:spLocks noGrp="1"/>
          </p:cNvSpPr>
          <p:nvPr>
            <p:ph idx="1"/>
          </p:nvPr>
        </p:nvSpPr>
        <p:spPr/>
        <p:txBody>
          <a:bodyPr>
            <a:normAutofit/>
          </a:bodyPr>
          <a:lstStyle/>
          <a:p>
            <a:r>
              <a:rPr lang="en-US" dirty="0" smtClean="0"/>
              <a:t>One of the four concepts in OOP </a:t>
            </a:r>
          </a:p>
          <a:p>
            <a:r>
              <a:rPr lang="en-US" dirty="0" smtClean="0"/>
              <a:t>Abstraction is to represent essential features of a system without getting involved in the complexity of the entire system </a:t>
            </a:r>
          </a:p>
          <a:p>
            <a:r>
              <a:rPr lang="en-US" dirty="0" smtClean="0"/>
              <a:t>It allows the user to hide non-essential details relevant to user </a:t>
            </a:r>
          </a:p>
          <a:p>
            <a:r>
              <a:rPr lang="en-US" dirty="0" smtClean="0"/>
              <a:t>It allows only to show the essential features of the object to the end user </a:t>
            </a:r>
          </a:p>
          <a:p>
            <a:r>
              <a:rPr lang="en-US" dirty="0" smtClean="0"/>
              <a:t>In other sense we can say it deals with the outside view of an object (interface)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Abstraction example</a:t>
            </a:r>
            <a:endParaRPr lang="en-US" dirty="0"/>
          </a:p>
        </p:txBody>
      </p:sp>
      <p:sp>
        <p:nvSpPr>
          <p:cNvPr id="20" name="Content Placeholder 19"/>
          <p:cNvSpPr>
            <a:spLocks noGrp="1"/>
          </p:cNvSpPr>
          <p:nvPr>
            <p:ph idx="1"/>
          </p:nvPr>
        </p:nvSpPr>
        <p:spPr/>
        <p:txBody>
          <a:bodyPr/>
          <a:lstStyle/>
          <a:p>
            <a:r>
              <a:rPr lang="en-US" dirty="0" smtClean="0"/>
              <a:t>Every day in our life we use abstraction ignoring the </a:t>
            </a:r>
          </a:p>
          <a:p>
            <a:pPr>
              <a:buNone/>
            </a:pPr>
            <a:r>
              <a:rPr lang="en-US" dirty="0" smtClean="0"/>
              <a:t>details which don't concern us </a:t>
            </a:r>
          </a:p>
          <a:p>
            <a:endParaRPr lang="bg-BG" dirty="0" smtClean="0"/>
          </a:p>
          <a:p>
            <a:r>
              <a:rPr lang="de-DE" dirty="0" err="1" smtClean="0"/>
              <a:t>Example</a:t>
            </a:r>
            <a:r>
              <a:rPr lang="de-DE" dirty="0" smtClean="0"/>
              <a:t>: </a:t>
            </a:r>
          </a:p>
          <a:p>
            <a:pPr>
              <a:buNone/>
            </a:pPr>
            <a:r>
              <a:rPr lang="en-US" dirty="0" smtClean="0"/>
              <a:t>When using some device for memory storage (flash </a:t>
            </a:r>
          </a:p>
          <a:p>
            <a:pPr>
              <a:buNone/>
            </a:pPr>
            <a:r>
              <a:rPr lang="en-US" dirty="0" smtClean="0"/>
              <a:t>memory, hard disk, CD) we don't care how it works </a:t>
            </a:r>
          </a:p>
          <a:p>
            <a:pPr>
              <a:buNone/>
            </a:pPr>
            <a:r>
              <a:rPr lang="en-US" dirty="0" smtClean="0"/>
              <a:t>inside. We need to know only how to copy, paste and </a:t>
            </a:r>
          </a:p>
          <a:p>
            <a:pPr>
              <a:buNone/>
            </a:pPr>
            <a:r>
              <a:rPr lang="de-DE" dirty="0" err="1" smtClean="0"/>
              <a:t>delete</a:t>
            </a:r>
            <a:r>
              <a:rPr lang="de-DE" dirty="0" smtClean="0"/>
              <a:t> </a:t>
            </a:r>
            <a:r>
              <a:rPr lang="de-DE" dirty="0" err="1" smtClean="0"/>
              <a:t>files</a:t>
            </a:r>
            <a:r>
              <a:rPr lang="de-DE" dirty="0" smtClean="0"/>
              <a:t> on it.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Inheritance</a:t>
            </a:r>
            <a:endParaRPr lang="bg-BG" dirty="0"/>
          </a:p>
        </p:txBody>
      </p:sp>
      <p:sp>
        <p:nvSpPr>
          <p:cNvPr id="6" name="Subtitle 5"/>
          <p:cNvSpPr>
            <a:spLocks noGrp="1"/>
          </p:cNvSpPr>
          <p:nvPr>
            <p:ph type="subTitle" idx="1"/>
          </p:nvPr>
        </p:nvSpPr>
        <p:spPr/>
        <p:txBody>
          <a:bodyPr/>
          <a:lstStyle/>
          <a:p>
            <a:r>
              <a:rPr lang="en-US" dirty="0" smtClean="0"/>
              <a:t>Inherit properties from other classes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Inheritance</a:t>
            </a:r>
            <a:endParaRPr lang="bg-BG" dirty="0"/>
          </a:p>
        </p:txBody>
      </p:sp>
      <p:sp>
        <p:nvSpPr>
          <p:cNvPr id="5" name="Content Placeholder 4"/>
          <p:cNvSpPr>
            <a:spLocks noGrp="1"/>
          </p:cNvSpPr>
          <p:nvPr>
            <p:ph idx="1"/>
          </p:nvPr>
        </p:nvSpPr>
        <p:spPr/>
        <p:txBody>
          <a:bodyPr/>
          <a:lstStyle/>
          <a:p>
            <a:r>
              <a:rPr lang="en-US" dirty="0" smtClean="0"/>
              <a:t>Inheritance is one of principles of the OOP </a:t>
            </a:r>
          </a:p>
          <a:p>
            <a:r>
              <a:rPr lang="en-US" dirty="0" smtClean="0"/>
              <a:t>Inheritance is the ability of a class to implicitly gain some(or all) members of another class </a:t>
            </a:r>
          </a:p>
          <a:p>
            <a:r>
              <a:rPr lang="en-US" dirty="0" smtClean="0"/>
              <a:t>Inheritance builds a relationship between classes </a:t>
            </a:r>
          </a:p>
          <a:p>
            <a:r>
              <a:rPr lang="en-US" dirty="0" smtClean="0"/>
              <a:t>The class that gains the functionality is called subclass (child class or derived class). The other class is called base(parent or </a:t>
            </a:r>
            <a:r>
              <a:rPr lang="en-US" dirty="0" err="1" smtClean="0"/>
              <a:t>superclass</a:t>
            </a:r>
            <a:r>
              <a:rPr lang="en-US" dirty="0" smtClean="0"/>
              <a:t>) </a:t>
            </a:r>
          </a:p>
          <a:p>
            <a:r>
              <a:rPr lang="en-US" dirty="0" smtClean="0"/>
              <a:t>The main purpose of inheritance is reusability of the code </a:t>
            </a:r>
          </a:p>
          <a:p>
            <a:endParaRPr lang="bg-B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8" name="Content Placeholder 7"/>
          <p:cNvSpPr>
            <a:spLocks noGrp="1"/>
          </p:cNvSpPr>
          <p:nvPr>
            <p:ph idx="1"/>
          </p:nvPr>
        </p:nvSpPr>
        <p:spPr/>
        <p:txBody>
          <a:bodyPr/>
          <a:lstStyle/>
          <a:p>
            <a:endParaRPr lang="bg-BG" dirty="0" smtClean="0"/>
          </a:p>
          <a:p>
            <a:endParaRPr lang="bg-BG" dirty="0" smtClean="0"/>
          </a:p>
          <a:p>
            <a:endParaRPr lang="en-US" dirty="0" smtClean="0"/>
          </a:p>
          <a:p>
            <a:endParaRPr lang="en-US" dirty="0" smtClean="0"/>
          </a:p>
          <a:p>
            <a:endParaRPr lang="en-US" dirty="0" smtClean="0"/>
          </a:p>
          <a:p>
            <a:r>
              <a:rPr lang="en-US" dirty="0" smtClean="0"/>
              <a:t>Cats, dogs and birds have age and weight. </a:t>
            </a:r>
          </a:p>
          <a:p>
            <a:r>
              <a:rPr lang="en-US" dirty="0" smtClean="0"/>
              <a:t>They also can breathe and walk. </a:t>
            </a:r>
          </a:p>
          <a:p>
            <a:r>
              <a:rPr lang="en-US" dirty="0" smtClean="0"/>
              <a:t>Actually, they are animals and every animal has age, weight and can breathe and walk. </a:t>
            </a:r>
          </a:p>
          <a:p>
            <a:endParaRPr lang="bg-BG" dirty="0"/>
          </a:p>
        </p:txBody>
      </p:sp>
      <p:pic>
        <p:nvPicPr>
          <p:cNvPr id="2052" name="Picture 4"/>
          <p:cNvPicPr>
            <a:picLocks noChangeAspect="1" noChangeArrowheads="1"/>
          </p:cNvPicPr>
          <p:nvPr/>
        </p:nvPicPr>
        <p:blipFill>
          <a:blip r:embed="rId2" cstate="print"/>
          <a:srcRect/>
          <a:stretch>
            <a:fillRect/>
          </a:stretch>
        </p:blipFill>
        <p:spPr bwMode="auto">
          <a:xfrm>
            <a:off x="3275806" y="1752600"/>
            <a:ext cx="5638800" cy="22669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3611</TotalTime>
  <Words>1090</Words>
  <Application>Microsoft Office PowerPoint</Application>
  <PresentationFormat>Custom</PresentationFormat>
  <Paragraphs>185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Module</vt:lpstr>
      <vt:lpstr>Frontend JavaScript              </vt:lpstr>
      <vt:lpstr>Table of contents</vt:lpstr>
      <vt:lpstr>Class declaration</vt:lpstr>
      <vt:lpstr>Abstraction</vt:lpstr>
      <vt:lpstr>Abstraction</vt:lpstr>
      <vt:lpstr>Abstraction example</vt:lpstr>
      <vt:lpstr>Inheritance</vt:lpstr>
      <vt:lpstr>Inheritance</vt:lpstr>
      <vt:lpstr>Problem</vt:lpstr>
      <vt:lpstr>Problem…</vt:lpstr>
      <vt:lpstr>Inheritance in JavaScript</vt:lpstr>
      <vt:lpstr>Live Example</vt:lpstr>
      <vt:lpstr>‘is a’ and ‘has a’ relationship</vt:lpstr>
      <vt:lpstr>Inheritance vs Composition</vt:lpstr>
      <vt:lpstr>Polymorphism</vt:lpstr>
      <vt:lpstr>Polymorphism</vt:lpstr>
      <vt:lpstr>Method overriding</vt:lpstr>
      <vt:lpstr>Method overriding…</vt:lpstr>
      <vt:lpstr>Method overriding…</vt:lpstr>
      <vt:lpstr>Car example</vt:lpstr>
      <vt:lpstr>Subclass constructor  EcmaScript6</vt:lpstr>
      <vt:lpstr>Super for fields and methods</vt:lpstr>
      <vt:lpstr>Encapsulation</vt:lpstr>
      <vt:lpstr>Encapsulation</vt:lpstr>
      <vt:lpstr>Encapsulation…</vt:lpstr>
      <vt:lpstr>Getters and Setters</vt:lpstr>
      <vt:lpstr>Access modifiers</vt:lpstr>
      <vt:lpstr>Difference from other languages</vt:lpstr>
      <vt:lpstr>Prototype chain</vt:lpstr>
      <vt:lpstr>Questions?</vt:lpstr>
      <vt:lpstr>Exercieses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MadWings</cp:lastModifiedBy>
  <cp:revision>558</cp:revision>
  <dcterms:created xsi:type="dcterms:W3CDTF">2006-08-16T00:00:00Z</dcterms:created>
  <dcterms:modified xsi:type="dcterms:W3CDTF">2016-07-08T11:01:46Z</dcterms:modified>
</cp:coreProperties>
</file>