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oper Hewitt Bold Italics" charset="1" panose="00000000000000000000"/>
      <p:regular r:id="rId16"/>
    </p:embeddedFont>
    <p:embeddedFont>
      <p:font typeface="DM Sans" charset="1" panose="00000000000000000000"/>
      <p:regular r:id="rId17"/>
    </p:embeddedFont>
    <p:embeddedFont>
      <p:font typeface="DM Sans Bold" charset="1" panose="00000000000000000000"/>
      <p:regular r:id="rId18"/>
    </p:embeddedFont>
    <p:embeddedFont>
      <p:font typeface="Cooper Hewitt Bold" charset="1" panose="00000000000000000000"/>
      <p:regular r:id="rId19"/>
    </p:embeddedFont>
    <p:embeddedFont>
      <p:font typeface="DM Sans Italics" charset="1" panose="00000000000000000000"/>
      <p:regular r:id="rId20"/>
    </p:embeddedFont>
    <p:embeddedFont>
      <p:font typeface="DM Sans Bold Italics" charset="1" panose="00000000000000000000"/>
      <p:regular r:id="rId21"/>
    </p:embeddedFont>
    <p:embeddedFont>
      <p:font typeface="Roboto Mono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jpeg" Type="http://schemas.openxmlformats.org/officeDocument/2006/relationships/image"/><Relationship Id="rId5"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722887" y="-4247682"/>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93359" y="3223862"/>
            <a:ext cx="3701593" cy="4723610"/>
          </a:xfrm>
          <a:custGeom>
            <a:avLst/>
            <a:gdLst/>
            <a:ahLst/>
            <a:cxnLst/>
            <a:rect r="r" b="b" t="t" l="l"/>
            <a:pathLst>
              <a:path h="4723610" w="3701593">
                <a:moveTo>
                  <a:pt x="0" y="0"/>
                </a:moveTo>
                <a:lnTo>
                  <a:pt x="3701593" y="0"/>
                </a:lnTo>
                <a:lnTo>
                  <a:pt x="3701593" y="4723610"/>
                </a:lnTo>
                <a:lnTo>
                  <a:pt x="0" y="47236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31058" y="6178451"/>
            <a:ext cx="3718302" cy="2393234"/>
          </a:xfrm>
          <a:custGeom>
            <a:avLst/>
            <a:gdLst/>
            <a:ahLst/>
            <a:cxnLst/>
            <a:rect r="r" b="b" t="t" l="l"/>
            <a:pathLst>
              <a:path h="2393234" w="3718302">
                <a:moveTo>
                  <a:pt x="0" y="0"/>
                </a:moveTo>
                <a:lnTo>
                  <a:pt x="3718302" y="0"/>
                </a:lnTo>
                <a:lnTo>
                  <a:pt x="3718302" y="2393234"/>
                </a:lnTo>
                <a:lnTo>
                  <a:pt x="0" y="23932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052131" y="4466835"/>
            <a:ext cx="2882196" cy="3943304"/>
          </a:xfrm>
          <a:custGeom>
            <a:avLst/>
            <a:gdLst/>
            <a:ahLst/>
            <a:cxnLst/>
            <a:rect r="r" b="b" t="t" l="l"/>
            <a:pathLst>
              <a:path h="3943304" w="2882196">
                <a:moveTo>
                  <a:pt x="0" y="0"/>
                </a:moveTo>
                <a:lnTo>
                  <a:pt x="2882196" y="0"/>
                </a:lnTo>
                <a:lnTo>
                  <a:pt x="2882196" y="3943303"/>
                </a:lnTo>
                <a:lnTo>
                  <a:pt x="0" y="394330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45531" y="1497785"/>
            <a:ext cx="11230507" cy="5947121"/>
          </a:xfrm>
          <a:prstGeom prst="rect">
            <a:avLst/>
          </a:prstGeom>
        </p:spPr>
        <p:txBody>
          <a:bodyPr anchor="t" rtlCol="false" tIns="0" lIns="0" bIns="0" rIns="0">
            <a:spAutoFit/>
          </a:bodyPr>
          <a:lstStyle/>
          <a:p>
            <a:pPr algn="ctr">
              <a:lnSpc>
                <a:spcPts val="7680"/>
              </a:lnSpc>
            </a:pPr>
            <a:r>
              <a:rPr lang="en-US" b="true" sz="5486" i="true">
                <a:solidFill>
                  <a:srgbClr val="343434"/>
                </a:solidFill>
                <a:latin typeface="Cooper Hewitt Bold Italics"/>
                <a:ea typeface="Cooper Hewitt Bold Italics"/>
                <a:cs typeface="Cooper Hewitt Bold Italics"/>
                <a:sym typeface="Cooper Hewitt Bold Italics"/>
              </a:rPr>
              <a:t>CONCEPTE ȘI METODE DIN ARTICOLUL</a:t>
            </a:r>
          </a:p>
          <a:p>
            <a:pPr algn="ctr">
              <a:lnSpc>
                <a:spcPts val="7680"/>
              </a:lnSpc>
            </a:pPr>
            <a:r>
              <a:rPr lang="en-US" b="true" sz="5486" i="true" u="sng">
                <a:solidFill>
                  <a:srgbClr val="343434"/>
                </a:solidFill>
                <a:latin typeface="Cooper Hewitt Bold Italics"/>
                <a:ea typeface="Cooper Hewitt Bold Italics"/>
                <a:cs typeface="Cooper Hewitt Bold Italics"/>
                <a:sym typeface="Cooper Hewitt Bold Italics"/>
              </a:rPr>
              <a:t>TestLab: An Intelligent Automated Software Testing Framework</a:t>
            </a:r>
          </a:p>
          <a:p>
            <a:pPr algn="ctr">
              <a:lnSpc>
                <a:spcPts val="7680"/>
              </a:lnSpc>
            </a:pPr>
          </a:p>
        </p:txBody>
      </p:sp>
      <p:sp>
        <p:nvSpPr>
          <p:cNvPr name="TextBox 7" id="7"/>
          <p:cNvSpPr txBox="true"/>
          <p:nvPr/>
        </p:nvSpPr>
        <p:spPr>
          <a:xfrm rot="0">
            <a:off x="773942" y="7899847"/>
            <a:ext cx="7793067" cy="1663065"/>
          </a:xfrm>
          <a:prstGeom prst="rect">
            <a:avLst/>
          </a:prstGeom>
        </p:spPr>
        <p:txBody>
          <a:bodyPr anchor="t" rtlCol="false" tIns="0" lIns="0" bIns="0" rIns="0">
            <a:spAutoFit/>
          </a:bodyPr>
          <a:lstStyle/>
          <a:p>
            <a:pPr algn="just">
              <a:lnSpc>
                <a:spcPts val="3359"/>
              </a:lnSpc>
            </a:pPr>
            <a:r>
              <a:rPr lang="en-US" sz="2399">
                <a:solidFill>
                  <a:srgbClr val="343434"/>
                </a:solidFill>
                <a:latin typeface="DM Sans"/>
                <a:ea typeface="DM Sans"/>
                <a:cs typeface="DM Sans"/>
                <a:sym typeface="DM Sans"/>
              </a:rPr>
              <a:t>Antonescu Ionuț Andrei</a:t>
            </a:r>
          </a:p>
          <a:p>
            <a:pPr algn="just">
              <a:lnSpc>
                <a:spcPts val="3359"/>
              </a:lnSpc>
            </a:pPr>
            <a:r>
              <a:rPr lang="en-US" sz="2399">
                <a:solidFill>
                  <a:srgbClr val="343434"/>
                </a:solidFill>
                <a:latin typeface="DM Sans"/>
                <a:ea typeface="DM Sans"/>
                <a:cs typeface="DM Sans"/>
                <a:sym typeface="DM Sans"/>
              </a:rPr>
              <a:t>Ciurescu Irina Alexandra</a:t>
            </a:r>
          </a:p>
          <a:p>
            <a:pPr algn="just">
              <a:lnSpc>
                <a:spcPts val="3359"/>
              </a:lnSpc>
            </a:pPr>
            <a:r>
              <a:rPr lang="en-US" sz="2399">
                <a:solidFill>
                  <a:srgbClr val="343434"/>
                </a:solidFill>
                <a:latin typeface="DM Sans"/>
                <a:ea typeface="DM Sans"/>
                <a:cs typeface="DM Sans"/>
                <a:sym typeface="DM Sans"/>
              </a:rPr>
              <a:t>Nazare Elena</a:t>
            </a:r>
          </a:p>
          <a:p>
            <a:pPr algn="just">
              <a:lnSpc>
                <a:spcPts val="3359"/>
              </a:lnSpc>
            </a:pPr>
            <a:r>
              <a:rPr lang="en-US" sz="2399">
                <a:solidFill>
                  <a:srgbClr val="343434"/>
                </a:solidFill>
                <a:latin typeface="DM Sans"/>
                <a:ea typeface="DM Sans"/>
                <a:cs typeface="DM Sans"/>
                <a:sym typeface="DM Sans"/>
              </a:rPr>
              <a:t>Stoinea Maria Miruna</a:t>
            </a:r>
          </a:p>
        </p:txBody>
      </p:sp>
      <p:sp>
        <p:nvSpPr>
          <p:cNvPr name="TextBox 8" id="8"/>
          <p:cNvSpPr txBox="true"/>
          <p:nvPr/>
        </p:nvSpPr>
        <p:spPr>
          <a:xfrm rot="0">
            <a:off x="16706868" y="9493173"/>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TextBox 2" id="2"/>
          <p:cNvSpPr txBox="true"/>
          <p:nvPr/>
        </p:nvSpPr>
        <p:spPr>
          <a:xfrm rot="0">
            <a:off x="2046565" y="1077234"/>
            <a:ext cx="3188851" cy="835397"/>
          </a:xfrm>
          <a:prstGeom prst="rect">
            <a:avLst/>
          </a:prstGeom>
        </p:spPr>
        <p:txBody>
          <a:bodyPr anchor="t" rtlCol="false" tIns="0" lIns="0" bIns="0" rIns="0">
            <a:spAutoFit/>
          </a:bodyPr>
          <a:lstStyle/>
          <a:p>
            <a:pPr algn="ctr">
              <a:lnSpc>
                <a:spcPts val="6766"/>
              </a:lnSpc>
              <a:spcBef>
                <a:spcPct val="0"/>
              </a:spcBef>
            </a:pPr>
            <a:r>
              <a:rPr lang="en-US" b="true" sz="5245" spc="-288">
                <a:solidFill>
                  <a:srgbClr val="343434"/>
                </a:solidFill>
                <a:latin typeface="DM Sans Bold"/>
                <a:ea typeface="DM Sans Bold"/>
                <a:cs typeface="DM Sans Bold"/>
                <a:sym typeface="DM Sans Bold"/>
              </a:rPr>
              <a:t>CONCLUZII</a:t>
            </a:r>
          </a:p>
        </p:txBody>
      </p:sp>
      <p:sp>
        <p:nvSpPr>
          <p:cNvPr name="Freeform 3" id="3"/>
          <p:cNvSpPr/>
          <p:nvPr/>
        </p:nvSpPr>
        <p:spPr>
          <a:xfrm flipH="false" flipV="false" rot="0">
            <a:off x="-485035" y="-4535379"/>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3294015"/>
            <a:ext cx="16230600" cy="4463969"/>
          </a:xfrm>
          <a:prstGeom prst="rect">
            <a:avLst/>
          </a:prstGeom>
        </p:spPr>
        <p:txBody>
          <a:bodyPr anchor="t" rtlCol="false" tIns="0" lIns="0" bIns="0" rIns="0">
            <a:spAutoFit/>
          </a:bodyPr>
          <a:lstStyle/>
          <a:p>
            <a:pPr algn="just">
              <a:lnSpc>
                <a:spcPts val="3592"/>
              </a:lnSpc>
              <a:spcBef>
                <a:spcPct val="0"/>
              </a:spcBef>
            </a:pPr>
            <a:r>
              <a:rPr lang="en-US" sz="2784" spc="-153">
                <a:solidFill>
                  <a:srgbClr val="343434"/>
                </a:solidFill>
                <a:latin typeface="DM Sans"/>
                <a:ea typeface="DM Sans"/>
                <a:cs typeface="DM Sans"/>
                <a:sym typeface="DM Sans"/>
              </a:rPr>
              <a:t>Prin realizarea acestui proiect, am conștientizat atât importanța esenția</a:t>
            </a:r>
            <a:r>
              <a:rPr lang="en-US" sz="2784" spc="-153">
                <a:solidFill>
                  <a:srgbClr val="343434"/>
                </a:solidFill>
                <a:latin typeface="DM Sans"/>
                <a:ea typeface="DM Sans"/>
                <a:cs typeface="DM Sans"/>
                <a:sym typeface="DM Sans"/>
              </a:rPr>
              <a:t>lă a testării sistemelor software, cât și complexitatea reală a implementării ei eficiente în practică.</a:t>
            </a:r>
          </a:p>
          <a:p>
            <a:pPr algn="just">
              <a:lnSpc>
                <a:spcPts val="3592"/>
              </a:lnSpc>
              <a:spcBef>
                <a:spcPct val="0"/>
              </a:spcBef>
            </a:pPr>
          </a:p>
          <a:p>
            <a:pPr algn="just">
              <a:lnSpc>
                <a:spcPts val="3592"/>
              </a:lnSpc>
              <a:spcBef>
                <a:spcPct val="0"/>
              </a:spcBef>
            </a:pPr>
            <a:r>
              <a:rPr lang="en-US" sz="2784" spc="-153">
                <a:solidFill>
                  <a:srgbClr val="343434"/>
                </a:solidFill>
                <a:latin typeface="DM Sans"/>
                <a:ea typeface="DM Sans"/>
                <a:cs typeface="DM Sans"/>
                <a:sym typeface="DM Sans"/>
              </a:rPr>
              <a:t>Un instrument avansat, precum cel propus în articolul studiat, ar putea aduce un aport semnificativ în creșterea calității aplicațiilor. Totuși, pe lângă eficiența sa tehnică, un aspect esențial îl constituie ușurința în utilizare – astfel de unelte trebuie să fie accesibile tuturor dezvoltatorilor, indiferent de nivelul lor de experiență.</a:t>
            </a:r>
          </a:p>
          <a:p>
            <a:pPr algn="just">
              <a:lnSpc>
                <a:spcPts val="3592"/>
              </a:lnSpc>
              <a:spcBef>
                <a:spcPct val="0"/>
              </a:spcBef>
            </a:pPr>
          </a:p>
          <a:p>
            <a:pPr algn="just">
              <a:lnSpc>
                <a:spcPts val="3592"/>
              </a:lnSpc>
              <a:spcBef>
                <a:spcPct val="0"/>
              </a:spcBef>
            </a:pPr>
            <a:r>
              <a:rPr lang="en-US" sz="2784" spc="-153">
                <a:solidFill>
                  <a:srgbClr val="343434"/>
                </a:solidFill>
                <a:latin typeface="DM Sans"/>
                <a:ea typeface="DM Sans"/>
                <a:cs typeface="DM Sans"/>
                <a:sym typeface="DM Sans"/>
              </a:rPr>
              <a:t>Deși am implementat modulele într-o formă simplificată, cu scop demonstrativ, utilizarea lor concretă în cadrul aplicației ne-a evidențiat relevanța și necesitatea acestor mecanisme în procesul de testare automatizată.</a:t>
            </a:r>
          </a:p>
          <a:p>
            <a:pPr algn="r">
              <a:lnSpc>
                <a:spcPts val="3592"/>
              </a:lnSpc>
              <a:spcBef>
                <a:spcPct val="0"/>
              </a:spcBef>
            </a:pPr>
          </a:p>
        </p:txBody>
      </p:sp>
      <p:sp>
        <p:nvSpPr>
          <p:cNvPr name="Freeform 5" id="5"/>
          <p:cNvSpPr/>
          <p:nvPr/>
        </p:nvSpPr>
        <p:spPr>
          <a:xfrm flipH="false" flipV="false" rot="0">
            <a:off x="10909298" y="672805"/>
            <a:ext cx="1343520" cy="2479652"/>
          </a:xfrm>
          <a:custGeom>
            <a:avLst/>
            <a:gdLst/>
            <a:ahLst/>
            <a:cxnLst/>
            <a:rect r="r" b="b" t="t" l="l"/>
            <a:pathLst>
              <a:path h="2479652" w="1343520">
                <a:moveTo>
                  <a:pt x="0" y="0"/>
                </a:moveTo>
                <a:lnTo>
                  <a:pt x="1343521" y="0"/>
                </a:lnTo>
                <a:lnTo>
                  <a:pt x="1343521" y="2479652"/>
                </a:lnTo>
                <a:lnTo>
                  <a:pt x="0" y="24796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2490132" y="1382077"/>
            <a:ext cx="1258252" cy="1126808"/>
            <a:chOff x="0" y="0"/>
            <a:chExt cx="1677670" cy="1502410"/>
          </a:xfrm>
        </p:grpSpPr>
        <p:sp>
          <p:nvSpPr>
            <p:cNvPr name="Freeform 7" id="7"/>
            <p:cNvSpPr/>
            <p:nvPr/>
          </p:nvSpPr>
          <p:spPr>
            <a:xfrm flipH="false" flipV="false" rot="0">
              <a:off x="27940" y="12700"/>
              <a:ext cx="1612900" cy="1440180"/>
            </a:xfrm>
            <a:custGeom>
              <a:avLst/>
              <a:gdLst/>
              <a:ahLst/>
              <a:cxnLst/>
              <a:rect r="r" b="b" t="t" l="l"/>
              <a:pathLst>
                <a:path h="1440180" w="1612900">
                  <a:moveTo>
                    <a:pt x="121920" y="1145540"/>
                  </a:moveTo>
                  <a:cubicBezTo>
                    <a:pt x="113030" y="876300"/>
                    <a:pt x="69850" y="797560"/>
                    <a:pt x="53340" y="726440"/>
                  </a:cubicBezTo>
                  <a:cubicBezTo>
                    <a:pt x="38100" y="662940"/>
                    <a:pt x="29210" y="609600"/>
                    <a:pt x="22860" y="542290"/>
                  </a:cubicBezTo>
                  <a:cubicBezTo>
                    <a:pt x="16510" y="461010"/>
                    <a:pt x="0" y="342900"/>
                    <a:pt x="22860" y="271780"/>
                  </a:cubicBezTo>
                  <a:cubicBezTo>
                    <a:pt x="40640" y="215900"/>
                    <a:pt x="76200" y="175260"/>
                    <a:pt x="118110" y="137160"/>
                  </a:cubicBezTo>
                  <a:cubicBezTo>
                    <a:pt x="163830" y="95250"/>
                    <a:pt x="219710" y="57150"/>
                    <a:pt x="293370" y="38100"/>
                  </a:cubicBezTo>
                  <a:cubicBezTo>
                    <a:pt x="394970" y="11430"/>
                    <a:pt x="605790" y="0"/>
                    <a:pt x="684530" y="39370"/>
                  </a:cubicBezTo>
                  <a:cubicBezTo>
                    <a:pt x="730250" y="62230"/>
                    <a:pt x="749300" y="100330"/>
                    <a:pt x="767080" y="152400"/>
                  </a:cubicBezTo>
                  <a:cubicBezTo>
                    <a:pt x="795020" y="234950"/>
                    <a:pt x="782320" y="430530"/>
                    <a:pt x="773430" y="509270"/>
                  </a:cubicBezTo>
                  <a:cubicBezTo>
                    <a:pt x="768350" y="548640"/>
                    <a:pt x="760730" y="568960"/>
                    <a:pt x="750570" y="598170"/>
                  </a:cubicBezTo>
                  <a:cubicBezTo>
                    <a:pt x="737870" y="631190"/>
                    <a:pt x="723900" y="676910"/>
                    <a:pt x="702310" y="697230"/>
                  </a:cubicBezTo>
                  <a:cubicBezTo>
                    <a:pt x="687070" y="712470"/>
                    <a:pt x="664210" y="720090"/>
                    <a:pt x="646430" y="721360"/>
                  </a:cubicBezTo>
                  <a:cubicBezTo>
                    <a:pt x="632460" y="723900"/>
                    <a:pt x="618490" y="721360"/>
                    <a:pt x="605790" y="713740"/>
                  </a:cubicBezTo>
                  <a:cubicBezTo>
                    <a:pt x="590550" y="706120"/>
                    <a:pt x="571500" y="688340"/>
                    <a:pt x="563880" y="670560"/>
                  </a:cubicBezTo>
                  <a:cubicBezTo>
                    <a:pt x="556260" y="654050"/>
                    <a:pt x="556260" y="632460"/>
                    <a:pt x="560070" y="609600"/>
                  </a:cubicBezTo>
                  <a:cubicBezTo>
                    <a:pt x="566420" y="580390"/>
                    <a:pt x="582930" y="543560"/>
                    <a:pt x="608330" y="510540"/>
                  </a:cubicBezTo>
                  <a:cubicBezTo>
                    <a:pt x="642620" y="466090"/>
                    <a:pt x="699770" y="414020"/>
                    <a:pt x="758190" y="382270"/>
                  </a:cubicBezTo>
                  <a:cubicBezTo>
                    <a:pt x="819150" y="347980"/>
                    <a:pt x="890270" y="330200"/>
                    <a:pt x="967740" y="314960"/>
                  </a:cubicBezTo>
                  <a:cubicBezTo>
                    <a:pt x="1057910" y="295910"/>
                    <a:pt x="1181100" y="289560"/>
                    <a:pt x="1268730" y="287020"/>
                  </a:cubicBezTo>
                  <a:cubicBezTo>
                    <a:pt x="1337310" y="285750"/>
                    <a:pt x="1405890" y="270510"/>
                    <a:pt x="1451610" y="294640"/>
                  </a:cubicBezTo>
                  <a:cubicBezTo>
                    <a:pt x="1492250" y="314960"/>
                    <a:pt x="1516380" y="365760"/>
                    <a:pt x="1539240" y="406400"/>
                  </a:cubicBezTo>
                  <a:cubicBezTo>
                    <a:pt x="1563370" y="447040"/>
                    <a:pt x="1581150" y="482600"/>
                    <a:pt x="1591310" y="535940"/>
                  </a:cubicBezTo>
                  <a:cubicBezTo>
                    <a:pt x="1607820" y="614680"/>
                    <a:pt x="1612900" y="765810"/>
                    <a:pt x="1598930" y="838200"/>
                  </a:cubicBezTo>
                  <a:cubicBezTo>
                    <a:pt x="1590040" y="881380"/>
                    <a:pt x="1574800" y="908050"/>
                    <a:pt x="1557020" y="939800"/>
                  </a:cubicBezTo>
                  <a:cubicBezTo>
                    <a:pt x="1539240" y="970280"/>
                    <a:pt x="1516380" y="1004570"/>
                    <a:pt x="1492250" y="1027430"/>
                  </a:cubicBezTo>
                  <a:cubicBezTo>
                    <a:pt x="1471930" y="1047750"/>
                    <a:pt x="1455420" y="1059180"/>
                    <a:pt x="1424940" y="1071880"/>
                  </a:cubicBezTo>
                  <a:cubicBezTo>
                    <a:pt x="1376680" y="1093470"/>
                    <a:pt x="1277620" y="1113790"/>
                    <a:pt x="1223010" y="1121410"/>
                  </a:cubicBezTo>
                  <a:cubicBezTo>
                    <a:pt x="1186180" y="1126490"/>
                    <a:pt x="1159510" y="1115060"/>
                    <a:pt x="1130300" y="1125220"/>
                  </a:cubicBezTo>
                  <a:cubicBezTo>
                    <a:pt x="1099820" y="1136650"/>
                    <a:pt x="1084580" y="1178560"/>
                    <a:pt x="1045210" y="1192530"/>
                  </a:cubicBezTo>
                  <a:cubicBezTo>
                    <a:pt x="980440" y="1216660"/>
                    <a:pt x="847090" y="1196340"/>
                    <a:pt x="760730" y="1206500"/>
                  </a:cubicBezTo>
                  <a:cubicBezTo>
                    <a:pt x="687070" y="1215390"/>
                    <a:pt x="614680" y="1225550"/>
                    <a:pt x="558800" y="1244600"/>
                  </a:cubicBezTo>
                  <a:cubicBezTo>
                    <a:pt x="515620" y="1259840"/>
                    <a:pt x="483870" y="1287780"/>
                    <a:pt x="448310" y="1303020"/>
                  </a:cubicBezTo>
                  <a:cubicBezTo>
                    <a:pt x="417830" y="1315720"/>
                    <a:pt x="384810" y="1314450"/>
                    <a:pt x="358140" y="1330960"/>
                  </a:cubicBezTo>
                  <a:cubicBezTo>
                    <a:pt x="327660" y="1351280"/>
                    <a:pt x="303530" y="1402080"/>
                    <a:pt x="276860" y="1419860"/>
                  </a:cubicBezTo>
                  <a:cubicBezTo>
                    <a:pt x="259080" y="1431290"/>
                    <a:pt x="242570" y="1437640"/>
                    <a:pt x="224790" y="1437640"/>
                  </a:cubicBezTo>
                  <a:cubicBezTo>
                    <a:pt x="208280" y="1437640"/>
                    <a:pt x="186690" y="1432560"/>
                    <a:pt x="172720" y="1421130"/>
                  </a:cubicBezTo>
                  <a:cubicBezTo>
                    <a:pt x="156210" y="1405890"/>
                    <a:pt x="138430" y="1370330"/>
                    <a:pt x="138430" y="1347470"/>
                  </a:cubicBezTo>
                  <a:cubicBezTo>
                    <a:pt x="137160" y="1329690"/>
                    <a:pt x="147320" y="1309370"/>
                    <a:pt x="157480" y="1296670"/>
                  </a:cubicBezTo>
                  <a:cubicBezTo>
                    <a:pt x="168910" y="1282700"/>
                    <a:pt x="186690" y="1270000"/>
                    <a:pt x="204470" y="1267460"/>
                  </a:cubicBezTo>
                  <a:cubicBezTo>
                    <a:pt x="227330" y="1263650"/>
                    <a:pt x="265430" y="1271270"/>
                    <a:pt x="283210" y="1287780"/>
                  </a:cubicBezTo>
                  <a:cubicBezTo>
                    <a:pt x="300990" y="1304290"/>
                    <a:pt x="313690" y="1341120"/>
                    <a:pt x="309880" y="1363980"/>
                  </a:cubicBezTo>
                  <a:cubicBezTo>
                    <a:pt x="306070" y="1388110"/>
                    <a:pt x="283210" y="1419860"/>
                    <a:pt x="261620" y="1430020"/>
                  </a:cubicBezTo>
                  <a:cubicBezTo>
                    <a:pt x="240030" y="1440180"/>
                    <a:pt x="200660" y="1435100"/>
                    <a:pt x="180340" y="1426210"/>
                  </a:cubicBezTo>
                  <a:cubicBezTo>
                    <a:pt x="163830" y="1417320"/>
                    <a:pt x="151130" y="1400810"/>
                    <a:pt x="144780" y="1384300"/>
                  </a:cubicBezTo>
                  <a:cubicBezTo>
                    <a:pt x="137160" y="1367790"/>
                    <a:pt x="135890" y="1348740"/>
                    <a:pt x="140970" y="1329690"/>
                  </a:cubicBezTo>
                  <a:cubicBezTo>
                    <a:pt x="147320" y="1300480"/>
                    <a:pt x="173990" y="1254760"/>
                    <a:pt x="198120" y="1229360"/>
                  </a:cubicBezTo>
                  <a:cubicBezTo>
                    <a:pt x="219710" y="1207770"/>
                    <a:pt x="242570" y="1195070"/>
                    <a:pt x="274320" y="1182370"/>
                  </a:cubicBezTo>
                  <a:cubicBezTo>
                    <a:pt x="318770" y="1163320"/>
                    <a:pt x="394970" y="1160780"/>
                    <a:pt x="440690" y="1140460"/>
                  </a:cubicBezTo>
                  <a:cubicBezTo>
                    <a:pt x="478790" y="1123950"/>
                    <a:pt x="500380" y="1093470"/>
                    <a:pt x="534670" y="1078230"/>
                  </a:cubicBezTo>
                  <a:cubicBezTo>
                    <a:pt x="571500" y="1062990"/>
                    <a:pt x="608330" y="1057910"/>
                    <a:pt x="655320" y="1051560"/>
                  </a:cubicBezTo>
                  <a:cubicBezTo>
                    <a:pt x="720090" y="1041400"/>
                    <a:pt x="831850" y="1028700"/>
                    <a:pt x="887730" y="1032510"/>
                  </a:cubicBezTo>
                  <a:cubicBezTo>
                    <a:pt x="922020" y="1035050"/>
                    <a:pt x="938530" y="1056640"/>
                    <a:pt x="967740" y="1051560"/>
                  </a:cubicBezTo>
                  <a:cubicBezTo>
                    <a:pt x="1009650" y="1043940"/>
                    <a:pt x="1054100" y="979170"/>
                    <a:pt x="1109980" y="958850"/>
                  </a:cubicBezTo>
                  <a:cubicBezTo>
                    <a:pt x="1172210" y="935990"/>
                    <a:pt x="1278890" y="951230"/>
                    <a:pt x="1328420" y="930910"/>
                  </a:cubicBezTo>
                  <a:cubicBezTo>
                    <a:pt x="1358900" y="918210"/>
                    <a:pt x="1376680" y="901700"/>
                    <a:pt x="1393190" y="881380"/>
                  </a:cubicBezTo>
                  <a:cubicBezTo>
                    <a:pt x="1408430" y="859790"/>
                    <a:pt x="1418590" y="836930"/>
                    <a:pt x="1426210" y="806450"/>
                  </a:cubicBezTo>
                  <a:cubicBezTo>
                    <a:pt x="1435100" y="756920"/>
                    <a:pt x="1430020" y="662940"/>
                    <a:pt x="1424940" y="613410"/>
                  </a:cubicBezTo>
                  <a:cubicBezTo>
                    <a:pt x="1422400" y="582930"/>
                    <a:pt x="1421130" y="562610"/>
                    <a:pt x="1410970" y="538480"/>
                  </a:cubicBezTo>
                  <a:cubicBezTo>
                    <a:pt x="1398270" y="510540"/>
                    <a:pt x="1385570" y="473710"/>
                    <a:pt x="1351280" y="458470"/>
                  </a:cubicBezTo>
                  <a:cubicBezTo>
                    <a:pt x="1283970" y="427990"/>
                    <a:pt x="1083310" y="467360"/>
                    <a:pt x="986790" y="486410"/>
                  </a:cubicBezTo>
                  <a:cubicBezTo>
                    <a:pt x="919480" y="499110"/>
                    <a:pt x="861060" y="519430"/>
                    <a:pt x="819150" y="539750"/>
                  </a:cubicBezTo>
                  <a:cubicBezTo>
                    <a:pt x="791210" y="552450"/>
                    <a:pt x="773430" y="562610"/>
                    <a:pt x="754380" y="584200"/>
                  </a:cubicBezTo>
                  <a:cubicBezTo>
                    <a:pt x="731520" y="610870"/>
                    <a:pt x="725170" y="674370"/>
                    <a:pt x="702310" y="697230"/>
                  </a:cubicBezTo>
                  <a:cubicBezTo>
                    <a:pt x="685800" y="712470"/>
                    <a:pt x="664210" y="720090"/>
                    <a:pt x="646430" y="721360"/>
                  </a:cubicBezTo>
                  <a:cubicBezTo>
                    <a:pt x="632460" y="723900"/>
                    <a:pt x="618490" y="721360"/>
                    <a:pt x="605790" y="713740"/>
                  </a:cubicBezTo>
                  <a:cubicBezTo>
                    <a:pt x="590550" y="706120"/>
                    <a:pt x="571500" y="685800"/>
                    <a:pt x="563880" y="670560"/>
                  </a:cubicBezTo>
                  <a:cubicBezTo>
                    <a:pt x="556260" y="657860"/>
                    <a:pt x="554990" y="647700"/>
                    <a:pt x="556260" y="629920"/>
                  </a:cubicBezTo>
                  <a:cubicBezTo>
                    <a:pt x="558800" y="595630"/>
                    <a:pt x="594360" y="538480"/>
                    <a:pt x="601980" y="480060"/>
                  </a:cubicBezTo>
                  <a:cubicBezTo>
                    <a:pt x="612140" y="401320"/>
                    <a:pt x="638810" y="247650"/>
                    <a:pt x="590550" y="199390"/>
                  </a:cubicBezTo>
                  <a:cubicBezTo>
                    <a:pt x="543560" y="152400"/>
                    <a:pt x="378460" y="172720"/>
                    <a:pt x="317500" y="190500"/>
                  </a:cubicBezTo>
                  <a:cubicBezTo>
                    <a:pt x="280670" y="200660"/>
                    <a:pt x="262890" y="222250"/>
                    <a:pt x="240030" y="243840"/>
                  </a:cubicBezTo>
                  <a:cubicBezTo>
                    <a:pt x="215900" y="265430"/>
                    <a:pt x="187960" y="285750"/>
                    <a:pt x="176530" y="320040"/>
                  </a:cubicBezTo>
                  <a:cubicBezTo>
                    <a:pt x="158750" y="367030"/>
                    <a:pt x="172720" y="448310"/>
                    <a:pt x="177800" y="514350"/>
                  </a:cubicBezTo>
                  <a:cubicBezTo>
                    <a:pt x="182880" y="582930"/>
                    <a:pt x="191770" y="654050"/>
                    <a:pt x="207010" y="723900"/>
                  </a:cubicBezTo>
                  <a:cubicBezTo>
                    <a:pt x="223520" y="797560"/>
                    <a:pt x="261620" y="871220"/>
                    <a:pt x="273050" y="944880"/>
                  </a:cubicBezTo>
                  <a:cubicBezTo>
                    <a:pt x="283210" y="1017270"/>
                    <a:pt x="287020" y="1118870"/>
                    <a:pt x="273050" y="1163320"/>
                  </a:cubicBezTo>
                  <a:cubicBezTo>
                    <a:pt x="266700" y="1186180"/>
                    <a:pt x="256540" y="1198880"/>
                    <a:pt x="242570" y="1209040"/>
                  </a:cubicBezTo>
                  <a:cubicBezTo>
                    <a:pt x="228600" y="1217930"/>
                    <a:pt x="205740" y="1223010"/>
                    <a:pt x="189230" y="1221740"/>
                  </a:cubicBezTo>
                  <a:cubicBezTo>
                    <a:pt x="172720" y="1219200"/>
                    <a:pt x="152400" y="1209040"/>
                    <a:pt x="140970" y="1196340"/>
                  </a:cubicBezTo>
                  <a:cubicBezTo>
                    <a:pt x="129540" y="1183640"/>
                    <a:pt x="121920" y="1145540"/>
                    <a:pt x="121920" y="1145540"/>
                  </a:cubicBezTo>
                </a:path>
              </a:pathLst>
            </a:custGeom>
            <a:solidFill>
              <a:srgbClr val="E7191F"/>
            </a:solidFill>
            <a:ln cap="sq">
              <a:noFill/>
              <a:prstDash val="solid"/>
              <a:miter/>
            </a:ln>
          </p:spPr>
        </p:sp>
      </p:grpSp>
      <p:sp>
        <p:nvSpPr>
          <p:cNvPr name="TextBox 8" id="8"/>
          <p:cNvSpPr txBox="true"/>
          <p:nvPr/>
        </p:nvSpPr>
        <p:spPr>
          <a:xfrm rot="0">
            <a:off x="16706868" y="9493173"/>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46515">
            <a:off x="14127635" y="5319664"/>
            <a:ext cx="2932572" cy="3265009"/>
          </a:xfrm>
          <a:custGeom>
            <a:avLst/>
            <a:gdLst/>
            <a:ahLst/>
            <a:cxnLst/>
            <a:rect r="r" b="b" t="t" l="l"/>
            <a:pathLst>
              <a:path h="3265009" w="2932572">
                <a:moveTo>
                  <a:pt x="0" y="0"/>
                </a:moveTo>
                <a:lnTo>
                  <a:pt x="2932572" y="0"/>
                </a:lnTo>
                <a:lnTo>
                  <a:pt x="2932572" y="3265009"/>
                </a:lnTo>
                <a:lnTo>
                  <a:pt x="0" y="32650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174904"/>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INTRODUCERE</a:t>
            </a:r>
          </a:p>
        </p:txBody>
      </p:sp>
      <p:sp>
        <p:nvSpPr>
          <p:cNvPr name="TextBox 5" id="5"/>
          <p:cNvSpPr txBox="true"/>
          <p:nvPr/>
        </p:nvSpPr>
        <p:spPr>
          <a:xfrm rot="0">
            <a:off x="1028700" y="3049904"/>
            <a:ext cx="12310852" cy="6208396"/>
          </a:xfrm>
          <a:prstGeom prst="rect">
            <a:avLst/>
          </a:prstGeom>
        </p:spPr>
        <p:txBody>
          <a:bodyPr anchor="t" rtlCol="false" tIns="0" lIns="0" bIns="0" rIns="0">
            <a:spAutoFit/>
          </a:bodyPr>
          <a:lstStyle/>
          <a:p>
            <a:pPr algn="just">
              <a:lnSpc>
                <a:spcPts val="3779"/>
              </a:lnSpc>
            </a:pPr>
            <a:r>
              <a:rPr lang="en-US" sz="2699">
                <a:solidFill>
                  <a:srgbClr val="343434"/>
                </a:solidFill>
                <a:latin typeface="DM Sans"/>
                <a:ea typeface="DM Sans"/>
                <a:cs typeface="DM Sans"/>
                <a:sym typeface="DM Sans"/>
              </a:rPr>
              <a:t>Într-o lume în care aplicațiile software devin tot mai complexe și omniprezente, calitatea codului nu mai este un lux, ci o necesitate. Cu mii de linii de cod, module interconectate și cerințe în continuă schimbare, testarea software a devenit o provocare majoră. Din dorința de a livra rapid, multe echipe reduc din timpul dedicat testării, ceea ce duce la erori costisitoare și vulnerabilități.</a:t>
            </a:r>
          </a:p>
          <a:p>
            <a:pPr algn="just">
              <a:lnSpc>
                <a:spcPts val="4059"/>
              </a:lnSpc>
            </a:pPr>
          </a:p>
          <a:p>
            <a:pPr algn="just">
              <a:lnSpc>
                <a:spcPts val="3779"/>
              </a:lnSpc>
            </a:pPr>
            <a:r>
              <a:rPr lang="en-US" sz="2699" b="true">
                <a:solidFill>
                  <a:srgbClr val="343434"/>
                </a:solidFill>
                <a:latin typeface="DM Sans Bold"/>
                <a:ea typeface="DM Sans Bold"/>
                <a:cs typeface="DM Sans Bold"/>
                <a:sym typeface="DM Sans Bold"/>
              </a:rPr>
              <a:t>TestLab</a:t>
            </a:r>
            <a:r>
              <a:rPr lang="en-US" sz="2699">
                <a:solidFill>
                  <a:srgbClr val="343434"/>
                </a:solidFill>
                <a:latin typeface="DM Sans"/>
                <a:ea typeface="DM Sans"/>
                <a:cs typeface="DM Sans"/>
                <a:sym typeface="DM Sans"/>
              </a:rPr>
              <a:t> este soluția propusă pentru această problemă — un cadru automatizat, inteligent, care combină metode moderne de testare cu tehnici de </a:t>
            </a:r>
            <a:r>
              <a:rPr lang="en-US" sz="2699" u="sng">
                <a:solidFill>
                  <a:srgbClr val="343434"/>
                </a:solidFill>
                <a:latin typeface="DM Sans"/>
                <a:ea typeface="DM Sans"/>
                <a:cs typeface="DM Sans"/>
                <a:sym typeface="DM Sans"/>
              </a:rPr>
              <a:t>Inteligență Artificială</a:t>
            </a:r>
            <a:r>
              <a:rPr lang="en-US" sz="2699">
                <a:solidFill>
                  <a:srgbClr val="343434"/>
                </a:solidFill>
                <a:latin typeface="DM Sans"/>
                <a:ea typeface="DM Sans"/>
                <a:cs typeface="DM Sans"/>
                <a:sym typeface="DM Sans"/>
              </a:rPr>
              <a:t>. Scopul este asigurarea unei testări eficiente și continue, pe toată durata dezvoltării aplicației și la toate nivelurile: de la testare unitară, până la validarea finală de către utilizator.</a:t>
            </a:r>
          </a:p>
          <a:p>
            <a:pPr algn="just">
              <a:lnSpc>
                <a:spcPts val="3779"/>
              </a:lnSpc>
            </a:pPr>
          </a:p>
        </p:txBody>
      </p:sp>
      <p:sp>
        <p:nvSpPr>
          <p:cNvPr name="TextBox 6" id="6"/>
          <p:cNvSpPr txBox="true"/>
          <p:nvPr/>
        </p:nvSpPr>
        <p:spPr>
          <a:xfrm rot="0">
            <a:off x="16706868" y="9493173"/>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1043" y="1035429"/>
            <a:ext cx="13514765" cy="770950"/>
          </a:xfrm>
          <a:prstGeom prst="rect">
            <a:avLst/>
          </a:prstGeom>
        </p:spPr>
        <p:txBody>
          <a:bodyPr anchor="t" rtlCol="false" tIns="0" lIns="0" bIns="0" rIns="0">
            <a:spAutoFit/>
          </a:bodyPr>
          <a:lstStyle/>
          <a:p>
            <a:pPr algn="just">
              <a:lnSpc>
                <a:spcPts val="6331"/>
              </a:lnSpc>
            </a:pPr>
            <a:r>
              <a:rPr lang="en-US" b="true" sz="4522" u="sng">
                <a:solidFill>
                  <a:srgbClr val="343434"/>
                </a:solidFill>
                <a:latin typeface="DM Sans Bold"/>
                <a:ea typeface="DM Sans Bold"/>
                <a:cs typeface="DM Sans Bold"/>
                <a:sym typeface="DM Sans Bold"/>
              </a:rPr>
              <a:t>TestLab este compus din trei module principale:</a:t>
            </a:r>
          </a:p>
        </p:txBody>
      </p:sp>
      <p:sp>
        <p:nvSpPr>
          <p:cNvPr name="TextBox 4" id="4"/>
          <p:cNvSpPr txBox="true"/>
          <p:nvPr/>
        </p:nvSpPr>
        <p:spPr>
          <a:xfrm rot="0">
            <a:off x="1028849" y="2701366"/>
            <a:ext cx="3089374" cy="649087"/>
          </a:xfrm>
          <a:prstGeom prst="rect">
            <a:avLst/>
          </a:prstGeom>
        </p:spPr>
        <p:txBody>
          <a:bodyPr anchor="t" rtlCol="false" tIns="0" lIns="0" bIns="0" rIns="0">
            <a:spAutoFit/>
          </a:bodyPr>
          <a:lstStyle/>
          <a:p>
            <a:pPr algn="ctr">
              <a:lnSpc>
                <a:spcPts val="5218"/>
              </a:lnSpc>
              <a:spcBef>
                <a:spcPct val="0"/>
              </a:spcBef>
            </a:pPr>
            <a:r>
              <a:rPr lang="en-US" b="true" sz="4045" spc="-222">
                <a:solidFill>
                  <a:srgbClr val="343434"/>
                </a:solidFill>
                <a:latin typeface="DM Sans Bold"/>
                <a:ea typeface="DM Sans Bold"/>
                <a:cs typeface="DM Sans Bold"/>
                <a:sym typeface="DM Sans Bold"/>
              </a:rPr>
              <a:t>FUZZTHEREST</a:t>
            </a:r>
          </a:p>
        </p:txBody>
      </p:sp>
      <p:sp>
        <p:nvSpPr>
          <p:cNvPr name="TextBox 5" id="5"/>
          <p:cNvSpPr txBox="true"/>
          <p:nvPr/>
        </p:nvSpPr>
        <p:spPr>
          <a:xfrm rot="0">
            <a:off x="13915991" y="2710891"/>
            <a:ext cx="2904070" cy="1232621"/>
          </a:xfrm>
          <a:prstGeom prst="rect">
            <a:avLst/>
          </a:prstGeom>
        </p:spPr>
        <p:txBody>
          <a:bodyPr anchor="t" rtlCol="false" tIns="0" lIns="0" bIns="0" rIns="0">
            <a:spAutoFit/>
          </a:bodyPr>
          <a:lstStyle/>
          <a:p>
            <a:pPr algn="ctr">
              <a:lnSpc>
                <a:spcPts val="4954"/>
              </a:lnSpc>
              <a:spcBef>
                <a:spcPct val="0"/>
              </a:spcBef>
            </a:pPr>
            <a:r>
              <a:rPr lang="en-US" b="true" sz="3840" spc="-211">
                <a:solidFill>
                  <a:srgbClr val="343434"/>
                </a:solidFill>
                <a:latin typeface="DM Sans Bold"/>
                <a:ea typeface="DM Sans Bold"/>
                <a:cs typeface="DM Sans Bold"/>
                <a:sym typeface="DM Sans Bold"/>
              </a:rPr>
              <a:t>COD</a:t>
            </a:r>
            <a:r>
              <a:rPr lang="en-US" b="true" sz="3840" spc="-211">
                <a:solidFill>
                  <a:srgbClr val="343434"/>
                </a:solidFill>
                <a:latin typeface="DM Sans Bold"/>
                <a:ea typeface="DM Sans Bold"/>
                <a:cs typeface="DM Sans Bold"/>
                <a:sym typeface="DM Sans Bold"/>
              </a:rPr>
              <a:t>EASSERT</a:t>
            </a:r>
          </a:p>
          <a:p>
            <a:pPr algn="ctr">
              <a:lnSpc>
                <a:spcPts val="4954"/>
              </a:lnSpc>
              <a:spcBef>
                <a:spcPct val="0"/>
              </a:spcBef>
            </a:pPr>
          </a:p>
        </p:txBody>
      </p:sp>
      <p:sp>
        <p:nvSpPr>
          <p:cNvPr name="TextBox 6" id="6"/>
          <p:cNvSpPr txBox="true"/>
          <p:nvPr/>
        </p:nvSpPr>
        <p:spPr>
          <a:xfrm rot="0">
            <a:off x="7000603" y="2701366"/>
            <a:ext cx="4029313" cy="649087"/>
          </a:xfrm>
          <a:prstGeom prst="rect">
            <a:avLst/>
          </a:prstGeom>
        </p:spPr>
        <p:txBody>
          <a:bodyPr anchor="t" rtlCol="false" tIns="0" lIns="0" bIns="0" rIns="0">
            <a:spAutoFit/>
          </a:bodyPr>
          <a:lstStyle/>
          <a:p>
            <a:pPr algn="ctr">
              <a:lnSpc>
                <a:spcPts val="5218"/>
              </a:lnSpc>
              <a:spcBef>
                <a:spcPct val="0"/>
              </a:spcBef>
            </a:pPr>
            <a:r>
              <a:rPr lang="en-US" b="true" sz="4045" spc="-222">
                <a:solidFill>
                  <a:srgbClr val="343434"/>
                </a:solidFill>
                <a:latin typeface="DM Sans Bold"/>
                <a:ea typeface="DM Sans Bold"/>
                <a:cs typeface="DM Sans Bold"/>
                <a:sym typeface="DM Sans Bold"/>
              </a:rPr>
              <a:t>V</a:t>
            </a:r>
            <a:r>
              <a:rPr lang="en-US" b="true" sz="4045" spc="-222">
                <a:solidFill>
                  <a:srgbClr val="343434"/>
                </a:solidFill>
                <a:latin typeface="DM Sans Bold"/>
                <a:ea typeface="DM Sans Bold"/>
                <a:cs typeface="DM Sans Bold"/>
                <a:sym typeface="DM Sans Bold"/>
              </a:rPr>
              <a:t>ULNRISKATCHER</a:t>
            </a:r>
          </a:p>
        </p:txBody>
      </p:sp>
      <p:sp>
        <p:nvSpPr>
          <p:cNvPr name="TextBox 7" id="7"/>
          <p:cNvSpPr txBox="true"/>
          <p:nvPr/>
        </p:nvSpPr>
        <p:spPr>
          <a:xfrm rot="0">
            <a:off x="152163" y="3710777"/>
            <a:ext cx="5274671" cy="5240283"/>
          </a:xfrm>
          <a:prstGeom prst="rect">
            <a:avLst/>
          </a:prstGeom>
        </p:spPr>
        <p:txBody>
          <a:bodyPr anchor="t" rtlCol="false" tIns="0" lIns="0" bIns="0" rIns="0">
            <a:spAutoFit/>
          </a:bodyPr>
          <a:lstStyle/>
          <a:p>
            <a:pPr algn="l" marL="690715" indent="-345358" lvl="1">
              <a:lnSpc>
                <a:spcPts val="4127"/>
              </a:lnSpc>
              <a:buFont typeface="Arial"/>
              <a:buChar char="•"/>
            </a:pPr>
            <a:r>
              <a:rPr lang="en-US" sz="3199" spc="-175">
                <a:solidFill>
                  <a:srgbClr val="343434"/>
                </a:solidFill>
                <a:latin typeface="DM Sans"/>
                <a:ea typeface="DM Sans"/>
                <a:cs typeface="DM Sans"/>
                <a:sym typeface="DM Sans"/>
              </a:rPr>
              <a:t>Fuzzer inteligent pentru API-uri REST, bazat pe Reinforcement Learning</a:t>
            </a:r>
          </a:p>
          <a:p>
            <a:pPr algn="l" marL="690715" indent="-345358" lvl="1">
              <a:lnSpc>
                <a:spcPts val="4127"/>
              </a:lnSpc>
              <a:spcBef>
                <a:spcPct val="0"/>
              </a:spcBef>
              <a:buFont typeface="Arial"/>
              <a:buChar char="•"/>
            </a:pPr>
            <a:r>
              <a:rPr lang="en-US" sz="3199" spc="-175">
                <a:solidFill>
                  <a:srgbClr val="343434"/>
                </a:solidFill>
                <a:latin typeface="DM Sans"/>
                <a:ea typeface="DM Sans"/>
                <a:cs typeface="DM Sans"/>
                <a:sym typeface="DM Sans"/>
              </a:rPr>
              <a:t>Funcționează în mod black-box, generând input-uri deformate și folosind feedback-ul API-ului</a:t>
            </a:r>
          </a:p>
          <a:p>
            <a:pPr algn="l" marL="690715" indent="-345358" lvl="1">
              <a:lnSpc>
                <a:spcPts val="4127"/>
              </a:lnSpc>
              <a:spcBef>
                <a:spcPct val="0"/>
              </a:spcBef>
              <a:buFont typeface="Arial"/>
              <a:buChar char="•"/>
            </a:pPr>
            <a:r>
              <a:rPr lang="en-US" sz="3199" spc="-175">
                <a:solidFill>
                  <a:srgbClr val="343434"/>
                </a:solidFill>
                <a:latin typeface="DM Sans"/>
                <a:ea typeface="DM Sans"/>
                <a:cs typeface="DM Sans"/>
                <a:sym typeface="DM Sans"/>
              </a:rPr>
              <a:t>Poate fi extins la grey-box prin analiza execuției codului</a:t>
            </a:r>
          </a:p>
        </p:txBody>
      </p:sp>
      <p:sp>
        <p:nvSpPr>
          <p:cNvPr name="TextBox 8" id="8"/>
          <p:cNvSpPr txBox="true"/>
          <p:nvPr/>
        </p:nvSpPr>
        <p:spPr>
          <a:xfrm rot="0">
            <a:off x="6062925" y="3710777"/>
            <a:ext cx="5570818" cy="3668639"/>
          </a:xfrm>
          <a:prstGeom prst="rect">
            <a:avLst/>
          </a:prstGeom>
        </p:spPr>
        <p:txBody>
          <a:bodyPr anchor="t" rtlCol="false" tIns="0" lIns="0" bIns="0" rIns="0">
            <a:spAutoFit/>
          </a:bodyPr>
          <a:lstStyle/>
          <a:p>
            <a:pPr algn="l" marL="691072" indent="-345536" lvl="1">
              <a:lnSpc>
                <a:spcPts val="4129"/>
              </a:lnSpc>
              <a:buFont typeface="Arial"/>
              <a:buChar char="•"/>
            </a:pPr>
            <a:r>
              <a:rPr lang="en-US" sz="3200" spc="-176">
                <a:solidFill>
                  <a:srgbClr val="343434"/>
                </a:solidFill>
                <a:latin typeface="DM Sans"/>
                <a:ea typeface="DM Sans"/>
                <a:cs typeface="DM Sans"/>
                <a:sym typeface="DM Sans"/>
              </a:rPr>
              <a:t>Detectează v</a:t>
            </a:r>
            <a:r>
              <a:rPr lang="en-US" sz="3200" spc="-176">
                <a:solidFill>
                  <a:srgbClr val="343434"/>
                </a:solidFill>
                <a:latin typeface="DM Sans"/>
                <a:ea typeface="DM Sans"/>
                <a:cs typeface="DM Sans"/>
                <a:sym typeface="DM Sans"/>
              </a:rPr>
              <a:t>ulnerabilități în codul sursă, folosind modele de machine learning</a:t>
            </a:r>
          </a:p>
          <a:p>
            <a:pPr algn="l" marL="691072" indent="-345536" lvl="1">
              <a:lnSpc>
                <a:spcPts val="4129"/>
              </a:lnSpc>
              <a:spcBef>
                <a:spcPct val="0"/>
              </a:spcBef>
              <a:buFont typeface="Arial"/>
              <a:buChar char="•"/>
            </a:pPr>
            <a:r>
              <a:rPr lang="en-US" sz="3200" spc="-176">
                <a:solidFill>
                  <a:srgbClr val="343434"/>
                </a:solidFill>
                <a:latin typeface="DM Sans"/>
                <a:ea typeface="DM Sans"/>
                <a:cs typeface="DM Sans"/>
                <a:sym typeface="DM Sans"/>
              </a:rPr>
              <a:t>S</a:t>
            </a:r>
            <a:r>
              <a:rPr lang="en-US" sz="3200" spc="-176">
                <a:solidFill>
                  <a:srgbClr val="343434"/>
                </a:solidFill>
                <a:latin typeface="DM Sans"/>
                <a:ea typeface="DM Sans"/>
                <a:cs typeface="DM Sans"/>
                <a:sym typeface="DM Sans"/>
              </a:rPr>
              <a:t>uportă mai multe limbaje și funcționează pe fragmente de cod</a:t>
            </a:r>
          </a:p>
          <a:p>
            <a:pPr algn="l">
              <a:lnSpc>
                <a:spcPts val="4129"/>
              </a:lnSpc>
              <a:spcBef>
                <a:spcPct val="0"/>
              </a:spcBef>
            </a:pPr>
          </a:p>
        </p:txBody>
      </p:sp>
      <p:sp>
        <p:nvSpPr>
          <p:cNvPr name="TextBox 9" id="9"/>
          <p:cNvSpPr txBox="true"/>
          <p:nvPr/>
        </p:nvSpPr>
        <p:spPr>
          <a:xfrm rot="0">
            <a:off x="12582618" y="3710777"/>
            <a:ext cx="5570818" cy="3668639"/>
          </a:xfrm>
          <a:prstGeom prst="rect">
            <a:avLst/>
          </a:prstGeom>
        </p:spPr>
        <p:txBody>
          <a:bodyPr anchor="t" rtlCol="false" tIns="0" lIns="0" bIns="0" rIns="0">
            <a:spAutoFit/>
          </a:bodyPr>
          <a:lstStyle/>
          <a:p>
            <a:pPr algn="l" marL="691072" indent="-345536" lvl="1">
              <a:lnSpc>
                <a:spcPts val="4129"/>
              </a:lnSpc>
              <a:buFont typeface="Arial"/>
              <a:buChar char="•"/>
            </a:pPr>
            <a:r>
              <a:rPr lang="en-US" sz="3200" spc="-176">
                <a:solidFill>
                  <a:srgbClr val="343434"/>
                </a:solidFill>
                <a:latin typeface="DM Sans"/>
                <a:ea typeface="DM Sans"/>
                <a:cs typeface="DM Sans"/>
                <a:sym typeface="DM Sans"/>
              </a:rPr>
              <a:t>Automatizează ge</a:t>
            </a:r>
            <a:r>
              <a:rPr lang="en-US" sz="3200" spc="-176">
                <a:solidFill>
                  <a:srgbClr val="343434"/>
                </a:solidFill>
                <a:latin typeface="DM Sans"/>
                <a:ea typeface="DM Sans"/>
                <a:cs typeface="DM Sans"/>
                <a:sym typeface="DM Sans"/>
              </a:rPr>
              <a:t>nerarea de scripturi de test folosind analiza codului și NLP</a:t>
            </a:r>
          </a:p>
          <a:p>
            <a:pPr algn="l" marL="691072" indent="-345536" lvl="1">
              <a:lnSpc>
                <a:spcPts val="4129"/>
              </a:lnSpc>
              <a:spcBef>
                <a:spcPct val="0"/>
              </a:spcBef>
              <a:buFont typeface="Arial"/>
              <a:buChar char="•"/>
            </a:pPr>
            <a:r>
              <a:rPr lang="en-US" sz="3200" spc="-176">
                <a:solidFill>
                  <a:srgbClr val="343434"/>
                </a:solidFill>
                <a:latin typeface="DM Sans"/>
                <a:ea typeface="DM Sans"/>
                <a:cs typeface="DM Sans"/>
                <a:sym typeface="DM Sans"/>
              </a:rPr>
              <a:t>Asig</a:t>
            </a:r>
            <a:r>
              <a:rPr lang="en-US" sz="3200" spc="-176">
                <a:solidFill>
                  <a:srgbClr val="343434"/>
                </a:solidFill>
                <a:latin typeface="DM Sans"/>
                <a:ea typeface="DM Sans"/>
                <a:cs typeface="DM Sans"/>
                <a:sym typeface="DM Sans"/>
              </a:rPr>
              <a:t>ură acoperire de 100% pentru testare unitară și de integrare (white-box)</a:t>
            </a:r>
          </a:p>
          <a:p>
            <a:pPr algn="l">
              <a:lnSpc>
                <a:spcPts val="4129"/>
              </a:lnSpc>
              <a:spcBef>
                <a:spcPct val="0"/>
              </a:spcBef>
            </a:pPr>
          </a:p>
        </p:txBody>
      </p:sp>
      <p:sp>
        <p:nvSpPr>
          <p:cNvPr name="Freeform 10" id="10"/>
          <p:cNvSpPr/>
          <p:nvPr/>
        </p:nvSpPr>
        <p:spPr>
          <a:xfrm flipH="false" flipV="false" rot="0">
            <a:off x="11633743" y="7150813"/>
            <a:ext cx="1343520" cy="2479652"/>
          </a:xfrm>
          <a:custGeom>
            <a:avLst/>
            <a:gdLst/>
            <a:ahLst/>
            <a:cxnLst/>
            <a:rect r="r" b="b" t="t" l="l"/>
            <a:pathLst>
              <a:path h="2479652" w="1343520">
                <a:moveTo>
                  <a:pt x="0" y="0"/>
                </a:moveTo>
                <a:lnTo>
                  <a:pt x="1343520" y="0"/>
                </a:lnTo>
                <a:lnTo>
                  <a:pt x="1343520" y="2479652"/>
                </a:lnTo>
                <a:lnTo>
                  <a:pt x="0" y="24796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6706868" y="9493173"/>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92874" y="3244897"/>
            <a:ext cx="4474510" cy="4736332"/>
          </a:xfrm>
          <a:custGeom>
            <a:avLst/>
            <a:gdLst/>
            <a:ahLst/>
            <a:cxnLst/>
            <a:rect r="r" b="b" t="t" l="l"/>
            <a:pathLst>
              <a:path h="4736332" w="4474510">
                <a:moveTo>
                  <a:pt x="0" y="0"/>
                </a:moveTo>
                <a:lnTo>
                  <a:pt x="4474510" y="0"/>
                </a:lnTo>
                <a:lnTo>
                  <a:pt x="4474510" y="4736332"/>
                </a:lnTo>
                <a:lnTo>
                  <a:pt x="0" y="4736332"/>
                </a:lnTo>
                <a:lnTo>
                  <a:pt x="0" y="0"/>
                </a:lnTo>
                <a:close/>
              </a:path>
            </a:pathLst>
          </a:custGeom>
          <a:blipFill>
            <a:blip r:embed="rId4"/>
            <a:stretch>
              <a:fillRect l="0" t="-1085" r="-113102" b="-1085"/>
            </a:stretch>
          </a:blipFill>
        </p:spPr>
      </p:sp>
      <p:sp>
        <p:nvSpPr>
          <p:cNvPr name="TextBox 4" id="4"/>
          <p:cNvSpPr txBox="true"/>
          <p:nvPr/>
        </p:nvSpPr>
        <p:spPr>
          <a:xfrm rot="0">
            <a:off x="1638062" y="1077234"/>
            <a:ext cx="4005858" cy="835397"/>
          </a:xfrm>
          <a:prstGeom prst="rect">
            <a:avLst/>
          </a:prstGeom>
        </p:spPr>
        <p:txBody>
          <a:bodyPr anchor="t" rtlCol="false" tIns="0" lIns="0" bIns="0" rIns="0">
            <a:spAutoFit/>
          </a:bodyPr>
          <a:lstStyle/>
          <a:p>
            <a:pPr algn="ctr">
              <a:lnSpc>
                <a:spcPts val="6766"/>
              </a:lnSpc>
              <a:spcBef>
                <a:spcPct val="0"/>
              </a:spcBef>
            </a:pPr>
            <a:r>
              <a:rPr lang="en-US" b="true" sz="5245" spc="-288">
                <a:solidFill>
                  <a:srgbClr val="343434"/>
                </a:solidFill>
                <a:latin typeface="DM Sans Bold"/>
                <a:ea typeface="DM Sans Bold"/>
                <a:cs typeface="DM Sans Bold"/>
                <a:sym typeface="DM Sans Bold"/>
              </a:rPr>
              <a:t>F</a:t>
            </a:r>
            <a:r>
              <a:rPr lang="en-US" b="true" sz="5245" spc="-288">
                <a:solidFill>
                  <a:srgbClr val="343434"/>
                </a:solidFill>
                <a:latin typeface="DM Sans Bold"/>
                <a:ea typeface="DM Sans Bold"/>
                <a:cs typeface="DM Sans Bold"/>
                <a:sym typeface="DM Sans Bold"/>
              </a:rPr>
              <a:t>UZZTHEREST</a:t>
            </a:r>
          </a:p>
        </p:txBody>
      </p:sp>
      <p:sp>
        <p:nvSpPr>
          <p:cNvPr name="TextBox 5" id="5"/>
          <p:cNvSpPr txBox="true"/>
          <p:nvPr/>
        </p:nvSpPr>
        <p:spPr>
          <a:xfrm rot="0">
            <a:off x="651218" y="2240671"/>
            <a:ext cx="17231335" cy="1330244"/>
          </a:xfrm>
          <a:prstGeom prst="rect">
            <a:avLst/>
          </a:prstGeom>
        </p:spPr>
        <p:txBody>
          <a:bodyPr anchor="t" rtlCol="false" tIns="0" lIns="0" bIns="0" rIns="0">
            <a:spAutoFit/>
          </a:bodyPr>
          <a:lstStyle/>
          <a:p>
            <a:pPr algn="just">
              <a:lnSpc>
                <a:spcPts val="3592"/>
              </a:lnSpc>
              <a:spcBef>
                <a:spcPct val="0"/>
              </a:spcBef>
            </a:pPr>
            <a:r>
              <a:rPr lang="en-US" sz="2784" spc="-153">
                <a:solidFill>
                  <a:srgbClr val="343434"/>
                </a:solidFill>
                <a:latin typeface="DM Sans"/>
                <a:ea typeface="DM Sans"/>
                <a:cs typeface="DM Sans"/>
                <a:sym typeface="DM Sans"/>
              </a:rPr>
              <a:t>RESTler este un instrument dezvoltat de Microsoft pentru testarea automată a API-urilor de tip REST. Spre deosebire de alte tool-uri de testare, RESTler folosește o abordare inteligentă, bazată pe învățare prin întărire (RL), pentru a genera automat cereri (request-uri) către un API.</a:t>
            </a:r>
          </a:p>
        </p:txBody>
      </p:sp>
      <p:sp>
        <p:nvSpPr>
          <p:cNvPr name="TextBox 6" id="6"/>
          <p:cNvSpPr txBox="true"/>
          <p:nvPr/>
        </p:nvSpPr>
        <p:spPr>
          <a:xfrm rot="0">
            <a:off x="651218" y="8131216"/>
            <a:ext cx="15602344" cy="1777919"/>
          </a:xfrm>
          <a:prstGeom prst="rect">
            <a:avLst/>
          </a:prstGeom>
        </p:spPr>
        <p:txBody>
          <a:bodyPr anchor="t" rtlCol="false" tIns="0" lIns="0" bIns="0" rIns="0">
            <a:spAutoFit/>
          </a:bodyPr>
          <a:lstStyle/>
          <a:p>
            <a:pPr algn="just">
              <a:lnSpc>
                <a:spcPts val="3592"/>
              </a:lnSpc>
              <a:spcBef>
                <a:spcPct val="0"/>
              </a:spcBef>
            </a:pPr>
            <a:r>
              <a:rPr lang="en-US" sz="2784" spc="-153">
                <a:solidFill>
                  <a:srgbClr val="343434"/>
                </a:solidFill>
                <a:latin typeface="DM Sans"/>
                <a:ea typeface="DM Sans"/>
                <a:cs typeface="DM Sans"/>
                <a:sym typeface="DM Sans"/>
              </a:rPr>
              <a:t>Unul dintre aspectele cheie ale </a:t>
            </a:r>
            <a:r>
              <a:rPr lang="en-US" sz="2784" spc="-153">
                <a:solidFill>
                  <a:srgbClr val="343434"/>
                </a:solidFill>
                <a:latin typeface="DM Sans"/>
                <a:ea typeface="DM Sans"/>
                <a:cs typeface="DM Sans"/>
                <a:sym typeface="DM Sans"/>
              </a:rPr>
              <a:t>RESTler este faptul că ține cont de starea aplicației (stateful testing), învățând din răspunsurile anterioare ale API-ului pentru a construi secvențe de cereri din ce în ce mai complexe. Acest comportament îl face capabil să detecteze vulnerabilități și erori care apar doar în anumite condiții de utilizare.</a:t>
            </a:r>
          </a:p>
        </p:txBody>
      </p:sp>
      <p:sp>
        <p:nvSpPr>
          <p:cNvPr name="TextBox 7" id="7"/>
          <p:cNvSpPr txBox="true"/>
          <p:nvPr/>
        </p:nvSpPr>
        <p:spPr>
          <a:xfrm rot="0">
            <a:off x="651218" y="4066756"/>
            <a:ext cx="7576188" cy="3568619"/>
          </a:xfrm>
          <a:prstGeom prst="rect">
            <a:avLst/>
          </a:prstGeom>
        </p:spPr>
        <p:txBody>
          <a:bodyPr anchor="t" rtlCol="false" tIns="0" lIns="0" bIns="0" rIns="0">
            <a:spAutoFit/>
          </a:bodyPr>
          <a:lstStyle/>
          <a:p>
            <a:pPr algn="just">
              <a:lnSpc>
                <a:spcPts val="3592"/>
              </a:lnSpc>
              <a:spcBef>
                <a:spcPct val="0"/>
              </a:spcBef>
            </a:pPr>
            <a:r>
              <a:rPr lang="en-US" sz="2784" spc="-153">
                <a:solidFill>
                  <a:srgbClr val="343434"/>
                </a:solidFill>
                <a:latin typeface="DM Sans"/>
                <a:ea typeface="DM Sans"/>
                <a:cs typeface="DM Sans"/>
                <a:sym typeface="DM Sans"/>
              </a:rPr>
              <a:t>Pentru a funcționa, </a:t>
            </a:r>
            <a:r>
              <a:rPr lang="en-US" sz="2784" spc="-153">
                <a:solidFill>
                  <a:srgbClr val="343434"/>
                </a:solidFill>
                <a:latin typeface="DM Sans"/>
                <a:ea typeface="DM Sans"/>
                <a:cs typeface="DM Sans"/>
                <a:sym typeface="DM Sans"/>
              </a:rPr>
              <a:t>RESTler are nevoie de un fișier OpenAPI (numit adesea swagger.json) care descrie toate endpoint-urile disponibile în API. Pe baza acestei descrieri, tool-ul poate genera automat cereri valide, iar mai apoi poate începe să introducă variații și mutații în cereri pentru a observa cum răspunde sistemul testat.</a:t>
            </a:r>
          </a:p>
          <a:p>
            <a:pPr algn="r">
              <a:lnSpc>
                <a:spcPts val="3592"/>
              </a:lnSpc>
              <a:spcBef>
                <a:spcPct val="0"/>
              </a:spcBef>
            </a:pPr>
            <a:r>
              <a:rPr lang="en-US" sz="2784" spc="-153">
                <a:solidFill>
                  <a:srgbClr val="343434"/>
                </a:solidFill>
                <a:latin typeface="DM Sans"/>
                <a:ea typeface="DM Sans"/>
                <a:cs typeface="DM Sans"/>
                <a:sym typeface="DM Sans"/>
              </a:rPr>
              <a:t>swagger.json -&gt;</a:t>
            </a:r>
          </a:p>
        </p:txBody>
      </p:sp>
      <p:sp>
        <p:nvSpPr>
          <p:cNvPr name="TextBox 8" id="8"/>
          <p:cNvSpPr txBox="true"/>
          <p:nvPr/>
        </p:nvSpPr>
        <p:spPr>
          <a:xfrm rot="0">
            <a:off x="16706868" y="9493173"/>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TextBox 2" id="2"/>
          <p:cNvSpPr txBox="true"/>
          <p:nvPr/>
        </p:nvSpPr>
        <p:spPr>
          <a:xfrm rot="0">
            <a:off x="1638062" y="1077234"/>
            <a:ext cx="4005858" cy="835397"/>
          </a:xfrm>
          <a:prstGeom prst="rect">
            <a:avLst/>
          </a:prstGeom>
        </p:spPr>
        <p:txBody>
          <a:bodyPr anchor="t" rtlCol="false" tIns="0" lIns="0" bIns="0" rIns="0">
            <a:spAutoFit/>
          </a:bodyPr>
          <a:lstStyle/>
          <a:p>
            <a:pPr algn="ctr">
              <a:lnSpc>
                <a:spcPts val="6766"/>
              </a:lnSpc>
              <a:spcBef>
                <a:spcPct val="0"/>
              </a:spcBef>
            </a:pPr>
            <a:r>
              <a:rPr lang="en-US" b="true" sz="5245" spc="-288">
                <a:solidFill>
                  <a:srgbClr val="343434"/>
                </a:solidFill>
                <a:latin typeface="DM Sans Bold"/>
                <a:ea typeface="DM Sans Bold"/>
                <a:cs typeface="DM Sans Bold"/>
                <a:sym typeface="DM Sans Bold"/>
              </a:rPr>
              <a:t>F</a:t>
            </a:r>
            <a:r>
              <a:rPr lang="en-US" b="true" sz="5245" spc="-288">
                <a:solidFill>
                  <a:srgbClr val="343434"/>
                </a:solidFill>
                <a:latin typeface="DM Sans Bold"/>
                <a:ea typeface="DM Sans Bold"/>
                <a:cs typeface="DM Sans Bold"/>
                <a:sym typeface="DM Sans Bold"/>
              </a:rPr>
              <a:t>UZZTHEREST</a:t>
            </a:r>
          </a:p>
        </p:txBody>
      </p:sp>
      <p:sp>
        <p:nvSpPr>
          <p:cNvPr name="TextBox 3" id="3"/>
          <p:cNvSpPr txBox="true"/>
          <p:nvPr/>
        </p:nvSpPr>
        <p:spPr>
          <a:xfrm rot="0">
            <a:off x="9959043" y="47866"/>
            <a:ext cx="7739127" cy="10172218"/>
          </a:xfrm>
          <a:prstGeom prst="rect">
            <a:avLst/>
          </a:prstGeom>
        </p:spPr>
        <p:txBody>
          <a:bodyPr anchor="t" rtlCol="false" tIns="0" lIns="0" bIns="0" rIns="0">
            <a:spAutoFit/>
          </a:bodyPr>
          <a:lstStyle/>
          <a:p>
            <a:pPr algn="l">
              <a:lnSpc>
                <a:spcPts val="3673"/>
              </a:lnSpc>
              <a:spcBef>
                <a:spcPct val="0"/>
              </a:spcBef>
            </a:pPr>
          </a:p>
          <a:p>
            <a:pPr algn="l">
              <a:lnSpc>
                <a:spcPts val="3673"/>
              </a:lnSpc>
              <a:spcBef>
                <a:spcPct val="0"/>
              </a:spcBef>
            </a:pPr>
            <a:r>
              <a:rPr lang="en-US" b="true" sz="2847" spc="-156" u="sng">
                <a:solidFill>
                  <a:srgbClr val="343434"/>
                </a:solidFill>
                <a:latin typeface="DM Sans Bold"/>
                <a:ea typeface="DM Sans Bold"/>
                <a:cs typeface="DM Sans Bold"/>
                <a:sym typeface="DM Sans Bold"/>
              </a:rPr>
              <a:t>Cum folosim RESTler? Pași practici și scopul fiecăruia:</a:t>
            </a:r>
          </a:p>
          <a:p>
            <a:pPr algn="l">
              <a:lnSpc>
                <a:spcPts val="3673"/>
              </a:lnSpc>
            </a:pPr>
            <a:r>
              <a:rPr lang="en-US" sz="2847" spc="-156">
                <a:solidFill>
                  <a:srgbClr val="343434"/>
                </a:solidFill>
                <a:latin typeface="DM Sans"/>
                <a:ea typeface="DM Sans"/>
                <a:cs typeface="DM Sans"/>
                <a:sym typeface="DM Sans"/>
              </a:rPr>
              <a:t>Comp</a:t>
            </a:r>
            <a:r>
              <a:rPr lang="en-US" sz="2847" spc="-156">
                <a:solidFill>
                  <a:srgbClr val="343434"/>
                </a:solidFill>
                <a:latin typeface="DM Sans"/>
                <a:ea typeface="DM Sans"/>
                <a:cs typeface="DM Sans"/>
                <a:sym typeface="DM Sans"/>
              </a:rPr>
              <a:t>ile:</a:t>
            </a:r>
          </a:p>
          <a:p>
            <a:pPr algn="l" marL="614770" indent="-307385" lvl="1">
              <a:lnSpc>
                <a:spcPts val="3673"/>
              </a:lnSpc>
              <a:buFont typeface="Arial"/>
              <a:buChar char="•"/>
            </a:pPr>
            <a:r>
              <a:rPr lang="en-US" sz="2847" spc="-156">
                <a:solidFill>
                  <a:srgbClr val="343434"/>
                </a:solidFill>
                <a:latin typeface="DM Sans"/>
                <a:ea typeface="DM Sans"/>
                <a:cs typeface="DM Sans"/>
                <a:sym typeface="DM Sans"/>
              </a:rPr>
              <a:t>Se citește fișierul swagger.json și se generează automat:</a:t>
            </a:r>
          </a:p>
          <a:p>
            <a:pPr algn="l" marL="1229540" indent="-409847" lvl="2">
              <a:lnSpc>
                <a:spcPts val="3673"/>
              </a:lnSpc>
              <a:buFont typeface="Arial"/>
              <a:buChar char="⚬"/>
            </a:pPr>
            <a:r>
              <a:rPr lang="en-US" sz="2847" spc="-156">
                <a:solidFill>
                  <a:srgbClr val="343434"/>
                </a:solidFill>
                <a:latin typeface="DM Sans"/>
                <a:ea typeface="DM Sans"/>
                <a:cs typeface="DM Sans"/>
                <a:sym typeface="DM Sans"/>
              </a:rPr>
              <a:t>grammar.py: definește toate cererile posibile</a:t>
            </a:r>
          </a:p>
          <a:p>
            <a:pPr algn="l" marL="1229540" indent="-409847" lvl="2">
              <a:lnSpc>
                <a:spcPts val="3673"/>
              </a:lnSpc>
              <a:buFont typeface="Arial"/>
              <a:buChar char="⚬"/>
            </a:pPr>
            <a:r>
              <a:rPr lang="en-US" sz="2847" spc="-156">
                <a:solidFill>
                  <a:srgbClr val="343434"/>
                </a:solidFill>
                <a:latin typeface="DM Sans"/>
                <a:ea typeface="DM Sans"/>
                <a:cs typeface="DM Sans"/>
                <a:sym typeface="DM Sans"/>
              </a:rPr>
              <a:t>dict.json: valori implicite pentru parametri</a:t>
            </a:r>
          </a:p>
          <a:p>
            <a:pPr algn="l">
              <a:lnSpc>
                <a:spcPts val="3673"/>
              </a:lnSpc>
            </a:pPr>
            <a:r>
              <a:rPr lang="en-US" sz="2847" spc="-156">
                <a:solidFill>
                  <a:srgbClr val="343434"/>
                </a:solidFill>
                <a:latin typeface="DM Sans"/>
                <a:ea typeface="DM Sans"/>
                <a:cs typeface="DM Sans"/>
                <a:sym typeface="DM Sans"/>
              </a:rPr>
              <a:t>Test:</a:t>
            </a:r>
          </a:p>
          <a:p>
            <a:pPr algn="l" marL="614770" indent="-307385" lvl="1">
              <a:lnSpc>
                <a:spcPts val="3673"/>
              </a:lnSpc>
              <a:buFont typeface="Arial"/>
              <a:buChar char="•"/>
            </a:pPr>
            <a:r>
              <a:rPr lang="en-US" sz="2847" spc="-156">
                <a:solidFill>
                  <a:srgbClr val="343434"/>
                </a:solidFill>
                <a:latin typeface="DM Sans"/>
                <a:ea typeface="DM Sans"/>
                <a:cs typeface="DM Sans"/>
                <a:sym typeface="DM Sans"/>
              </a:rPr>
              <a:t>Se trimit cereri valide pentru a verifica dacă API-ul răspunde corect.</a:t>
            </a:r>
          </a:p>
          <a:p>
            <a:pPr algn="l" marL="614770" indent="-307385" lvl="1">
              <a:lnSpc>
                <a:spcPts val="3673"/>
              </a:lnSpc>
              <a:buFont typeface="Arial"/>
              <a:buChar char="•"/>
            </a:pPr>
            <a:r>
              <a:rPr lang="en-US" sz="2847" spc="-156">
                <a:solidFill>
                  <a:srgbClr val="343434"/>
                </a:solidFill>
                <a:latin typeface="DM Sans"/>
                <a:ea typeface="DM Sans"/>
                <a:cs typeface="DM Sans"/>
                <a:sym typeface="DM Sans"/>
              </a:rPr>
              <a:t>Creează un „baseline” funcțional</a:t>
            </a:r>
          </a:p>
          <a:p>
            <a:pPr algn="l" marL="614770" indent="-307385" lvl="1">
              <a:lnSpc>
                <a:spcPts val="3673"/>
              </a:lnSpc>
              <a:buFont typeface="Arial"/>
              <a:buChar char="•"/>
            </a:pPr>
            <a:r>
              <a:rPr lang="en-US" sz="2847" spc="-156">
                <a:solidFill>
                  <a:srgbClr val="343434"/>
                </a:solidFill>
                <a:latin typeface="DM Sans"/>
                <a:ea typeface="DM Sans"/>
                <a:cs typeface="DM Sans"/>
                <a:sym typeface="DM Sans"/>
              </a:rPr>
              <a:t>Confirmă corectitudinea structurii OpenAPI</a:t>
            </a:r>
          </a:p>
          <a:p>
            <a:pPr algn="l">
              <a:lnSpc>
                <a:spcPts val="3673"/>
              </a:lnSpc>
            </a:pPr>
            <a:r>
              <a:rPr lang="en-US" sz="2847" spc="-156">
                <a:solidFill>
                  <a:srgbClr val="343434"/>
                </a:solidFill>
                <a:latin typeface="DM Sans"/>
                <a:ea typeface="DM Sans"/>
                <a:cs typeface="DM Sans"/>
                <a:sym typeface="DM Sans"/>
              </a:rPr>
              <a:t>Fuzz:</a:t>
            </a:r>
          </a:p>
          <a:p>
            <a:pPr algn="l" marL="614770" indent="-307385" lvl="1">
              <a:lnSpc>
                <a:spcPts val="3673"/>
              </a:lnSpc>
              <a:buFont typeface="Arial"/>
              <a:buChar char="•"/>
            </a:pPr>
            <a:r>
              <a:rPr lang="en-US" sz="2847" spc="-156">
                <a:solidFill>
                  <a:srgbClr val="343434"/>
                </a:solidFill>
                <a:latin typeface="DM Sans"/>
                <a:ea typeface="DM Sans"/>
                <a:cs typeface="DM Sans"/>
                <a:sym typeface="DM Sans"/>
              </a:rPr>
              <a:t>Se trimit cereri modificate și deformate pentru a descoperi erori.</a:t>
            </a:r>
          </a:p>
          <a:p>
            <a:pPr algn="l" marL="614770" indent="-307385" lvl="1">
              <a:lnSpc>
                <a:spcPts val="3673"/>
              </a:lnSpc>
              <a:buFont typeface="Arial"/>
              <a:buChar char="•"/>
            </a:pPr>
            <a:r>
              <a:rPr lang="en-US" sz="2847" spc="-156">
                <a:solidFill>
                  <a:srgbClr val="343434"/>
                </a:solidFill>
                <a:latin typeface="DM Sans"/>
                <a:ea typeface="DM Sans"/>
                <a:cs typeface="DM Sans"/>
                <a:sym typeface="DM Sans"/>
              </a:rPr>
              <a:t>Include mutații (valori lipsă, invalide, foarte mari etc.)</a:t>
            </a:r>
          </a:p>
          <a:p>
            <a:pPr algn="l" marL="614770" indent="-307385" lvl="1">
              <a:lnSpc>
                <a:spcPts val="3673"/>
              </a:lnSpc>
              <a:buFont typeface="Arial"/>
              <a:buChar char="•"/>
            </a:pPr>
            <a:r>
              <a:rPr lang="en-US" sz="2847" spc="-156">
                <a:solidFill>
                  <a:srgbClr val="343434"/>
                </a:solidFill>
                <a:latin typeface="DM Sans"/>
                <a:ea typeface="DM Sans"/>
                <a:cs typeface="DM Sans"/>
                <a:sym typeface="DM Sans"/>
              </a:rPr>
              <a:t>Detectează crash-uri, răspunsuri HTTP anormale (ex: 500, 403)</a:t>
            </a:r>
          </a:p>
          <a:p>
            <a:pPr algn="l">
              <a:lnSpc>
                <a:spcPts val="3673"/>
              </a:lnSpc>
            </a:pPr>
          </a:p>
        </p:txBody>
      </p:sp>
      <p:sp>
        <p:nvSpPr>
          <p:cNvPr name="TextBox 4" id="4"/>
          <p:cNvSpPr txBox="true"/>
          <p:nvPr/>
        </p:nvSpPr>
        <p:spPr>
          <a:xfrm rot="0">
            <a:off x="1638062" y="2279787"/>
            <a:ext cx="7716627" cy="434894"/>
          </a:xfrm>
          <a:prstGeom prst="rect">
            <a:avLst/>
          </a:prstGeom>
        </p:spPr>
        <p:txBody>
          <a:bodyPr anchor="t" rtlCol="false" tIns="0" lIns="0" bIns="0" rIns="0">
            <a:spAutoFit/>
          </a:bodyPr>
          <a:lstStyle/>
          <a:p>
            <a:pPr algn="just">
              <a:lnSpc>
                <a:spcPts val="3592"/>
              </a:lnSpc>
              <a:spcBef>
                <a:spcPct val="0"/>
              </a:spcBef>
            </a:pPr>
            <a:r>
              <a:rPr lang="en-US" sz="2784" spc="-153">
                <a:solidFill>
                  <a:srgbClr val="343434"/>
                </a:solidFill>
                <a:latin typeface="DM Sans"/>
                <a:ea typeface="DM Sans"/>
                <a:cs typeface="DM Sans"/>
                <a:sym typeface="DM Sans"/>
              </a:rPr>
              <a:t>Cum arată view-ul realizat de Swagger?</a:t>
            </a:r>
          </a:p>
        </p:txBody>
      </p:sp>
      <p:sp>
        <p:nvSpPr>
          <p:cNvPr name="Freeform 5" id="5"/>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50400" y="2977743"/>
            <a:ext cx="6345498" cy="3394841"/>
          </a:xfrm>
          <a:custGeom>
            <a:avLst/>
            <a:gdLst/>
            <a:ahLst/>
            <a:cxnLst/>
            <a:rect r="r" b="b" t="t" l="l"/>
            <a:pathLst>
              <a:path h="3394841" w="6345498">
                <a:moveTo>
                  <a:pt x="0" y="0"/>
                </a:moveTo>
                <a:lnTo>
                  <a:pt x="6345497" y="0"/>
                </a:lnTo>
                <a:lnTo>
                  <a:pt x="6345497" y="3394841"/>
                </a:lnTo>
                <a:lnTo>
                  <a:pt x="0" y="3394841"/>
                </a:lnTo>
                <a:lnTo>
                  <a:pt x="0" y="0"/>
                </a:lnTo>
                <a:close/>
              </a:path>
            </a:pathLst>
          </a:custGeom>
          <a:blipFill>
            <a:blip r:embed="rId4"/>
            <a:stretch>
              <a:fillRect l="0" t="0" r="0" b="0"/>
            </a:stretch>
          </a:blipFill>
        </p:spPr>
      </p:sp>
      <p:sp>
        <p:nvSpPr>
          <p:cNvPr name="Freeform 7" id="7"/>
          <p:cNvSpPr/>
          <p:nvPr/>
        </p:nvSpPr>
        <p:spPr>
          <a:xfrm flipH="false" flipV="false" rot="0">
            <a:off x="1450400" y="6639284"/>
            <a:ext cx="6349770" cy="3365378"/>
          </a:xfrm>
          <a:custGeom>
            <a:avLst/>
            <a:gdLst/>
            <a:ahLst/>
            <a:cxnLst/>
            <a:rect r="r" b="b" t="t" l="l"/>
            <a:pathLst>
              <a:path h="3365378" w="6349770">
                <a:moveTo>
                  <a:pt x="0" y="0"/>
                </a:moveTo>
                <a:lnTo>
                  <a:pt x="6349769" y="0"/>
                </a:lnTo>
                <a:lnTo>
                  <a:pt x="6349769" y="3365378"/>
                </a:lnTo>
                <a:lnTo>
                  <a:pt x="0" y="3365378"/>
                </a:lnTo>
                <a:lnTo>
                  <a:pt x="0" y="0"/>
                </a:lnTo>
                <a:close/>
              </a:path>
            </a:pathLst>
          </a:custGeom>
          <a:blipFill>
            <a:blip r:embed="rId5"/>
            <a:stretch>
              <a:fillRect l="0" t="0" r="0" b="0"/>
            </a:stretch>
          </a:blipFill>
        </p:spPr>
      </p:sp>
      <p:sp>
        <p:nvSpPr>
          <p:cNvPr name="TextBox 8" id="8"/>
          <p:cNvSpPr txBox="true"/>
          <p:nvPr/>
        </p:nvSpPr>
        <p:spPr>
          <a:xfrm rot="0">
            <a:off x="16706868" y="9493173"/>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6706868" y="9493173"/>
            <a:ext cx="1005737" cy="5334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a:p>
            <a:pPr algn="r">
              <a:lnSpc>
                <a:spcPts val="2100"/>
              </a:lnSpc>
            </a:pPr>
          </a:p>
        </p:txBody>
      </p:sp>
      <p:sp>
        <p:nvSpPr>
          <p:cNvPr name="TextBox 4" id="4"/>
          <p:cNvSpPr txBox="true"/>
          <p:nvPr/>
        </p:nvSpPr>
        <p:spPr>
          <a:xfrm rot="0">
            <a:off x="1028700" y="714375"/>
            <a:ext cx="5224582" cy="835397"/>
          </a:xfrm>
          <a:prstGeom prst="rect">
            <a:avLst/>
          </a:prstGeom>
        </p:spPr>
        <p:txBody>
          <a:bodyPr anchor="t" rtlCol="false" tIns="0" lIns="0" bIns="0" rIns="0">
            <a:spAutoFit/>
          </a:bodyPr>
          <a:lstStyle/>
          <a:p>
            <a:pPr algn="ctr">
              <a:lnSpc>
                <a:spcPts val="6766"/>
              </a:lnSpc>
              <a:spcBef>
                <a:spcPct val="0"/>
              </a:spcBef>
            </a:pPr>
            <a:r>
              <a:rPr lang="en-US" b="true" sz="5245" spc="-288">
                <a:solidFill>
                  <a:srgbClr val="343434"/>
                </a:solidFill>
                <a:latin typeface="DM Sans Bold"/>
                <a:ea typeface="DM Sans Bold"/>
                <a:cs typeface="DM Sans Bold"/>
                <a:sym typeface="DM Sans Bold"/>
              </a:rPr>
              <a:t>V</a:t>
            </a:r>
            <a:r>
              <a:rPr lang="en-US" b="true" sz="5245" spc="-288">
                <a:solidFill>
                  <a:srgbClr val="343434"/>
                </a:solidFill>
                <a:latin typeface="DM Sans Bold"/>
                <a:ea typeface="DM Sans Bold"/>
                <a:cs typeface="DM Sans Bold"/>
                <a:sym typeface="DM Sans Bold"/>
              </a:rPr>
              <a:t>ULNRISKATCHER</a:t>
            </a:r>
          </a:p>
        </p:txBody>
      </p:sp>
      <p:sp>
        <p:nvSpPr>
          <p:cNvPr name="TextBox 5" id="5"/>
          <p:cNvSpPr txBox="true"/>
          <p:nvPr/>
        </p:nvSpPr>
        <p:spPr>
          <a:xfrm rot="0">
            <a:off x="580935" y="2486183"/>
            <a:ext cx="6633418" cy="3200615"/>
          </a:xfrm>
          <a:prstGeom prst="rect">
            <a:avLst/>
          </a:prstGeom>
        </p:spPr>
        <p:txBody>
          <a:bodyPr anchor="t" rtlCol="false" tIns="0" lIns="0" bIns="0" rIns="0">
            <a:spAutoFit/>
          </a:bodyPr>
          <a:lstStyle/>
          <a:p>
            <a:pPr algn="l">
              <a:lnSpc>
                <a:spcPts val="3200"/>
              </a:lnSpc>
              <a:spcBef>
                <a:spcPct val="0"/>
              </a:spcBef>
            </a:pPr>
            <a:r>
              <a:rPr lang="en-US" b="true" sz="2481" spc="-136" u="sng">
                <a:solidFill>
                  <a:srgbClr val="343434"/>
                </a:solidFill>
                <a:latin typeface="DM Sans Bold"/>
                <a:ea typeface="DM Sans Bold"/>
                <a:cs typeface="DM Sans Bold"/>
                <a:sym typeface="DM Sans Bold"/>
              </a:rPr>
              <a:t>Tehnologiile și modelele pe c</a:t>
            </a:r>
            <a:r>
              <a:rPr lang="en-US" b="true" sz="2481" spc="-136" u="sng">
                <a:solidFill>
                  <a:srgbClr val="343434"/>
                </a:solidFill>
                <a:latin typeface="DM Sans Bold"/>
                <a:ea typeface="DM Sans Bold"/>
                <a:cs typeface="DM Sans Bold"/>
                <a:sym typeface="DM Sans Bold"/>
              </a:rPr>
              <a:t>ar</a:t>
            </a:r>
            <a:r>
              <a:rPr lang="en-US" b="true" sz="2481" spc="-136" u="sng">
                <a:solidFill>
                  <a:srgbClr val="343434"/>
                </a:solidFill>
                <a:latin typeface="DM Sans Bold"/>
                <a:ea typeface="DM Sans Bold"/>
                <a:cs typeface="DM Sans Bold"/>
                <a:sym typeface="DM Sans Bold"/>
              </a:rPr>
              <a:t>e le-</a:t>
            </a:r>
            <a:r>
              <a:rPr lang="en-US" b="true" sz="2481" spc="-136" u="sng">
                <a:solidFill>
                  <a:srgbClr val="343434"/>
                </a:solidFill>
                <a:latin typeface="DM Sans Bold"/>
                <a:ea typeface="DM Sans Bold"/>
                <a:cs typeface="DM Sans Bold"/>
                <a:sym typeface="DM Sans Bold"/>
              </a:rPr>
              <a:t>a</a:t>
            </a:r>
            <a:r>
              <a:rPr lang="en-US" b="true" sz="2481" spc="-136" u="sng">
                <a:solidFill>
                  <a:srgbClr val="343434"/>
                </a:solidFill>
                <a:latin typeface="DM Sans Bold"/>
                <a:ea typeface="DM Sans Bold"/>
                <a:cs typeface="DM Sans Bold"/>
                <a:sym typeface="DM Sans Bold"/>
              </a:rPr>
              <a:t>m folosi</a:t>
            </a:r>
            <a:r>
              <a:rPr lang="en-US" b="true" sz="2481" spc="-136" u="sng">
                <a:solidFill>
                  <a:srgbClr val="343434"/>
                </a:solidFill>
                <a:latin typeface="DM Sans Bold"/>
                <a:ea typeface="DM Sans Bold"/>
                <a:cs typeface="DM Sans Bold"/>
                <a:sym typeface="DM Sans Bold"/>
              </a:rPr>
              <a:t>t</a:t>
            </a:r>
          </a:p>
          <a:p>
            <a:pPr algn="l" marL="535682" indent="-267841" lvl="1">
              <a:lnSpc>
                <a:spcPts val="3200"/>
              </a:lnSpc>
              <a:buFont typeface="Arial"/>
              <a:buChar char="•"/>
            </a:pPr>
            <a:r>
              <a:rPr lang="en-US" sz="2481" spc="-136">
                <a:solidFill>
                  <a:srgbClr val="343434"/>
                </a:solidFill>
                <a:latin typeface="DM Sans"/>
                <a:ea typeface="DM Sans"/>
                <a:cs typeface="DM Sans"/>
                <a:sym typeface="DM Sans"/>
              </a:rPr>
              <a:t>Am al</a:t>
            </a:r>
            <a:r>
              <a:rPr lang="en-US" sz="2481" spc="-136">
                <a:solidFill>
                  <a:srgbClr val="343434"/>
                </a:solidFill>
                <a:latin typeface="DM Sans"/>
                <a:ea typeface="DM Sans"/>
                <a:cs typeface="DM Sans"/>
                <a:sym typeface="DM Sans"/>
              </a:rPr>
              <a:t>e</a:t>
            </a:r>
            <a:r>
              <a:rPr lang="en-US" sz="2481" spc="-136">
                <a:solidFill>
                  <a:srgbClr val="343434"/>
                </a:solidFill>
                <a:latin typeface="DM Sans"/>
                <a:ea typeface="DM Sans"/>
                <a:cs typeface="DM Sans"/>
                <a:sym typeface="DM Sans"/>
              </a:rPr>
              <a:t>s </a:t>
            </a:r>
            <a:r>
              <a:rPr lang="en-US" sz="2481" spc="-136">
                <a:solidFill>
                  <a:srgbClr val="343434"/>
                </a:solidFill>
                <a:latin typeface="DM Sans"/>
                <a:ea typeface="DM Sans"/>
                <a:cs typeface="DM Sans"/>
                <a:sym typeface="DM Sans"/>
              </a:rPr>
              <a:t>s</a:t>
            </a:r>
            <a:r>
              <a:rPr lang="en-US" sz="2481" spc="-136">
                <a:solidFill>
                  <a:srgbClr val="343434"/>
                </a:solidFill>
                <a:latin typeface="DM Sans"/>
                <a:ea typeface="DM Sans"/>
                <a:cs typeface="DM Sans"/>
                <a:sym typeface="DM Sans"/>
              </a:rPr>
              <a:t>ă u</a:t>
            </a:r>
            <a:r>
              <a:rPr lang="en-US" sz="2481" spc="-136">
                <a:solidFill>
                  <a:srgbClr val="343434"/>
                </a:solidFill>
                <a:latin typeface="DM Sans"/>
                <a:ea typeface="DM Sans"/>
                <a:cs typeface="DM Sans"/>
                <a:sym typeface="DM Sans"/>
              </a:rPr>
              <a:t>ti</a:t>
            </a:r>
            <a:r>
              <a:rPr lang="en-US" sz="2481" spc="-136">
                <a:solidFill>
                  <a:srgbClr val="343434"/>
                </a:solidFill>
                <a:latin typeface="DM Sans"/>
                <a:ea typeface="DM Sans"/>
                <a:cs typeface="DM Sans"/>
                <a:sym typeface="DM Sans"/>
              </a:rPr>
              <a:t>l</a:t>
            </a:r>
            <a:r>
              <a:rPr lang="en-US" sz="2481" spc="-136">
                <a:solidFill>
                  <a:srgbClr val="343434"/>
                </a:solidFill>
                <a:latin typeface="DM Sans"/>
                <a:ea typeface="DM Sans"/>
                <a:cs typeface="DM Sans"/>
                <a:sym typeface="DM Sans"/>
              </a:rPr>
              <a:t>i</a:t>
            </a:r>
            <a:r>
              <a:rPr lang="en-US" sz="2481" spc="-136">
                <a:solidFill>
                  <a:srgbClr val="343434"/>
                </a:solidFill>
                <a:latin typeface="DM Sans"/>
                <a:ea typeface="DM Sans"/>
                <a:cs typeface="DM Sans"/>
                <a:sym typeface="DM Sans"/>
              </a:rPr>
              <a:t>zăm modele</a:t>
            </a:r>
            <a:r>
              <a:rPr lang="en-US" sz="2481" spc="-136">
                <a:solidFill>
                  <a:srgbClr val="343434"/>
                </a:solidFill>
                <a:latin typeface="DM Sans"/>
                <a:ea typeface="DM Sans"/>
                <a:cs typeface="DM Sans"/>
                <a:sym typeface="DM Sans"/>
              </a:rPr>
              <a:t> pr</a:t>
            </a:r>
            <a:r>
              <a:rPr lang="en-US" sz="2481" spc="-136">
                <a:solidFill>
                  <a:srgbClr val="343434"/>
                </a:solidFill>
                <a:latin typeface="DM Sans"/>
                <a:ea typeface="DM Sans"/>
                <a:cs typeface="DM Sans"/>
                <a:sym typeface="DM Sans"/>
              </a:rPr>
              <a:t>e-antrenate de pe Hugg</a:t>
            </a:r>
            <a:r>
              <a:rPr lang="en-US" sz="2481" spc="-136">
                <a:solidFill>
                  <a:srgbClr val="343434"/>
                </a:solidFill>
                <a:latin typeface="DM Sans"/>
                <a:ea typeface="DM Sans"/>
                <a:cs typeface="DM Sans"/>
                <a:sym typeface="DM Sans"/>
              </a:rPr>
              <a:t>in</a:t>
            </a:r>
            <a:r>
              <a:rPr lang="en-US" sz="2481" spc="-136">
                <a:solidFill>
                  <a:srgbClr val="343434"/>
                </a:solidFill>
                <a:latin typeface="DM Sans"/>
                <a:ea typeface="DM Sans"/>
                <a:cs typeface="DM Sans"/>
                <a:sym typeface="DM Sans"/>
              </a:rPr>
              <a:t>gFa</a:t>
            </a:r>
            <a:r>
              <a:rPr lang="en-US" sz="2481" spc="-136">
                <a:solidFill>
                  <a:srgbClr val="343434"/>
                </a:solidFill>
                <a:latin typeface="DM Sans"/>
                <a:ea typeface="DM Sans"/>
                <a:cs typeface="DM Sans"/>
                <a:sym typeface="DM Sans"/>
              </a:rPr>
              <a:t>c</a:t>
            </a:r>
            <a:r>
              <a:rPr lang="en-US" sz="2481" spc="-136">
                <a:solidFill>
                  <a:srgbClr val="343434"/>
                </a:solidFill>
                <a:latin typeface="DM Sans"/>
                <a:ea typeface="DM Sans"/>
                <a:cs typeface="DM Sans"/>
                <a:sym typeface="DM Sans"/>
              </a:rPr>
              <a:t>e. A</a:t>
            </a:r>
            <a:r>
              <a:rPr lang="en-US" sz="2481" spc="-136">
                <a:solidFill>
                  <a:srgbClr val="343434"/>
                </a:solidFill>
                <a:latin typeface="DM Sans"/>
                <a:ea typeface="DM Sans"/>
                <a:cs typeface="DM Sans"/>
                <a:sym typeface="DM Sans"/>
              </a:rPr>
              <a:t>m optat</a:t>
            </a:r>
            <a:r>
              <a:rPr lang="en-US" sz="2481" spc="-136">
                <a:solidFill>
                  <a:srgbClr val="343434"/>
                </a:solidFill>
                <a:latin typeface="DM Sans"/>
                <a:ea typeface="DM Sans"/>
                <a:cs typeface="DM Sans"/>
                <a:sym typeface="DM Sans"/>
              </a:rPr>
              <a:t> pentru </a:t>
            </a:r>
            <a:r>
              <a:rPr lang="en-US" sz="2481" spc="-136">
                <a:solidFill>
                  <a:srgbClr val="343434"/>
                </a:solidFill>
                <a:latin typeface="DM Sans"/>
                <a:ea typeface="DM Sans"/>
                <a:cs typeface="DM Sans"/>
                <a:sym typeface="DM Sans"/>
              </a:rPr>
              <a:t>modelul </a:t>
            </a:r>
            <a:r>
              <a:rPr lang="en-US" sz="2481" i="true" spc="-136">
                <a:solidFill>
                  <a:srgbClr val="343434"/>
                </a:solidFill>
                <a:latin typeface="DM Sans Italics"/>
                <a:ea typeface="DM Sans Italics"/>
                <a:cs typeface="DM Sans Italics"/>
                <a:sym typeface="DM Sans Italics"/>
              </a:rPr>
              <a:t>mrm8488/codebert-b</a:t>
            </a:r>
            <a:r>
              <a:rPr lang="en-US" sz="2481" i="true" spc="-136">
                <a:solidFill>
                  <a:srgbClr val="343434"/>
                </a:solidFill>
                <a:latin typeface="DM Sans Italics"/>
                <a:ea typeface="DM Sans Italics"/>
                <a:cs typeface="DM Sans Italics"/>
                <a:sym typeface="DM Sans Italics"/>
              </a:rPr>
              <a:t>a</a:t>
            </a:r>
            <a:r>
              <a:rPr lang="en-US" sz="2481" i="true" spc="-136">
                <a:solidFill>
                  <a:srgbClr val="343434"/>
                </a:solidFill>
                <a:latin typeface="DM Sans Italics"/>
                <a:ea typeface="DM Sans Italics"/>
                <a:cs typeface="DM Sans Italics"/>
                <a:sym typeface="DM Sans Italics"/>
              </a:rPr>
              <a:t>se-fi</a:t>
            </a:r>
            <a:r>
              <a:rPr lang="en-US" sz="2481" i="true" spc="-136">
                <a:solidFill>
                  <a:srgbClr val="343434"/>
                </a:solidFill>
                <a:latin typeface="DM Sans Italics"/>
                <a:ea typeface="DM Sans Italics"/>
                <a:cs typeface="DM Sans Italics"/>
                <a:sym typeface="DM Sans Italics"/>
              </a:rPr>
              <a:t>n</a:t>
            </a:r>
            <a:r>
              <a:rPr lang="en-US" sz="2481" i="true" spc="-136">
                <a:solidFill>
                  <a:srgbClr val="343434"/>
                </a:solidFill>
                <a:latin typeface="DM Sans Italics"/>
                <a:ea typeface="DM Sans Italics"/>
                <a:cs typeface="DM Sans Italics"/>
                <a:sym typeface="DM Sans Italics"/>
              </a:rPr>
              <a:t>etuned-detect-insecure-code</a:t>
            </a:r>
            <a:r>
              <a:rPr lang="en-US" sz="2481" spc="-136">
                <a:solidFill>
                  <a:srgbClr val="343434"/>
                </a:solidFill>
                <a:latin typeface="DM Sans"/>
                <a:ea typeface="DM Sans"/>
                <a:cs typeface="DM Sans"/>
                <a:sym typeface="DM Sans"/>
              </a:rPr>
              <a:t>, c</a:t>
            </a:r>
            <a:r>
              <a:rPr lang="en-US" sz="2481" spc="-136">
                <a:solidFill>
                  <a:srgbClr val="343434"/>
                </a:solidFill>
                <a:latin typeface="DM Sans"/>
                <a:ea typeface="DM Sans"/>
                <a:cs typeface="DM Sans"/>
                <a:sym typeface="DM Sans"/>
              </a:rPr>
              <a:t>a</a:t>
            </a:r>
            <a:r>
              <a:rPr lang="en-US" sz="2481" spc="-136">
                <a:solidFill>
                  <a:srgbClr val="343434"/>
                </a:solidFill>
                <a:latin typeface="DM Sans"/>
                <a:ea typeface="DM Sans"/>
                <a:cs typeface="DM Sans"/>
                <a:sym typeface="DM Sans"/>
              </a:rPr>
              <a:t>re oferă c</a:t>
            </a:r>
            <a:r>
              <a:rPr lang="en-US" sz="2481" spc="-136">
                <a:solidFill>
                  <a:srgbClr val="343434"/>
                </a:solidFill>
                <a:latin typeface="DM Sans"/>
                <a:ea typeface="DM Sans"/>
                <a:cs typeface="DM Sans"/>
                <a:sym typeface="DM Sans"/>
              </a:rPr>
              <a:t>l</a:t>
            </a:r>
            <a:r>
              <a:rPr lang="en-US" sz="2481" spc="-136">
                <a:solidFill>
                  <a:srgbClr val="343434"/>
                </a:solidFill>
                <a:latin typeface="DM Sans"/>
                <a:ea typeface="DM Sans"/>
                <a:cs typeface="DM Sans"/>
                <a:sym typeface="DM Sans"/>
              </a:rPr>
              <a:t>as</a:t>
            </a:r>
            <a:r>
              <a:rPr lang="en-US" sz="2481" spc="-136">
                <a:solidFill>
                  <a:srgbClr val="343434"/>
                </a:solidFill>
                <a:latin typeface="DM Sans"/>
                <a:ea typeface="DM Sans"/>
                <a:cs typeface="DM Sans"/>
                <a:sym typeface="DM Sans"/>
              </a:rPr>
              <a:t>i</a:t>
            </a:r>
            <a:r>
              <a:rPr lang="en-US" sz="2481" spc="-136">
                <a:solidFill>
                  <a:srgbClr val="343434"/>
                </a:solidFill>
                <a:latin typeface="DM Sans"/>
                <a:ea typeface="DM Sans"/>
                <a:cs typeface="DM Sans"/>
                <a:sym typeface="DM Sans"/>
              </a:rPr>
              <a:t>ficare binară </a:t>
            </a:r>
            <a:r>
              <a:rPr lang="en-US" sz="2481" spc="-136">
                <a:solidFill>
                  <a:srgbClr val="343434"/>
                </a:solidFill>
                <a:latin typeface="DM Sans"/>
                <a:ea typeface="DM Sans"/>
                <a:cs typeface="DM Sans"/>
                <a:sym typeface="DM Sans"/>
              </a:rPr>
              <a:t>a codului </a:t>
            </a:r>
            <a:r>
              <a:rPr lang="en-US" sz="2481" spc="-136">
                <a:solidFill>
                  <a:srgbClr val="343434"/>
                </a:solidFill>
                <a:latin typeface="DM Sans"/>
                <a:ea typeface="DM Sans"/>
                <a:cs typeface="DM Sans"/>
                <a:sym typeface="DM Sans"/>
              </a:rPr>
              <a:t>ca sigu</a:t>
            </a:r>
            <a:r>
              <a:rPr lang="en-US" sz="2481" spc="-136">
                <a:solidFill>
                  <a:srgbClr val="343434"/>
                </a:solidFill>
                <a:latin typeface="DM Sans"/>
                <a:ea typeface="DM Sans"/>
                <a:cs typeface="DM Sans"/>
                <a:sym typeface="DM Sans"/>
              </a:rPr>
              <a:t>r</a:t>
            </a:r>
            <a:r>
              <a:rPr lang="en-US" sz="2481" spc="-136">
                <a:solidFill>
                  <a:srgbClr val="343434"/>
                </a:solidFill>
                <a:latin typeface="DM Sans"/>
                <a:ea typeface="DM Sans"/>
                <a:cs typeface="DM Sans"/>
                <a:sym typeface="DM Sans"/>
              </a:rPr>
              <a:t> (0)</a:t>
            </a:r>
            <a:r>
              <a:rPr lang="en-US" sz="2481" spc="-136">
                <a:solidFill>
                  <a:srgbClr val="343434"/>
                </a:solidFill>
                <a:latin typeface="DM Sans"/>
                <a:ea typeface="DM Sans"/>
                <a:cs typeface="DM Sans"/>
                <a:sym typeface="DM Sans"/>
              </a:rPr>
              <a:t> </a:t>
            </a:r>
            <a:r>
              <a:rPr lang="en-US" sz="2481" spc="-136">
                <a:solidFill>
                  <a:srgbClr val="343434"/>
                </a:solidFill>
                <a:latin typeface="DM Sans"/>
                <a:ea typeface="DM Sans"/>
                <a:cs typeface="DM Sans"/>
                <a:sym typeface="DM Sans"/>
              </a:rPr>
              <a:t>s</a:t>
            </a:r>
            <a:r>
              <a:rPr lang="en-US" sz="2481" spc="-136">
                <a:solidFill>
                  <a:srgbClr val="343434"/>
                </a:solidFill>
                <a:latin typeface="DM Sans"/>
                <a:ea typeface="DM Sans"/>
                <a:cs typeface="DM Sans"/>
                <a:sym typeface="DM Sans"/>
              </a:rPr>
              <a:t>a</a:t>
            </a:r>
            <a:r>
              <a:rPr lang="en-US" sz="2481" spc="-136">
                <a:solidFill>
                  <a:srgbClr val="343434"/>
                </a:solidFill>
                <a:latin typeface="DM Sans"/>
                <a:ea typeface="DM Sans"/>
                <a:cs typeface="DM Sans"/>
                <a:sym typeface="DM Sans"/>
              </a:rPr>
              <a:t>u</a:t>
            </a:r>
            <a:r>
              <a:rPr lang="en-US" sz="2481" spc="-136">
                <a:solidFill>
                  <a:srgbClr val="343434"/>
                </a:solidFill>
                <a:latin typeface="DM Sans"/>
                <a:ea typeface="DM Sans"/>
                <a:cs typeface="DM Sans"/>
                <a:sym typeface="DM Sans"/>
              </a:rPr>
              <a:t> nesi</a:t>
            </a:r>
            <a:r>
              <a:rPr lang="en-US" sz="2481" spc="-136">
                <a:solidFill>
                  <a:srgbClr val="343434"/>
                </a:solidFill>
                <a:latin typeface="DM Sans"/>
                <a:ea typeface="DM Sans"/>
                <a:cs typeface="DM Sans"/>
                <a:sym typeface="DM Sans"/>
              </a:rPr>
              <a:t>gur (1).</a:t>
            </a:r>
          </a:p>
          <a:p>
            <a:pPr algn="l">
              <a:lnSpc>
                <a:spcPts val="3200"/>
              </a:lnSpc>
            </a:pPr>
          </a:p>
          <a:p>
            <a:pPr algn="l">
              <a:lnSpc>
                <a:spcPts val="3200"/>
              </a:lnSpc>
            </a:pPr>
          </a:p>
        </p:txBody>
      </p:sp>
      <p:sp>
        <p:nvSpPr>
          <p:cNvPr name="TextBox 6" id="6"/>
          <p:cNvSpPr txBox="true"/>
          <p:nvPr/>
        </p:nvSpPr>
        <p:spPr>
          <a:xfrm rot="0">
            <a:off x="8148735" y="216850"/>
            <a:ext cx="9733818" cy="1665905"/>
          </a:xfrm>
          <a:prstGeom prst="rect">
            <a:avLst/>
          </a:prstGeom>
        </p:spPr>
        <p:txBody>
          <a:bodyPr anchor="t" rtlCol="false" tIns="0" lIns="0" bIns="0" rIns="0">
            <a:spAutoFit/>
          </a:bodyPr>
          <a:lstStyle/>
          <a:p>
            <a:pPr algn="r">
              <a:lnSpc>
                <a:spcPts val="3334"/>
              </a:lnSpc>
              <a:spcBef>
                <a:spcPct val="0"/>
              </a:spcBef>
            </a:pPr>
            <a:r>
              <a:rPr lang="en-US" sz="2584" spc="-142">
                <a:solidFill>
                  <a:srgbClr val="343434"/>
                </a:solidFill>
                <a:latin typeface="DM Sans"/>
                <a:ea typeface="DM Sans"/>
                <a:cs typeface="DM Sans"/>
                <a:sym typeface="DM Sans"/>
              </a:rPr>
              <a:t>VulnRISKatcher este un instrument inovator care folosește Machine Learning pentru a identifica și clasifica vulnerabilitățile în codul sursă, oferind o alternativă mai eficientă față de instrumentele tradiționale de revizuire statică a codului.</a:t>
            </a:r>
          </a:p>
        </p:txBody>
      </p:sp>
      <p:sp>
        <p:nvSpPr>
          <p:cNvPr name="TextBox 7" id="7"/>
          <p:cNvSpPr txBox="true"/>
          <p:nvPr/>
        </p:nvSpPr>
        <p:spPr>
          <a:xfrm rot="0">
            <a:off x="580935" y="5114925"/>
            <a:ext cx="6422754" cy="4609271"/>
          </a:xfrm>
          <a:prstGeom prst="rect">
            <a:avLst/>
          </a:prstGeom>
        </p:spPr>
        <p:txBody>
          <a:bodyPr anchor="t" rtlCol="false" tIns="0" lIns="0" bIns="0" rIns="0">
            <a:spAutoFit/>
          </a:bodyPr>
          <a:lstStyle/>
          <a:p>
            <a:pPr algn="l">
              <a:lnSpc>
                <a:spcPts val="3318"/>
              </a:lnSpc>
            </a:pPr>
          </a:p>
          <a:p>
            <a:pPr algn="l">
              <a:lnSpc>
                <a:spcPts val="3318"/>
              </a:lnSpc>
            </a:pPr>
            <a:r>
              <a:rPr lang="en-US" b="true" sz="2572" spc="-141" u="sng">
                <a:solidFill>
                  <a:srgbClr val="343434"/>
                </a:solidFill>
                <a:latin typeface="DM Sans Bold"/>
                <a:ea typeface="DM Sans Bold"/>
                <a:cs typeface="DM Sans Bold"/>
                <a:sym typeface="DM Sans Bold"/>
              </a:rPr>
              <a:t>Sistemul nostru ext</a:t>
            </a:r>
            <a:r>
              <a:rPr lang="en-US" b="true" sz="2572" spc="-141" u="sng">
                <a:solidFill>
                  <a:srgbClr val="343434"/>
                </a:solidFill>
                <a:latin typeface="DM Sans Bold"/>
                <a:ea typeface="DM Sans Bold"/>
                <a:cs typeface="DM Sans Bold"/>
                <a:sym typeface="DM Sans Bold"/>
              </a:rPr>
              <a:t>ins de re</a:t>
            </a:r>
            <a:r>
              <a:rPr lang="en-US" b="true" sz="2572" spc="-141" u="sng">
                <a:solidFill>
                  <a:srgbClr val="343434"/>
                </a:solidFill>
                <a:latin typeface="DM Sans Bold"/>
                <a:ea typeface="DM Sans Bold"/>
                <a:cs typeface="DM Sans Bold"/>
                <a:sym typeface="DM Sans Bold"/>
              </a:rPr>
              <a:t>guli</a:t>
            </a:r>
          </a:p>
          <a:p>
            <a:pPr algn="l" marL="555416" indent="-277708" lvl="1">
              <a:lnSpc>
                <a:spcPts val="3318"/>
              </a:lnSpc>
              <a:buFont typeface="Arial"/>
              <a:buChar char="•"/>
            </a:pPr>
            <a:r>
              <a:rPr lang="en-US" sz="2572" spc="-141">
                <a:solidFill>
                  <a:srgbClr val="343434"/>
                </a:solidFill>
                <a:latin typeface="DM Sans"/>
                <a:ea typeface="DM Sans"/>
                <a:cs typeface="DM Sans"/>
                <a:sym typeface="DM Sans"/>
              </a:rPr>
              <a:t>Am </a:t>
            </a:r>
            <a:r>
              <a:rPr lang="en-US" sz="2572" spc="-141">
                <a:solidFill>
                  <a:srgbClr val="343434"/>
                </a:solidFill>
                <a:latin typeface="DM Sans"/>
                <a:ea typeface="DM Sans"/>
                <a:cs typeface="DM Sans"/>
                <a:sym typeface="DM Sans"/>
              </a:rPr>
              <a:t>cr</a:t>
            </a:r>
            <a:r>
              <a:rPr lang="en-US" sz="2572" spc="-141">
                <a:solidFill>
                  <a:srgbClr val="343434"/>
                </a:solidFill>
                <a:latin typeface="DM Sans"/>
                <a:ea typeface="DM Sans"/>
                <a:cs typeface="DM Sans"/>
                <a:sym typeface="DM Sans"/>
              </a:rPr>
              <a:t>eat un sistem de reguli bazat pe expresii regulate</a:t>
            </a:r>
            <a:r>
              <a:rPr lang="en-US" sz="2572" spc="-141">
                <a:solidFill>
                  <a:srgbClr val="343434"/>
                </a:solidFill>
                <a:latin typeface="DM Sans"/>
                <a:ea typeface="DM Sans"/>
                <a:cs typeface="DM Sans"/>
                <a:sym typeface="DM Sans"/>
              </a:rPr>
              <a:t> pentru i</a:t>
            </a:r>
            <a:r>
              <a:rPr lang="en-US" sz="2572" spc="-141">
                <a:solidFill>
                  <a:srgbClr val="343434"/>
                </a:solidFill>
                <a:latin typeface="DM Sans"/>
                <a:ea typeface="DM Sans"/>
                <a:cs typeface="DM Sans"/>
                <a:sym typeface="DM Sans"/>
              </a:rPr>
              <a:t>dentificar</a:t>
            </a:r>
            <a:r>
              <a:rPr lang="en-US" sz="2572" spc="-141">
                <a:solidFill>
                  <a:srgbClr val="343434"/>
                </a:solidFill>
                <a:latin typeface="DM Sans"/>
                <a:ea typeface="DM Sans"/>
                <a:cs typeface="DM Sans"/>
                <a:sym typeface="DM Sans"/>
              </a:rPr>
              <a:t>ea a ze</a:t>
            </a:r>
            <a:r>
              <a:rPr lang="en-US" sz="2572" spc="-141">
                <a:solidFill>
                  <a:srgbClr val="343434"/>
                </a:solidFill>
                <a:latin typeface="DM Sans"/>
                <a:ea typeface="DM Sans"/>
                <a:cs typeface="DM Sans"/>
                <a:sym typeface="DM Sans"/>
              </a:rPr>
              <a:t>ce</a:t>
            </a:r>
            <a:r>
              <a:rPr lang="en-US" sz="2572" spc="-141">
                <a:solidFill>
                  <a:srgbClr val="343434"/>
                </a:solidFill>
                <a:latin typeface="DM Sans"/>
                <a:ea typeface="DM Sans"/>
                <a:cs typeface="DM Sans"/>
                <a:sym typeface="DM Sans"/>
              </a:rPr>
              <a:t> cat</a:t>
            </a:r>
            <a:r>
              <a:rPr lang="en-US" sz="2572" spc="-141">
                <a:solidFill>
                  <a:srgbClr val="343434"/>
                </a:solidFill>
                <a:latin typeface="DM Sans"/>
                <a:ea typeface="DM Sans"/>
                <a:cs typeface="DM Sans"/>
                <a:sym typeface="DM Sans"/>
              </a:rPr>
              <a:t>e</a:t>
            </a:r>
            <a:r>
              <a:rPr lang="en-US" sz="2572" spc="-141">
                <a:solidFill>
                  <a:srgbClr val="343434"/>
                </a:solidFill>
                <a:latin typeface="DM Sans"/>
                <a:ea typeface="DM Sans"/>
                <a:cs typeface="DM Sans"/>
                <a:sym typeface="DM Sans"/>
              </a:rPr>
              <a:t>go</a:t>
            </a:r>
            <a:r>
              <a:rPr lang="en-US" sz="2572" spc="-141">
                <a:solidFill>
                  <a:srgbClr val="343434"/>
                </a:solidFill>
                <a:latin typeface="DM Sans"/>
                <a:ea typeface="DM Sans"/>
                <a:cs typeface="DM Sans"/>
                <a:sym typeface="DM Sans"/>
              </a:rPr>
              <a:t>r</a:t>
            </a:r>
            <a:r>
              <a:rPr lang="en-US" sz="2572" spc="-141">
                <a:solidFill>
                  <a:srgbClr val="343434"/>
                </a:solidFill>
                <a:latin typeface="DM Sans"/>
                <a:ea typeface="DM Sans"/>
                <a:cs typeface="DM Sans"/>
                <a:sym typeface="DM Sans"/>
              </a:rPr>
              <a:t>ii </a:t>
            </a:r>
            <a:r>
              <a:rPr lang="en-US" sz="2572" spc="-141">
                <a:solidFill>
                  <a:srgbClr val="343434"/>
                </a:solidFill>
                <a:latin typeface="DM Sans"/>
                <a:ea typeface="DM Sans"/>
                <a:cs typeface="DM Sans"/>
                <a:sym typeface="DM Sans"/>
              </a:rPr>
              <a:t>s</a:t>
            </a:r>
            <a:r>
              <a:rPr lang="en-US" sz="2572" spc="-141">
                <a:solidFill>
                  <a:srgbClr val="343434"/>
                </a:solidFill>
                <a:latin typeface="DM Sans"/>
                <a:ea typeface="DM Sans"/>
                <a:cs typeface="DM Sans"/>
                <a:sym typeface="DM Sans"/>
              </a:rPr>
              <a:t>p</a:t>
            </a:r>
            <a:r>
              <a:rPr lang="en-US" sz="2572" spc="-141">
                <a:solidFill>
                  <a:srgbClr val="343434"/>
                </a:solidFill>
                <a:latin typeface="DM Sans"/>
                <a:ea typeface="DM Sans"/>
                <a:cs typeface="DM Sans"/>
                <a:sym typeface="DM Sans"/>
              </a:rPr>
              <a:t>e</a:t>
            </a:r>
            <a:r>
              <a:rPr lang="en-US" sz="2572" spc="-141">
                <a:solidFill>
                  <a:srgbClr val="343434"/>
                </a:solidFill>
                <a:latin typeface="DM Sans"/>
                <a:ea typeface="DM Sans"/>
                <a:cs typeface="DM Sans"/>
                <a:sym typeface="DM Sans"/>
              </a:rPr>
              <a:t>ci</a:t>
            </a:r>
            <a:r>
              <a:rPr lang="en-US" sz="2572" spc="-141">
                <a:solidFill>
                  <a:srgbClr val="343434"/>
                </a:solidFill>
                <a:latin typeface="DM Sans"/>
                <a:ea typeface="DM Sans"/>
                <a:cs typeface="DM Sans"/>
                <a:sym typeface="DM Sans"/>
              </a:rPr>
              <a:t>fi</a:t>
            </a:r>
            <a:r>
              <a:rPr lang="en-US" sz="2572" spc="-141">
                <a:solidFill>
                  <a:srgbClr val="343434"/>
                </a:solidFill>
                <a:latin typeface="DM Sans"/>
                <a:ea typeface="DM Sans"/>
                <a:cs typeface="DM Sans"/>
                <a:sym typeface="DM Sans"/>
              </a:rPr>
              <a:t>ce d</a:t>
            </a:r>
            <a:r>
              <a:rPr lang="en-US" sz="2572" spc="-141">
                <a:solidFill>
                  <a:srgbClr val="343434"/>
                </a:solidFill>
                <a:latin typeface="DM Sans"/>
                <a:ea typeface="DM Sans"/>
                <a:cs typeface="DM Sans"/>
                <a:sym typeface="DM Sans"/>
              </a:rPr>
              <a:t>e</a:t>
            </a:r>
            <a:r>
              <a:rPr lang="en-US" sz="2572" spc="-141">
                <a:solidFill>
                  <a:srgbClr val="343434"/>
                </a:solidFill>
                <a:latin typeface="DM Sans"/>
                <a:ea typeface="DM Sans"/>
                <a:cs typeface="DM Sans"/>
                <a:sym typeface="DM Sans"/>
              </a:rPr>
              <a:t> v</a:t>
            </a:r>
            <a:r>
              <a:rPr lang="en-US" sz="2572" spc="-141">
                <a:solidFill>
                  <a:srgbClr val="343434"/>
                </a:solidFill>
                <a:latin typeface="DM Sans"/>
                <a:ea typeface="DM Sans"/>
                <a:cs typeface="DM Sans"/>
                <a:sym typeface="DM Sans"/>
              </a:rPr>
              <a:t>u</a:t>
            </a:r>
            <a:r>
              <a:rPr lang="en-US" sz="2572" spc="-141">
                <a:solidFill>
                  <a:srgbClr val="343434"/>
                </a:solidFill>
                <a:latin typeface="DM Sans"/>
                <a:ea typeface="DM Sans"/>
                <a:cs typeface="DM Sans"/>
                <a:sym typeface="DM Sans"/>
              </a:rPr>
              <a:t>l</a:t>
            </a:r>
            <a:r>
              <a:rPr lang="en-US" sz="2572" spc="-141">
                <a:solidFill>
                  <a:srgbClr val="343434"/>
                </a:solidFill>
                <a:latin typeface="DM Sans"/>
                <a:ea typeface="DM Sans"/>
                <a:cs typeface="DM Sans"/>
                <a:sym typeface="DM Sans"/>
              </a:rPr>
              <a:t>ne</a:t>
            </a:r>
            <a:r>
              <a:rPr lang="en-US" sz="2572" spc="-141">
                <a:solidFill>
                  <a:srgbClr val="343434"/>
                </a:solidFill>
                <a:latin typeface="DM Sans"/>
                <a:ea typeface="DM Sans"/>
                <a:cs typeface="DM Sans"/>
                <a:sym typeface="DM Sans"/>
              </a:rPr>
              <a:t>rabili</a:t>
            </a:r>
            <a:r>
              <a:rPr lang="en-US" sz="2572" spc="-141">
                <a:solidFill>
                  <a:srgbClr val="343434"/>
                </a:solidFill>
                <a:latin typeface="DM Sans"/>
                <a:ea typeface="DM Sans"/>
                <a:cs typeface="DM Sans"/>
                <a:sym typeface="DM Sans"/>
              </a:rPr>
              <a:t>t</a:t>
            </a:r>
            <a:r>
              <a:rPr lang="en-US" sz="2572" spc="-141">
                <a:solidFill>
                  <a:srgbClr val="343434"/>
                </a:solidFill>
                <a:latin typeface="DM Sans"/>
                <a:ea typeface="DM Sans"/>
                <a:cs typeface="DM Sans"/>
                <a:sym typeface="DM Sans"/>
              </a:rPr>
              <a:t>ăți: SQL Inj</a:t>
            </a:r>
            <a:r>
              <a:rPr lang="en-US" sz="2572" spc="-141">
                <a:solidFill>
                  <a:srgbClr val="343434"/>
                </a:solidFill>
                <a:latin typeface="DM Sans"/>
                <a:ea typeface="DM Sans"/>
                <a:cs typeface="DM Sans"/>
                <a:sym typeface="DM Sans"/>
              </a:rPr>
              <a:t>ecti</a:t>
            </a:r>
            <a:r>
              <a:rPr lang="en-US" sz="2572" spc="-141">
                <a:solidFill>
                  <a:srgbClr val="343434"/>
                </a:solidFill>
                <a:latin typeface="DM Sans"/>
                <a:ea typeface="DM Sans"/>
                <a:cs typeface="DM Sans"/>
                <a:sym typeface="DM Sans"/>
              </a:rPr>
              <a:t>o</a:t>
            </a:r>
            <a:r>
              <a:rPr lang="en-US" sz="2572" spc="-141">
                <a:solidFill>
                  <a:srgbClr val="343434"/>
                </a:solidFill>
                <a:latin typeface="DM Sans"/>
                <a:ea typeface="DM Sans"/>
                <a:cs typeface="DM Sans"/>
                <a:sym typeface="DM Sans"/>
              </a:rPr>
              <a:t>n, </a:t>
            </a:r>
            <a:r>
              <a:rPr lang="en-US" sz="2572" spc="-141">
                <a:solidFill>
                  <a:srgbClr val="343434"/>
                </a:solidFill>
                <a:latin typeface="DM Sans"/>
                <a:ea typeface="DM Sans"/>
                <a:cs typeface="DM Sans"/>
                <a:sym typeface="DM Sans"/>
              </a:rPr>
              <a:t>Cro</a:t>
            </a:r>
            <a:r>
              <a:rPr lang="en-US" sz="2572" spc="-141">
                <a:solidFill>
                  <a:srgbClr val="343434"/>
                </a:solidFill>
                <a:latin typeface="DM Sans"/>
                <a:ea typeface="DM Sans"/>
                <a:cs typeface="DM Sans"/>
                <a:sym typeface="DM Sans"/>
              </a:rPr>
              <a:t>s</a:t>
            </a:r>
            <a:r>
              <a:rPr lang="en-US" sz="2572" spc="-141">
                <a:solidFill>
                  <a:srgbClr val="343434"/>
                </a:solidFill>
                <a:latin typeface="DM Sans"/>
                <a:ea typeface="DM Sans"/>
                <a:cs typeface="DM Sans"/>
                <a:sym typeface="DM Sans"/>
              </a:rPr>
              <a:t>s-Sit</a:t>
            </a:r>
            <a:r>
              <a:rPr lang="en-US" sz="2572" spc="-141">
                <a:solidFill>
                  <a:srgbClr val="343434"/>
                </a:solidFill>
                <a:latin typeface="DM Sans"/>
                <a:ea typeface="DM Sans"/>
                <a:cs typeface="DM Sans"/>
                <a:sym typeface="DM Sans"/>
              </a:rPr>
              <a:t>e</a:t>
            </a:r>
            <a:r>
              <a:rPr lang="en-US" sz="2572" spc="-141">
                <a:solidFill>
                  <a:srgbClr val="343434"/>
                </a:solidFill>
                <a:latin typeface="DM Sans"/>
                <a:ea typeface="DM Sans"/>
                <a:cs typeface="DM Sans"/>
                <a:sym typeface="DM Sans"/>
              </a:rPr>
              <a:t> S</a:t>
            </a:r>
            <a:r>
              <a:rPr lang="en-US" sz="2572" spc="-141">
                <a:solidFill>
                  <a:srgbClr val="343434"/>
                </a:solidFill>
                <a:latin typeface="DM Sans"/>
                <a:ea typeface="DM Sans"/>
                <a:cs typeface="DM Sans"/>
                <a:sym typeface="DM Sans"/>
              </a:rPr>
              <a:t>cr</a:t>
            </a:r>
            <a:r>
              <a:rPr lang="en-US" sz="2572" spc="-141">
                <a:solidFill>
                  <a:srgbClr val="343434"/>
                </a:solidFill>
                <a:latin typeface="DM Sans"/>
                <a:ea typeface="DM Sans"/>
                <a:cs typeface="DM Sans"/>
                <a:sym typeface="DM Sans"/>
              </a:rPr>
              <a:t>ipting (XSS), Pr</a:t>
            </a:r>
            <a:r>
              <a:rPr lang="en-US" sz="2572" spc="-141">
                <a:solidFill>
                  <a:srgbClr val="343434"/>
                </a:solidFill>
                <a:latin typeface="DM Sans"/>
                <a:ea typeface="DM Sans"/>
                <a:cs typeface="DM Sans"/>
                <a:sym typeface="DM Sans"/>
              </a:rPr>
              <a:t>o</a:t>
            </a:r>
            <a:r>
              <a:rPr lang="en-US" sz="2572" spc="-141">
                <a:solidFill>
                  <a:srgbClr val="343434"/>
                </a:solidFill>
                <a:latin typeface="DM Sans"/>
                <a:ea typeface="DM Sans"/>
                <a:cs typeface="DM Sans"/>
                <a:sym typeface="DM Sans"/>
              </a:rPr>
              <a:t>bleme </a:t>
            </a:r>
            <a:r>
              <a:rPr lang="en-US" sz="2572" spc="-141">
                <a:solidFill>
                  <a:srgbClr val="343434"/>
                </a:solidFill>
                <a:latin typeface="DM Sans"/>
                <a:ea typeface="DM Sans"/>
                <a:cs typeface="DM Sans"/>
                <a:sym typeface="DM Sans"/>
              </a:rPr>
              <a:t>de autentific</a:t>
            </a:r>
            <a:r>
              <a:rPr lang="en-US" sz="2572" spc="-141">
                <a:solidFill>
                  <a:srgbClr val="343434"/>
                </a:solidFill>
                <a:latin typeface="DM Sans"/>
                <a:ea typeface="DM Sans"/>
                <a:cs typeface="DM Sans"/>
                <a:sym typeface="DM Sans"/>
              </a:rPr>
              <a:t>a</a:t>
            </a:r>
            <a:r>
              <a:rPr lang="en-US" sz="2572" spc="-141">
                <a:solidFill>
                  <a:srgbClr val="343434"/>
                </a:solidFill>
                <a:latin typeface="DM Sans"/>
                <a:ea typeface="DM Sans"/>
                <a:cs typeface="DM Sans"/>
                <a:sym typeface="DM Sans"/>
              </a:rPr>
              <a:t>re, Referințe directe nes</a:t>
            </a:r>
            <a:r>
              <a:rPr lang="en-US" sz="2572" spc="-141">
                <a:solidFill>
                  <a:srgbClr val="343434"/>
                </a:solidFill>
                <a:latin typeface="DM Sans"/>
                <a:ea typeface="DM Sans"/>
                <a:cs typeface="DM Sans"/>
                <a:sym typeface="DM Sans"/>
              </a:rPr>
              <a:t>igu</a:t>
            </a:r>
            <a:r>
              <a:rPr lang="en-US" sz="2572" spc="-141">
                <a:solidFill>
                  <a:srgbClr val="343434"/>
                </a:solidFill>
                <a:latin typeface="DM Sans"/>
                <a:ea typeface="DM Sans"/>
                <a:cs typeface="DM Sans"/>
                <a:sym typeface="DM Sans"/>
              </a:rPr>
              <a:t>re la obiecte, </a:t>
            </a:r>
            <a:r>
              <a:rPr lang="en-US" sz="2572" spc="-141">
                <a:solidFill>
                  <a:srgbClr val="343434"/>
                </a:solidFill>
                <a:latin typeface="DM Sans"/>
                <a:ea typeface="DM Sans"/>
                <a:cs typeface="DM Sans"/>
                <a:sym typeface="DM Sans"/>
              </a:rPr>
              <a:t>Expunere de d</a:t>
            </a:r>
            <a:r>
              <a:rPr lang="en-US" sz="2572" spc="-141">
                <a:solidFill>
                  <a:srgbClr val="343434"/>
                </a:solidFill>
                <a:latin typeface="DM Sans"/>
                <a:ea typeface="DM Sans"/>
                <a:cs typeface="DM Sans"/>
                <a:sym typeface="DM Sans"/>
              </a:rPr>
              <a:t>ate sensibile etc.</a:t>
            </a:r>
          </a:p>
          <a:p>
            <a:pPr algn="l">
              <a:lnSpc>
                <a:spcPts val="3318"/>
              </a:lnSpc>
            </a:pPr>
          </a:p>
          <a:p>
            <a:pPr algn="l">
              <a:lnSpc>
                <a:spcPts val="3318"/>
              </a:lnSpc>
            </a:pPr>
          </a:p>
        </p:txBody>
      </p:sp>
      <p:sp>
        <p:nvSpPr>
          <p:cNvPr name="TextBox 8" id="8"/>
          <p:cNvSpPr txBox="true"/>
          <p:nvPr/>
        </p:nvSpPr>
        <p:spPr>
          <a:xfrm rot="0">
            <a:off x="8538569" y="2177758"/>
            <a:ext cx="7195685" cy="7601165"/>
          </a:xfrm>
          <a:prstGeom prst="rect">
            <a:avLst/>
          </a:prstGeom>
        </p:spPr>
        <p:txBody>
          <a:bodyPr anchor="t" rtlCol="false" tIns="0" lIns="0" bIns="0" rIns="0">
            <a:spAutoFit/>
          </a:bodyPr>
          <a:lstStyle/>
          <a:p>
            <a:pPr algn="l">
              <a:lnSpc>
                <a:spcPts val="3200"/>
              </a:lnSpc>
            </a:pPr>
            <a:r>
              <a:rPr lang="en-US" b="true" sz="2481" spc="-136" u="sng">
                <a:solidFill>
                  <a:srgbClr val="343434"/>
                </a:solidFill>
                <a:latin typeface="DM Sans Bold"/>
                <a:ea typeface="DM Sans Bold"/>
                <a:cs typeface="DM Sans Bold"/>
                <a:sym typeface="DM Sans Bold"/>
              </a:rPr>
              <a:t>Integrarea API-ului Flask cu aplicația .NET</a:t>
            </a:r>
          </a:p>
          <a:p>
            <a:pPr algn="l">
              <a:lnSpc>
                <a:spcPts val="3200"/>
              </a:lnSpc>
            </a:pPr>
            <a:r>
              <a:rPr lang="en-US" sz="2481" spc="-136">
                <a:solidFill>
                  <a:srgbClr val="343434"/>
                </a:solidFill>
                <a:latin typeface="DM Sans"/>
                <a:ea typeface="DM Sans"/>
                <a:cs typeface="DM Sans"/>
                <a:sym typeface="DM Sans"/>
              </a:rPr>
              <a:t>API-ul de analiză a vulnerabilităților a fost implementat c</a:t>
            </a:r>
            <a:r>
              <a:rPr lang="en-US" sz="2481" spc="-136">
                <a:solidFill>
                  <a:srgbClr val="343434"/>
                </a:solidFill>
                <a:latin typeface="DM Sans"/>
                <a:ea typeface="DM Sans"/>
                <a:cs typeface="DM Sans"/>
                <a:sym typeface="DM Sans"/>
              </a:rPr>
              <a:t>a un serviciu ind</a:t>
            </a:r>
            <a:r>
              <a:rPr lang="en-US" sz="2481" spc="-136">
                <a:solidFill>
                  <a:srgbClr val="343434"/>
                </a:solidFill>
                <a:latin typeface="DM Sans"/>
                <a:ea typeface="DM Sans"/>
                <a:cs typeface="DM Sans"/>
                <a:sym typeface="DM Sans"/>
              </a:rPr>
              <a:t>ependent în Fl</a:t>
            </a:r>
            <a:r>
              <a:rPr lang="en-US" sz="2481" spc="-136">
                <a:solidFill>
                  <a:srgbClr val="343434"/>
                </a:solidFill>
                <a:latin typeface="DM Sans"/>
                <a:ea typeface="DM Sans"/>
                <a:cs typeface="DM Sans"/>
                <a:sym typeface="DM Sans"/>
              </a:rPr>
              <a:t>ask,</a:t>
            </a:r>
            <a:r>
              <a:rPr lang="en-US" sz="2481" spc="-136">
                <a:solidFill>
                  <a:srgbClr val="343434"/>
                </a:solidFill>
                <a:latin typeface="DM Sans"/>
                <a:ea typeface="DM Sans"/>
                <a:cs typeface="DM Sans"/>
                <a:sym typeface="DM Sans"/>
              </a:rPr>
              <a:t> care comunică cu aplicația principală .NET prin in</a:t>
            </a:r>
            <a:r>
              <a:rPr lang="en-US" sz="2481" spc="-136">
                <a:solidFill>
                  <a:srgbClr val="343434"/>
                </a:solidFill>
                <a:latin typeface="DM Sans"/>
                <a:ea typeface="DM Sans"/>
                <a:cs typeface="DM Sans"/>
                <a:sym typeface="DM Sans"/>
              </a:rPr>
              <a:t>ter</a:t>
            </a:r>
            <a:r>
              <a:rPr lang="en-US" sz="2481" spc="-136">
                <a:solidFill>
                  <a:srgbClr val="343434"/>
                </a:solidFill>
                <a:latin typeface="DM Sans"/>
                <a:ea typeface="DM Sans"/>
                <a:cs typeface="DM Sans"/>
                <a:sym typeface="DM Sans"/>
              </a:rPr>
              <a:t>mediul cererilor HTTP. Ac</a:t>
            </a:r>
            <a:r>
              <a:rPr lang="en-US" sz="2481" spc="-136">
                <a:solidFill>
                  <a:srgbClr val="343434"/>
                </a:solidFill>
                <a:latin typeface="DM Sans"/>
                <a:ea typeface="DM Sans"/>
                <a:cs typeface="DM Sans"/>
                <a:sym typeface="DM Sans"/>
              </a:rPr>
              <a:t>ea</a:t>
            </a:r>
            <a:r>
              <a:rPr lang="en-US" sz="2481" spc="-136">
                <a:solidFill>
                  <a:srgbClr val="343434"/>
                </a:solidFill>
                <a:latin typeface="DM Sans"/>
                <a:ea typeface="DM Sans"/>
                <a:cs typeface="DM Sans"/>
                <a:sym typeface="DM Sans"/>
              </a:rPr>
              <a:t>stă arhitectură cu m</a:t>
            </a:r>
            <a:r>
              <a:rPr lang="en-US" sz="2481" spc="-136">
                <a:solidFill>
                  <a:srgbClr val="343434"/>
                </a:solidFill>
                <a:latin typeface="DM Sans"/>
                <a:ea typeface="DM Sans"/>
                <a:cs typeface="DM Sans"/>
                <a:sym typeface="DM Sans"/>
              </a:rPr>
              <a:t>icroservicii ofer</a:t>
            </a:r>
            <a:r>
              <a:rPr lang="en-US" sz="2481" spc="-136">
                <a:solidFill>
                  <a:srgbClr val="343434"/>
                </a:solidFill>
                <a:latin typeface="DM Sans"/>
                <a:ea typeface="DM Sans"/>
                <a:cs typeface="DM Sans"/>
                <a:sym typeface="DM Sans"/>
              </a:rPr>
              <a:t>ă flexibilitate</a:t>
            </a:r>
            <a:r>
              <a:rPr lang="en-US" sz="2481" spc="-136">
                <a:solidFill>
                  <a:srgbClr val="343434"/>
                </a:solidFill>
                <a:latin typeface="DM Sans"/>
                <a:ea typeface="DM Sans"/>
                <a:cs typeface="DM Sans"/>
                <a:sym typeface="DM Sans"/>
              </a:rPr>
              <a:t> și permit</a:t>
            </a:r>
            <a:r>
              <a:rPr lang="en-US" sz="2481" spc="-136">
                <a:solidFill>
                  <a:srgbClr val="343434"/>
                </a:solidFill>
                <a:latin typeface="DM Sans"/>
                <a:ea typeface="DM Sans"/>
                <a:cs typeface="DM Sans"/>
                <a:sym typeface="DM Sans"/>
              </a:rPr>
              <a:t>e evoluția independentă a celor două componente.</a:t>
            </a:r>
          </a:p>
          <a:p>
            <a:pPr algn="l">
              <a:lnSpc>
                <a:spcPts val="3200"/>
              </a:lnSpc>
            </a:pPr>
            <a:r>
              <a:rPr lang="en-US" sz="2481" spc="-136">
                <a:solidFill>
                  <a:srgbClr val="343434"/>
                </a:solidFill>
                <a:latin typeface="DM Sans"/>
                <a:ea typeface="DM Sans"/>
                <a:cs typeface="DM Sans"/>
                <a:sym typeface="DM Sans"/>
              </a:rPr>
              <a:t>API-ul Flask oferă un endpo</a:t>
            </a:r>
            <a:r>
              <a:rPr lang="en-US" sz="2481" spc="-136">
                <a:solidFill>
                  <a:srgbClr val="343434"/>
                </a:solidFill>
                <a:latin typeface="DM Sans"/>
                <a:ea typeface="DM Sans"/>
                <a:cs typeface="DM Sans"/>
                <a:sym typeface="DM Sans"/>
              </a:rPr>
              <a:t>int REST (/an</a:t>
            </a:r>
            <a:r>
              <a:rPr lang="en-US" sz="2481" spc="-136">
                <a:solidFill>
                  <a:srgbClr val="343434"/>
                </a:solidFill>
                <a:latin typeface="DM Sans"/>
                <a:ea typeface="DM Sans"/>
                <a:cs typeface="DM Sans"/>
                <a:sym typeface="DM Sans"/>
              </a:rPr>
              <a:t>alyze) </a:t>
            </a:r>
            <a:r>
              <a:rPr lang="en-US" sz="2481" spc="-136">
                <a:solidFill>
                  <a:srgbClr val="343434"/>
                </a:solidFill>
                <a:latin typeface="DM Sans"/>
                <a:ea typeface="DM Sans"/>
                <a:cs typeface="DM Sans"/>
                <a:sym typeface="DM Sans"/>
              </a:rPr>
              <a:t>car</a:t>
            </a:r>
            <a:r>
              <a:rPr lang="en-US" sz="2481" spc="-136">
                <a:solidFill>
                  <a:srgbClr val="343434"/>
                </a:solidFill>
                <a:latin typeface="DM Sans"/>
                <a:ea typeface="DM Sans"/>
                <a:cs typeface="DM Sans"/>
                <a:sym typeface="DM Sans"/>
              </a:rPr>
              <a:t>e:</a:t>
            </a:r>
          </a:p>
          <a:p>
            <a:pPr algn="l" marL="535682" indent="-267841" lvl="1">
              <a:lnSpc>
                <a:spcPts val="3200"/>
              </a:lnSpc>
              <a:buFont typeface="Arial"/>
              <a:buChar char="•"/>
            </a:pPr>
            <a:r>
              <a:rPr lang="en-US" sz="2481" spc="-136">
                <a:solidFill>
                  <a:srgbClr val="343434"/>
                </a:solidFill>
                <a:latin typeface="DM Sans"/>
                <a:ea typeface="DM Sans"/>
                <a:cs typeface="DM Sans"/>
                <a:sym typeface="DM Sans"/>
              </a:rPr>
              <a:t>Primește cod sursă și (opțional) limbajul de programare</a:t>
            </a:r>
          </a:p>
          <a:p>
            <a:pPr algn="l" marL="535682" indent="-267841" lvl="1">
              <a:lnSpc>
                <a:spcPts val="3200"/>
              </a:lnSpc>
              <a:buFont typeface="Arial"/>
              <a:buChar char="•"/>
            </a:pPr>
            <a:r>
              <a:rPr lang="en-US" sz="2481" spc="-136">
                <a:solidFill>
                  <a:srgbClr val="343434"/>
                </a:solidFill>
                <a:latin typeface="DM Sans"/>
                <a:ea typeface="DM Sans"/>
                <a:cs typeface="DM Sans"/>
                <a:sym typeface="DM Sans"/>
              </a:rPr>
              <a:t>Aplică analiza bazată</a:t>
            </a:r>
            <a:r>
              <a:rPr lang="en-US" sz="2481" spc="-136">
                <a:solidFill>
                  <a:srgbClr val="343434"/>
                </a:solidFill>
                <a:latin typeface="DM Sans"/>
                <a:ea typeface="DM Sans"/>
                <a:cs typeface="DM Sans"/>
                <a:sym typeface="DM Sans"/>
              </a:rPr>
              <a:t> pe reguli</a:t>
            </a:r>
          </a:p>
          <a:p>
            <a:pPr algn="l" marL="535682" indent="-267841" lvl="1">
              <a:lnSpc>
                <a:spcPts val="3200"/>
              </a:lnSpc>
              <a:buFont typeface="Arial"/>
              <a:buChar char="•"/>
            </a:pPr>
            <a:r>
              <a:rPr lang="en-US" sz="2481" spc="-136">
                <a:solidFill>
                  <a:srgbClr val="343434"/>
                </a:solidFill>
                <a:latin typeface="DM Sans"/>
                <a:ea typeface="DM Sans"/>
                <a:cs typeface="DM Sans"/>
                <a:sym typeface="DM Sans"/>
              </a:rPr>
              <a:t>Aplică analiza bazată pe ML (dacă </a:t>
            </a:r>
            <a:r>
              <a:rPr lang="en-US" sz="2481" spc="-136">
                <a:solidFill>
                  <a:srgbClr val="343434"/>
                </a:solidFill>
                <a:latin typeface="DM Sans"/>
                <a:ea typeface="DM Sans"/>
                <a:cs typeface="DM Sans"/>
                <a:sym typeface="DM Sans"/>
              </a:rPr>
              <a:t>modelul este dispo</a:t>
            </a:r>
            <a:r>
              <a:rPr lang="en-US" sz="2481" spc="-136">
                <a:solidFill>
                  <a:srgbClr val="343434"/>
                </a:solidFill>
                <a:latin typeface="DM Sans"/>
                <a:ea typeface="DM Sans"/>
                <a:cs typeface="DM Sans"/>
                <a:sym typeface="DM Sans"/>
              </a:rPr>
              <a:t>nibil)</a:t>
            </a:r>
          </a:p>
          <a:p>
            <a:pPr algn="l" marL="535682" indent="-267841" lvl="1">
              <a:lnSpc>
                <a:spcPts val="3200"/>
              </a:lnSpc>
              <a:buFont typeface="Arial"/>
              <a:buChar char="•"/>
            </a:pPr>
            <a:r>
              <a:rPr lang="en-US" sz="2481" spc="-136">
                <a:solidFill>
                  <a:srgbClr val="343434"/>
                </a:solidFill>
                <a:latin typeface="DM Sans"/>
                <a:ea typeface="DM Sans"/>
                <a:cs typeface="DM Sans"/>
                <a:sym typeface="DM Sans"/>
              </a:rPr>
              <a:t>Com</a:t>
            </a:r>
            <a:r>
              <a:rPr lang="en-US" sz="2481" spc="-136">
                <a:solidFill>
                  <a:srgbClr val="343434"/>
                </a:solidFill>
                <a:latin typeface="DM Sans"/>
                <a:ea typeface="DM Sans"/>
                <a:cs typeface="DM Sans"/>
                <a:sym typeface="DM Sans"/>
              </a:rPr>
              <a:t>b</a:t>
            </a:r>
            <a:r>
              <a:rPr lang="en-US" sz="2481" spc="-136">
                <a:solidFill>
                  <a:srgbClr val="343434"/>
                </a:solidFill>
                <a:latin typeface="DM Sans"/>
                <a:ea typeface="DM Sans"/>
                <a:cs typeface="DM Sans"/>
                <a:sym typeface="DM Sans"/>
              </a:rPr>
              <a:t>ină r</a:t>
            </a:r>
            <a:r>
              <a:rPr lang="en-US" sz="2481" spc="-136">
                <a:solidFill>
                  <a:srgbClr val="343434"/>
                </a:solidFill>
                <a:latin typeface="DM Sans"/>
                <a:ea typeface="DM Sans"/>
                <a:cs typeface="DM Sans"/>
                <a:sym typeface="DM Sans"/>
              </a:rPr>
              <a:t>e</a:t>
            </a:r>
            <a:r>
              <a:rPr lang="en-US" sz="2481" spc="-136">
                <a:solidFill>
                  <a:srgbClr val="343434"/>
                </a:solidFill>
                <a:latin typeface="DM Sans"/>
                <a:ea typeface="DM Sans"/>
                <a:cs typeface="DM Sans"/>
                <a:sym typeface="DM Sans"/>
              </a:rPr>
              <a:t>zul</a:t>
            </a:r>
            <a:r>
              <a:rPr lang="en-US" sz="2481" spc="-136">
                <a:solidFill>
                  <a:srgbClr val="343434"/>
                </a:solidFill>
                <a:latin typeface="DM Sans"/>
                <a:ea typeface="DM Sans"/>
                <a:cs typeface="DM Sans"/>
                <a:sym typeface="DM Sans"/>
              </a:rPr>
              <a:t>ta</a:t>
            </a:r>
            <a:r>
              <a:rPr lang="en-US" sz="2481" spc="-136">
                <a:solidFill>
                  <a:srgbClr val="343434"/>
                </a:solidFill>
                <a:latin typeface="DM Sans"/>
                <a:ea typeface="DM Sans"/>
                <a:cs typeface="DM Sans"/>
                <a:sym typeface="DM Sans"/>
              </a:rPr>
              <a:t>t</a:t>
            </a:r>
            <a:r>
              <a:rPr lang="en-US" sz="2481" spc="-136">
                <a:solidFill>
                  <a:srgbClr val="343434"/>
                </a:solidFill>
                <a:latin typeface="DM Sans"/>
                <a:ea typeface="DM Sans"/>
                <a:cs typeface="DM Sans"/>
                <a:sym typeface="DM Sans"/>
              </a:rPr>
              <a:t>e</a:t>
            </a:r>
            <a:r>
              <a:rPr lang="en-US" sz="2481" spc="-136">
                <a:solidFill>
                  <a:srgbClr val="343434"/>
                </a:solidFill>
                <a:latin typeface="DM Sans"/>
                <a:ea typeface="DM Sans"/>
                <a:cs typeface="DM Sans"/>
                <a:sym typeface="DM Sans"/>
              </a:rPr>
              <a:t>le, elim</a:t>
            </a:r>
            <a:r>
              <a:rPr lang="en-US" sz="2481" spc="-136">
                <a:solidFill>
                  <a:srgbClr val="343434"/>
                </a:solidFill>
                <a:latin typeface="DM Sans"/>
                <a:ea typeface="DM Sans"/>
                <a:cs typeface="DM Sans"/>
                <a:sym typeface="DM Sans"/>
              </a:rPr>
              <a:t>in</a:t>
            </a:r>
            <a:r>
              <a:rPr lang="en-US" sz="2481" spc="-136">
                <a:solidFill>
                  <a:srgbClr val="343434"/>
                </a:solidFill>
                <a:latin typeface="DM Sans"/>
                <a:ea typeface="DM Sans"/>
                <a:cs typeface="DM Sans"/>
                <a:sym typeface="DM Sans"/>
              </a:rPr>
              <a:t>â</a:t>
            </a:r>
            <a:r>
              <a:rPr lang="en-US" sz="2481" spc="-136">
                <a:solidFill>
                  <a:srgbClr val="343434"/>
                </a:solidFill>
                <a:latin typeface="DM Sans"/>
                <a:ea typeface="DM Sans"/>
                <a:cs typeface="DM Sans"/>
                <a:sym typeface="DM Sans"/>
              </a:rPr>
              <a:t>nd</a:t>
            </a:r>
            <a:r>
              <a:rPr lang="en-US" sz="2481" spc="-136">
                <a:solidFill>
                  <a:srgbClr val="343434"/>
                </a:solidFill>
                <a:latin typeface="DM Sans"/>
                <a:ea typeface="DM Sans"/>
                <a:cs typeface="DM Sans"/>
                <a:sym typeface="DM Sans"/>
              </a:rPr>
              <a:t> </a:t>
            </a:r>
            <a:r>
              <a:rPr lang="en-US" sz="2481" spc="-136">
                <a:solidFill>
                  <a:srgbClr val="343434"/>
                </a:solidFill>
                <a:latin typeface="DM Sans"/>
                <a:ea typeface="DM Sans"/>
                <a:cs typeface="DM Sans"/>
                <a:sym typeface="DM Sans"/>
              </a:rPr>
              <a:t>d</a:t>
            </a:r>
            <a:r>
              <a:rPr lang="en-US" sz="2481" spc="-136">
                <a:solidFill>
                  <a:srgbClr val="343434"/>
                </a:solidFill>
                <a:latin typeface="DM Sans"/>
                <a:ea typeface="DM Sans"/>
                <a:cs typeface="DM Sans"/>
                <a:sym typeface="DM Sans"/>
              </a:rPr>
              <a:t>uplica</a:t>
            </a:r>
            <a:r>
              <a:rPr lang="en-US" sz="2481" spc="-136">
                <a:solidFill>
                  <a:srgbClr val="343434"/>
                </a:solidFill>
                <a:latin typeface="DM Sans"/>
                <a:ea typeface="DM Sans"/>
                <a:cs typeface="DM Sans"/>
                <a:sym typeface="DM Sans"/>
              </a:rPr>
              <a:t>te</a:t>
            </a:r>
            <a:r>
              <a:rPr lang="en-US" sz="2481" spc="-136">
                <a:solidFill>
                  <a:srgbClr val="343434"/>
                </a:solidFill>
                <a:latin typeface="DM Sans"/>
                <a:ea typeface="DM Sans"/>
                <a:cs typeface="DM Sans"/>
                <a:sym typeface="DM Sans"/>
              </a:rPr>
              <a:t>le ș</a:t>
            </a:r>
            <a:r>
              <a:rPr lang="en-US" sz="2481" spc="-136">
                <a:solidFill>
                  <a:srgbClr val="343434"/>
                </a:solidFill>
                <a:latin typeface="DM Sans"/>
                <a:ea typeface="DM Sans"/>
                <a:cs typeface="DM Sans"/>
                <a:sym typeface="DM Sans"/>
              </a:rPr>
              <a:t>i</a:t>
            </a:r>
            <a:r>
              <a:rPr lang="en-US" sz="2481" spc="-136">
                <a:solidFill>
                  <a:srgbClr val="343434"/>
                </a:solidFill>
                <a:latin typeface="DM Sans"/>
                <a:ea typeface="DM Sans"/>
                <a:cs typeface="DM Sans"/>
                <a:sym typeface="DM Sans"/>
              </a:rPr>
              <a:t> ajustâ</a:t>
            </a:r>
            <a:r>
              <a:rPr lang="en-US" sz="2481" spc="-136">
                <a:solidFill>
                  <a:srgbClr val="343434"/>
                </a:solidFill>
                <a:latin typeface="DM Sans"/>
                <a:ea typeface="DM Sans"/>
                <a:cs typeface="DM Sans"/>
                <a:sym typeface="DM Sans"/>
              </a:rPr>
              <a:t>n</a:t>
            </a:r>
            <a:r>
              <a:rPr lang="en-US" sz="2481" spc="-136">
                <a:solidFill>
                  <a:srgbClr val="343434"/>
                </a:solidFill>
                <a:latin typeface="DM Sans"/>
                <a:ea typeface="DM Sans"/>
                <a:cs typeface="DM Sans"/>
                <a:sym typeface="DM Sans"/>
              </a:rPr>
              <a:t>d niv</a:t>
            </a:r>
            <a:r>
              <a:rPr lang="en-US" sz="2481" spc="-136">
                <a:solidFill>
                  <a:srgbClr val="343434"/>
                </a:solidFill>
                <a:latin typeface="DM Sans"/>
                <a:ea typeface="DM Sans"/>
                <a:cs typeface="DM Sans"/>
                <a:sym typeface="DM Sans"/>
              </a:rPr>
              <a:t>e</a:t>
            </a:r>
            <a:r>
              <a:rPr lang="en-US" sz="2481" spc="-136">
                <a:solidFill>
                  <a:srgbClr val="343434"/>
                </a:solidFill>
                <a:latin typeface="DM Sans"/>
                <a:ea typeface="DM Sans"/>
                <a:cs typeface="DM Sans"/>
                <a:sym typeface="DM Sans"/>
              </a:rPr>
              <a:t>l</a:t>
            </a:r>
            <a:r>
              <a:rPr lang="en-US" sz="2481" spc="-136">
                <a:solidFill>
                  <a:srgbClr val="343434"/>
                </a:solidFill>
                <a:latin typeface="DM Sans"/>
                <a:ea typeface="DM Sans"/>
                <a:cs typeface="DM Sans"/>
                <a:sym typeface="DM Sans"/>
              </a:rPr>
              <a:t>ur</a:t>
            </a:r>
            <a:r>
              <a:rPr lang="en-US" sz="2481" spc="-136">
                <a:solidFill>
                  <a:srgbClr val="343434"/>
                </a:solidFill>
                <a:latin typeface="DM Sans"/>
                <a:ea typeface="DM Sans"/>
                <a:cs typeface="DM Sans"/>
                <a:sym typeface="DM Sans"/>
              </a:rPr>
              <a:t>il</a:t>
            </a:r>
            <a:r>
              <a:rPr lang="en-US" sz="2481" spc="-136">
                <a:solidFill>
                  <a:srgbClr val="343434"/>
                </a:solidFill>
                <a:latin typeface="DM Sans"/>
                <a:ea typeface="DM Sans"/>
                <a:cs typeface="DM Sans"/>
                <a:sym typeface="DM Sans"/>
              </a:rPr>
              <a:t>e</a:t>
            </a:r>
            <a:r>
              <a:rPr lang="en-US" sz="2481" spc="-136">
                <a:solidFill>
                  <a:srgbClr val="343434"/>
                </a:solidFill>
                <a:latin typeface="DM Sans"/>
                <a:ea typeface="DM Sans"/>
                <a:cs typeface="DM Sans"/>
                <a:sym typeface="DM Sans"/>
              </a:rPr>
              <a:t> </a:t>
            </a:r>
            <a:r>
              <a:rPr lang="en-US" sz="2481" spc="-136">
                <a:solidFill>
                  <a:srgbClr val="343434"/>
                </a:solidFill>
                <a:latin typeface="DM Sans"/>
                <a:ea typeface="DM Sans"/>
                <a:cs typeface="DM Sans"/>
                <a:sym typeface="DM Sans"/>
              </a:rPr>
              <a:t>de încredere</a:t>
            </a:r>
          </a:p>
          <a:p>
            <a:pPr algn="l" marL="535682" indent="-267841" lvl="1">
              <a:lnSpc>
                <a:spcPts val="3200"/>
              </a:lnSpc>
              <a:buFont typeface="Arial"/>
              <a:buChar char="•"/>
            </a:pPr>
            <a:r>
              <a:rPr lang="en-US" sz="2481" spc="-136">
                <a:solidFill>
                  <a:srgbClr val="343434"/>
                </a:solidFill>
                <a:latin typeface="DM Sans"/>
                <a:ea typeface="DM Sans"/>
                <a:cs typeface="DM Sans"/>
                <a:sym typeface="DM Sans"/>
              </a:rPr>
              <a:t>Generează un raport det</a:t>
            </a:r>
            <a:r>
              <a:rPr lang="en-US" sz="2481" spc="-136">
                <a:solidFill>
                  <a:srgbClr val="343434"/>
                </a:solidFill>
                <a:latin typeface="DM Sans"/>
                <a:ea typeface="DM Sans"/>
                <a:cs typeface="DM Sans"/>
                <a:sym typeface="DM Sans"/>
              </a:rPr>
              <a:t>aliat cu vulnerabilitățile identifi</a:t>
            </a:r>
            <a:r>
              <a:rPr lang="en-US" sz="2481" spc="-136">
                <a:solidFill>
                  <a:srgbClr val="343434"/>
                </a:solidFill>
                <a:latin typeface="DM Sans"/>
                <a:ea typeface="DM Sans"/>
                <a:cs typeface="DM Sans"/>
                <a:sym typeface="DM Sans"/>
              </a:rPr>
              <a:t>cate, nivelu</a:t>
            </a:r>
            <a:r>
              <a:rPr lang="en-US" sz="2481" spc="-136">
                <a:solidFill>
                  <a:srgbClr val="343434"/>
                </a:solidFill>
                <a:latin typeface="DM Sans"/>
                <a:ea typeface="DM Sans"/>
                <a:cs typeface="DM Sans"/>
                <a:sym typeface="DM Sans"/>
              </a:rPr>
              <a:t>rile</a:t>
            </a:r>
            <a:r>
              <a:rPr lang="en-US" sz="2481" spc="-136">
                <a:solidFill>
                  <a:srgbClr val="343434"/>
                </a:solidFill>
                <a:latin typeface="DM Sans"/>
                <a:ea typeface="DM Sans"/>
                <a:cs typeface="DM Sans"/>
                <a:sym typeface="DM Sans"/>
              </a:rPr>
              <a:t> de</a:t>
            </a:r>
            <a:r>
              <a:rPr lang="en-US" sz="2481" spc="-136">
                <a:solidFill>
                  <a:srgbClr val="343434"/>
                </a:solidFill>
                <a:latin typeface="DM Sans"/>
                <a:ea typeface="DM Sans"/>
                <a:cs typeface="DM Sans"/>
                <a:sym typeface="DM Sans"/>
              </a:rPr>
              <a:t> ri</a:t>
            </a:r>
            <a:r>
              <a:rPr lang="en-US" sz="2481" spc="-136">
                <a:solidFill>
                  <a:srgbClr val="343434"/>
                </a:solidFill>
                <a:latin typeface="DM Sans"/>
                <a:ea typeface="DM Sans"/>
                <a:cs typeface="DM Sans"/>
                <a:sym typeface="DM Sans"/>
              </a:rPr>
              <a:t>sc și recom</a:t>
            </a:r>
            <a:r>
              <a:rPr lang="en-US" sz="2481" spc="-136">
                <a:solidFill>
                  <a:srgbClr val="343434"/>
                </a:solidFill>
                <a:latin typeface="DM Sans"/>
                <a:ea typeface="DM Sans"/>
                <a:cs typeface="DM Sans"/>
                <a:sym typeface="DM Sans"/>
              </a:rPr>
              <a:t>andări pentr</a:t>
            </a:r>
            <a:r>
              <a:rPr lang="en-US" sz="2481" spc="-136">
                <a:solidFill>
                  <a:srgbClr val="343434"/>
                </a:solidFill>
                <a:latin typeface="DM Sans"/>
                <a:ea typeface="DM Sans"/>
                <a:cs typeface="DM Sans"/>
                <a:sym typeface="DM Sans"/>
              </a:rPr>
              <a:t>u</a:t>
            </a:r>
            <a:r>
              <a:rPr lang="en-US" sz="2481" spc="-136">
                <a:solidFill>
                  <a:srgbClr val="343434"/>
                </a:solidFill>
                <a:latin typeface="DM Sans"/>
                <a:ea typeface="DM Sans"/>
                <a:cs typeface="DM Sans"/>
                <a:sym typeface="DM Sans"/>
              </a:rPr>
              <a:t> remedie</a:t>
            </a:r>
            <a:r>
              <a:rPr lang="en-US" sz="2481" spc="-136">
                <a:solidFill>
                  <a:srgbClr val="343434"/>
                </a:solidFill>
                <a:latin typeface="DM Sans"/>
                <a:ea typeface="DM Sans"/>
                <a:cs typeface="DM Sans"/>
                <a:sym typeface="DM Sans"/>
              </a:rPr>
              <a:t>re</a:t>
            </a:r>
          </a:p>
          <a:p>
            <a:pPr algn="l">
              <a:lnSpc>
                <a:spcPts val="3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97295" y="5299561"/>
            <a:ext cx="8004410" cy="4502481"/>
          </a:xfrm>
          <a:custGeom>
            <a:avLst/>
            <a:gdLst/>
            <a:ahLst/>
            <a:cxnLst/>
            <a:rect r="r" b="b" t="t" l="l"/>
            <a:pathLst>
              <a:path h="4502481" w="8004410">
                <a:moveTo>
                  <a:pt x="0" y="0"/>
                </a:moveTo>
                <a:lnTo>
                  <a:pt x="8004410" y="0"/>
                </a:lnTo>
                <a:lnTo>
                  <a:pt x="8004410" y="4502480"/>
                </a:lnTo>
                <a:lnTo>
                  <a:pt x="0" y="4502480"/>
                </a:lnTo>
                <a:lnTo>
                  <a:pt x="0" y="0"/>
                </a:lnTo>
                <a:close/>
              </a:path>
            </a:pathLst>
          </a:custGeom>
          <a:blipFill>
            <a:blip r:embed="rId4"/>
            <a:stretch>
              <a:fillRect l="0" t="0" r="0" b="0"/>
            </a:stretch>
          </a:blipFill>
        </p:spPr>
      </p:sp>
      <p:sp>
        <p:nvSpPr>
          <p:cNvPr name="Freeform 4" id="4"/>
          <p:cNvSpPr/>
          <p:nvPr/>
        </p:nvSpPr>
        <p:spPr>
          <a:xfrm flipH="false" flipV="false" rot="0">
            <a:off x="9780680" y="4301509"/>
            <a:ext cx="7768972" cy="4360336"/>
          </a:xfrm>
          <a:custGeom>
            <a:avLst/>
            <a:gdLst/>
            <a:ahLst/>
            <a:cxnLst/>
            <a:rect r="r" b="b" t="t" l="l"/>
            <a:pathLst>
              <a:path h="4360336" w="7768972">
                <a:moveTo>
                  <a:pt x="0" y="0"/>
                </a:moveTo>
                <a:lnTo>
                  <a:pt x="7768972" y="0"/>
                </a:lnTo>
                <a:lnTo>
                  <a:pt x="7768972" y="4360336"/>
                </a:lnTo>
                <a:lnTo>
                  <a:pt x="0" y="4360336"/>
                </a:lnTo>
                <a:lnTo>
                  <a:pt x="0" y="0"/>
                </a:lnTo>
                <a:close/>
              </a:path>
            </a:pathLst>
          </a:custGeom>
          <a:blipFill>
            <a:blip r:embed="rId5"/>
            <a:stretch>
              <a:fillRect l="0" t="0" r="0" b="0"/>
            </a:stretch>
          </a:blipFill>
        </p:spPr>
      </p:sp>
      <p:sp>
        <p:nvSpPr>
          <p:cNvPr name="TextBox 5" id="5"/>
          <p:cNvSpPr txBox="true"/>
          <p:nvPr/>
        </p:nvSpPr>
        <p:spPr>
          <a:xfrm rot="0">
            <a:off x="16706868" y="9493173"/>
            <a:ext cx="1005737" cy="5334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07</a:t>
            </a:r>
          </a:p>
          <a:p>
            <a:pPr algn="r">
              <a:lnSpc>
                <a:spcPts val="2100"/>
              </a:lnSpc>
            </a:pPr>
          </a:p>
        </p:txBody>
      </p:sp>
      <p:sp>
        <p:nvSpPr>
          <p:cNvPr name="TextBox 6" id="6"/>
          <p:cNvSpPr txBox="true"/>
          <p:nvPr/>
        </p:nvSpPr>
        <p:spPr>
          <a:xfrm rot="0">
            <a:off x="1028700" y="1077234"/>
            <a:ext cx="5224582" cy="835397"/>
          </a:xfrm>
          <a:prstGeom prst="rect">
            <a:avLst/>
          </a:prstGeom>
        </p:spPr>
        <p:txBody>
          <a:bodyPr anchor="t" rtlCol="false" tIns="0" lIns="0" bIns="0" rIns="0">
            <a:spAutoFit/>
          </a:bodyPr>
          <a:lstStyle/>
          <a:p>
            <a:pPr algn="ctr">
              <a:lnSpc>
                <a:spcPts val="6766"/>
              </a:lnSpc>
              <a:spcBef>
                <a:spcPct val="0"/>
              </a:spcBef>
            </a:pPr>
            <a:r>
              <a:rPr lang="en-US" b="true" sz="5245" spc="-288">
                <a:solidFill>
                  <a:srgbClr val="343434"/>
                </a:solidFill>
                <a:latin typeface="DM Sans Bold"/>
                <a:ea typeface="DM Sans Bold"/>
                <a:cs typeface="DM Sans Bold"/>
                <a:sym typeface="DM Sans Bold"/>
              </a:rPr>
              <a:t>V</a:t>
            </a:r>
            <a:r>
              <a:rPr lang="en-US" b="true" sz="5245" spc="-288">
                <a:solidFill>
                  <a:srgbClr val="343434"/>
                </a:solidFill>
                <a:latin typeface="DM Sans Bold"/>
                <a:ea typeface="DM Sans Bold"/>
                <a:cs typeface="DM Sans Bold"/>
                <a:sym typeface="DM Sans Bold"/>
              </a:rPr>
              <a:t>ULNRISKATCHER</a:t>
            </a:r>
          </a:p>
        </p:txBody>
      </p:sp>
      <p:sp>
        <p:nvSpPr>
          <p:cNvPr name="TextBox 7" id="7"/>
          <p:cNvSpPr txBox="true"/>
          <p:nvPr/>
        </p:nvSpPr>
        <p:spPr>
          <a:xfrm rot="0">
            <a:off x="1028700" y="2445179"/>
            <a:ext cx="13916215" cy="2787563"/>
          </a:xfrm>
          <a:prstGeom prst="rect">
            <a:avLst/>
          </a:prstGeom>
        </p:spPr>
        <p:txBody>
          <a:bodyPr anchor="t" rtlCol="false" tIns="0" lIns="0" bIns="0" rIns="0">
            <a:spAutoFit/>
          </a:bodyPr>
          <a:lstStyle/>
          <a:p>
            <a:pPr algn="l">
              <a:lnSpc>
                <a:spcPts val="3691"/>
              </a:lnSpc>
              <a:spcBef>
                <a:spcPct val="0"/>
              </a:spcBef>
            </a:pPr>
            <a:r>
              <a:rPr lang="en-US" b="true" sz="2861" spc="-157">
                <a:solidFill>
                  <a:srgbClr val="343434"/>
                </a:solidFill>
                <a:latin typeface="DM Sans Bold"/>
                <a:ea typeface="DM Sans Bold"/>
                <a:cs typeface="DM Sans Bold"/>
                <a:sym typeface="DM Sans Bold"/>
              </a:rPr>
              <a:t>Rez</a:t>
            </a:r>
            <a:r>
              <a:rPr lang="en-US" b="true" sz="2861" spc="-157">
                <a:solidFill>
                  <a:srgbClr val="343434"/>
                </a:solidFill>
                <a:latin typeface="DM Sans Bold"/>
                <a:ea typeface="DM Sans Bold"/>
                <a:cs typeface="DM Sans Bold"/>
                <a:sym typeface="DM Sans Bold"/>
              </a:rPr>
              <a:t>ultatele analizei:</a:t>
            </a:r>
          </a:p>
          <a:p>
            <a:pPr algn="l" marL="617826" indent="-308913" lvl="1">
              <a:lnSpc>
                <a:spcPts val="3691"/>
              </a:lnSpc>
              <a:spcBef>
                <a:spcPct val="0"/>
              </a:spcBef>
              <a:buFont typeface="Arial"/>
              <a:buChar char="•"/>
            </a:pPr>
            <a:r>
              <a:rPr lang="en-US" sz="2861" spc="-157">
                <a:solidFill>
                  <a:srgbClr val="343434"/>
                </a:solidFill>
                <a:latin typeface="DM Sans"/>
                <a:ea typeface="DM Sans"/>
                <a:cs typeface="DM Sans"/>
                <a:sym typeface="DM Sans"/>
              </a:rPr>
              <a:t>Raport detaliat cu vulnerabilitățile identificate</a:t>
            </a:r>
          </a:p>
          <a:p>
            <a:pPr algn="l" marL="617826" indent="-308913" lvl="1">
              <a:lnSpc>
                <a:spcPts val="3691"/>
              </a:lnSpc>
              <a:spcBef>
                <a:spcPct val="0"/>
              </a:spcBef>
              <a:buFont typeface="Arial"/>
              <a:buChar char="•"/>
            </a:pPr>
            <a:r>
              <a:rPr lang="en-US" sz="2861" spc="-157">
                <a:solidFill>
                  <a:srgbClr val="343434"/>
                </a:solidFill>
                <a:latin typeface="DM Sans"/>
                <a:ea typeface="DM Sans"/>
                <a:cs typeface="DM Sans"/>
                <a:sym typeface="DM Sans"/>
              </a:rPr>
              <a:t>Nivel de încredere și risc pentru fiecare problemă</a:t>
            </a:r>
          </a:p>
          <a:p>
            <a:pPr algn="l" marL="617826" indent="-308913" lvl="1">
              <a:lnSpc>
                <a:spcPts val="3691"/>
              </a:lnSpc>
              <a:spcBef>
                <a:spcPct val="0"/>
              </a:spcBef>
              <a:buFont typeface="Arial"/>
              <a:buChar char="•"/>
            </a:pPr>
            <a:r>
              <a:rPr lang="en-US" sz="2861" spc="-157">
                <a:solidFill>
                  <a:srgbClr val="343434"/>
                </a:solidFill>
                <a:latin typeface="DM Sans"/>
                <a:ea typeface="DM Sans"/>
                <a:cs typeface="DM Sans"/>
                <a:sym typeface="DM Sans"/>
              </a:rPr>
              <a:t>Recomandări pentru remediere</a:t>
            </a:r>
          </a:p>
          <a:p>
            <a:pPr algn="l" marL="617826" indent="-308913" lvl="1">
              <a:lnSpc>
                <a:spcPts val="3691"/>
              </a:lnSpc>
              <a:spcBef>
                <a:spcPct val="0"/>
              </a:spcBef>
              <a:buFont typeface="Arial"/>
              <a:buChar char="•"/>
            </a:pPr>
            <a:r>
              <a:rPr lang="en-US" sz="2861" spc="-157">
                <a:solidFill>
                  <a:srgbClr val="343434"/>
                </a:solidFill>
                <a:latin typeface="DM Sans"/>
                <a:ea typeface="DM Sans"/>
                <a:cs typeface="DM Sans"/>
                <a:sym typeface="DM Sans"/>
              </a:rPr>
              <a:t>Statistici vizuale</a:t>
            </a:r>
          </a:p>
          <a:p>
            <a:pPr algn="l">
              <a:lnSpc>
                <a:spcPts val="3691"/>
              </a:lnSpc>
              <a:spcBef>
                <a:spcPct val="0"/>
              </a:spcBef>
            </a:pPr>
          </a:p>
        </p:txBody>
      </p:sp>
      <p:sp>
        <p:nvSpPr>
          <p:cNvPr name="Freeform 8" id="8"/>
          <p:cNvSpPr/>
          <p:nvPr/>
        </p:nvSpPr>
        <p:spPr>
          <a:xfrm flipH="false" flipV="false" rot="-1354446">
            <a:off x="14424755" y="800384"/>
            <a:ext cx="1269428" cy="1983482"/>
          </a:xfrm>
          <a:custGeom>
            <a:avLst/>
            <a:gdLst/>
            <a:ahLst/>
            <a:cxnLst/>
            <a:rect r="r" b="b" t="t" l="l"/>
            <a:pathLst>
              <a:path h="1983482" w="1269428">
                <a:moveTo>
                  <a:pt x="0" y="0"/>
                </a:moveTo>
                <a:lnTo>
                  <a:pt x="1269429" y="0"/>
                </a:lnTo>
                <a:lnTo>
                  <a:pt x="1269429" y="1983481"/>
                </a:lnTo>
                <a:lnTo>
                  <a:pt x="0" y="19834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86403" y="529248"/>
            <a:ext cx="12444447" cy="1969469"/>
          </a:xfrm>
          <a:custGeom>
            <a:avLst/>
            <a:gdLst/>
            <a:ahLst/>
            <a:cxnLst/>
            <a:rect r="r" b="b" t="t" l="l"/>
            <a:pathLst>
              <a:path h="1969469" w="12444447">
                <a:moveTo>
                  <a:pt x="0" y="0"/>
                </a:moveTo>
                <a:lnTo>
                  <a:pt x="12444447" y="0"/>
                </a:lnTo>
                <a:lnTo>
                  <a:pt x="12444447" y="1969469"/>
                </a:lnTo>
                <a:lnTo>
                  <a:pt x="0" y="19694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97324" y="3495357"/>
            <a:ext cx="7990676" cy="4944027"/>
          </a:xfrm>
          <a:custGeom>
            <a:avLst/>
            <a:gdLst/>
            <a:ahLst/>
            <a:cxnLst/>
            <a:rect r="r" b="b" t="t" l="l"/>
            <a:pathLst>
              <a:path h="4944027" w="7990676">
                <a:moveTo>
                  <a:pt x="0" y="0"/>
                </a:moveTo>
                <a:lnTo>
                  <a:pt x="7990676" y="0"/>
                </a:lnTo>
                <a:lnTo>
                  <a:pt x="7990676" y="4944027"/>
                </a:lnTo>
                <a:lnTo>
                  <a:pt x="0" y="49440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732042" y="3741014"/>
            <a:ext cx="6797390" cy="4690199"/>
          </a:xfrm>
          <a:custGeom>
            <a:avLst/>
            <a:gdLst/>
            <a:ahLst/>
            <a:cxnLst/>
            <a:rect r="r" b="b" t="t" l="l"/>
            <a:pathLst>
              <a:path h="4690199" w="6797390">
                <a:moveTo>
                  <a:pt x="0" y="0"/>
                </a:moveTo>
                <a:lnTo>
                  <a:pt x="6797390" y="0"/>
                </a:lnTo>
                <a:lnTo>
                  <a:pt x="6797390" y="4690199"/>
                </a:lnTo>
                <a:lnTo>
                  <a:pt x="0" y="4690199"/>
                </a:lnTo>
                <a:lnTo>
                  <a:pt x="0" y="0"/>
                </a:lnTo>
                <a:close/>
              </a:path>
            </a:pathLst>
          </a:custGeom>
          <a:blipFill>
            <a:blip r:embed="rId8"/>
            <a:stretch>
              <a:fillRect l="0" t="0" r="0" b="0"/>
            </a:stretch>
          </a:blipFill>
        </p:spPr>
      </p:sp>
      <p:sp>
        <p:nvSpPr>
          <p:cNvPr name="TextBox 6" id="6"/>
          <p:cNvSpPr txBox="true"/>
          <p:nvPr/>
        </p:nvSpPr>
        <p:spPr>
          <a:xfrm rot="0">
            <a:off x="16706868" y="9493173"/>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08</a:t>
            </a:r>
          </a:p>
        </p:txBody>
      </p:sp>
      <p:sp>
        <p:nvSpPr>
          <p:cNvPr name="TextBox 7" id="7"/>
          <p:cNvSpPr txBox="true"/>
          <p:nvPr/>
        </p:nvSpPr>
        <p:spPr>
          <a:xfrm rot="0">
            <a:off x="1658005" y="1077234"/>
            <a:ext cx="3965972" cy="835397"/>
          </a:xfrm>
          <a:prstGeom prst="rect">
            <a:avLst/>
          </a:prstGeom>
        </p:spPr>
        <p:txBody>
          <a:bodyPr anchor="t" rtlCol="false" tIns="0" lIns="0" bIns="0" rIns="0">
            <a:spAutoFit/>
          </a:bodyPr>
          <a:lstStyle/>
          <a:p>
            <a:pPr algn="ctr">
              <a:lnSpc>
                <a:spcPts val="6766"/>
              </a:lnSpc>
              <a:spcBef>
                <a:spcPct val="0"/>
              </a:spcBef>
            </a:pPr>
            <a:r>
              <a:rPr lang="en-US" b="true" sz="5245" spc="-288">
                <a:solidFill>
                  <a:srgbClr val="343434"/>
                </a:solidFill>
                <a:latin typeface="DM Sans Bold"/>
                <a:ea typeface="DM Sans Bold"/>
                <a:cs typeface="DM Sans Bold"/>
                <a:sym typeface="DM Sans Bold"/>
              </a:rPr>
              <a:t>CODEASSERT</a:t>
            </a:r>
          </a:p>
        </p:txBody>
      </p:sp>
      <p:sp>
        <p:nvSpPr>
          <p:cNvPr name="TextBox 8" id="8"/>
          <p:cNvSpPr txBox="true"/>
          <p:nvPr/>
        </p:nvSpPr>
        <p:spPr>
          <a:xfrm rot="0">
            <a:off x="6605845" y="1063173"/>
            <a:ext cx="11270151" cy="882569"/>
          </a:xfrm>
          <a:prstGeom prst="rect">
            <a:avLst/>
          </a:prstGeom>
        </p:spPr>
        <p:txBody>
          <a:bodyPr anchor="t" rtlCol="false" tIns="0" lIns="0" bIns="0" rIns="0">
            <a:spAutoFit/>
          </a:bodyPr>
          <a:lstStyle/>
          <a:p>
            <a:pPr algn="just">
              <a:lnSpc>
                <a:spcPts val="3592"/>
              </a:lnSpc>
              <a:spcBef>
                <a:spcPct val="0"/>
              </a:spcBef>
            </a:pPr>
            <a:r>
              <a:rPr lang="en-US" sz="2784" spc="-153">
                <a:solidFill>
                  <a:srgbClr val="343434"/>
                </a:solidFill>
                <a:latin typeface="DM Sans"/>
                <a:ea typeface="DM Sans"/>
                <a:cs typeface="DM Sans"/>
                <a:sym typeface="DM Sans"/>
              </a:rPr>
              <a:t>Modulul vizează generarea automată de teste unitare pentru clase model prin analiza white-box.</a:t>
            </a:r>
          </a:p>
        </p:txBody>
      </p:sp>
      <p:sp>
        <p:nvSpPr>
          <p:cNvPr name="TextBox 9" id="9"/>
          <p:cNvSpPr txBox="true"/>
          <p:nvPr/>
        </p:nvSpPr>
        <p:spPr>
          <a:xfrm rot="0">
            <a:off x="1028700" y="3386138"/>
            <a:ext cx="8736806" cy="2386965"/>
          </a:xfrm>
          <a:prstGeom prst="rect">
            <a:avLst/>
          </a:prstGeom>
        </p:spPr>
        <p:txBody>
          <a:bodyPr anchor="t" rtlCol="false" tIns="0" lIns="0" bIns="0" rIns="0">
            <a:spAutoFit/>
          </a:bodyPr>
          <a:lstStyle/>
          <a:p>
            <a:pPr algn="l">
              <a:lnSpc>
                <a:spcPts val="3150"/>
              </a:lnSpc>
            </a:pPr>
            <a:r>
              <a:rPr lang="en-US" b="true" sz="2100" u="sng">
                <a:solidFill>
                  <a:srgbClr val="343434"/>
                </a:solidFill>
                <a:latin typeface="DM Sans Bold"/>
                <a:ea typeface="DM Sans Bold"/>
                <a:cs typeface="DM Sans Bold"/>
                <a:sym typeface="DM Sans Bold"/>
              </a:rPr>
              <a:t>Funcți</a:t>
            </a:r>
            <a:r>
              <a:rPr lang="en-US" b="true" sz="2100" u="sng">
                <a:solidFill>
                  <a:srgbClr val="343434"/>
                </a:solidFill>
                <a:latin typeface="DM Sans Bold"/>
                <a:ea typeface="DM Sans Bold"/>
                <a:cs typeface="DM Sans Bold"/>
                <a:sym typeface="DM Sans Bold"/>
              </a:rPr>
              <a:t>onalități cheie:</a:t>
            </a:r>
          </a:p>
          <a:p>
            <a:pPr algn="l" marL="453390" indent="-226695" lvl="1">
              <a:lnSpc>
                <a:spcPts val="3150"/>
              </a:lnSpc>
              <a:buFont typeface="Arial"/>
              <a:buChar char="•"/>
            </a:pPr>
            <a:r>
              <a:rPr lang="en-US" b="true" sz="2100">
                <a:solidFill>
                  <a:srgbClr val="343434"/>
                </a:solidFill>
                <a:latin typeface="DM Sans Bold"/>
                <a:ea typeface="DM Sans Bold"/>
                <a:cs typeface="DM Sans Bold"/>
                <a:sym typeface="DM Sans Bold"/>
              </a:rPr>
              <a:t>Extrage proprietăți &amp; namespace-uri din modele C#</a:t>
            </a:r>
          </a:p>
          <a:p>
            <a:pPr algn="l" marL="453390" indent="-226695" lvl="1">
              <a:lnSpc>
                <a:spcPts val="3150"/>
              </a:lnSpc>
              <a:buFont typeface="Arial"/>
              <a:buChar char="•"/>
            </a:pPr>
            <a:r>
              <a:rPr lang="en-US" b="true" sz="2100">
                <a:solidFill>
                  <a:srgbClr val="343434"/>
                </a:solidFill>
                <a:latin typeface="DM Sans Bold"/>
                <a:ea typeface="DM Sans Bold"/>
                <a:cs typeface="DM Sans Bold"/>
                <a:sym typeface="DM Sans Bold"/>
              </a:rPr>
              <a:t>Detectează atribute de validare ([Required], [StringLength], etc.)</a:t>
            </a:r>
          </a:p>
          <a:p>
            <a:pPr algn="l" marL="453390" indent="-226695" lvl="1">
              <a:lnSpc>
                <a:spcPts val="3150"/>
              </a:lnSpc>
              <a:buFont typeface="Arial"/>
              <a:buChar char="•"/>
            </a:pPr>
            <a:r>
              <a:rPr lang="en-US" b="true" sz="2100">
                <a:solidFill>
                  <a:srgbClr val="343434"/>
                </a:solidFill>
                <a:latin typeface="DM Sans Bold"/>
                <a:ea typeface="DM Sans Bold"/>
                <a:cs typeface="DM Sans Bold"/>
                <a:sym typeface="DM Sans Bold"/>
              </a:rPr>
              <a:t>Generează teste xUnit (Constructor, Inițializare, Validări)</a:t>
            </a:r>
          </a:p>
          <a:p>
            <a:pPr algn="l" marL="453390" indent="-226695" lvl="1">
              <a:lnSpc>
                <a:spcPts val="3150"/>
              </a:lnSpc>
              <a:buFont typeface="Arial"/>
              <a:buChar char="•"/>
            </a:pPr>
            <a:r>
              <a:rPr lang="en-US" b="true" sz="2100">
                <a:solidFill>
                  <a:srgbClr val="343434"/>
                </a:solidFill>
                <a:latin typeface="DM Sans Bold"/>
                <a:ea typeface="DM Sans Bold"/>
                <a:cs typeface="DM Sans Bold"/>
                <a:sym typeface="DM Sans Bold"/>
              </a:rPr>
              <a:t>Suport pentru colecții (List&lt;T&gt;, IEnumerable&lt;T&gt;)</a:t>
            </a:r>
          </a:p>
          <a:p>
            <a:pPr algn="ctr">
              <a:lnSpc>
                <a:spcPts val="3150"/>
              </a:lnSpc>
            </a:pPr>
          </a:p>
        </p:txBody>
      </p:sp>
      <p:sp>
        <p:nvSpPr>
          <p:cNvPr name="TextBox 10" id="10"/>
          <p:cNvSpPr txBox="true"/>
          <p:nvPr/>
        </p:nvSpPr>
        <p:spPr>
          <a:xfrm rot="0">
            <a:off x="1028700" y="5900695"/>
            <a:ext cx="8736806" cy="2787015"/>
          </a:xfrm>
          <a:prstGeom prst="rect">
            <a:avLst/>
          </a:prstGeom>
        </p:spPr>
        <p:txBody>
          <a:bodyPr anchor="t" rtlCol="false" tIns="0" lIns="0" bIns="0" rIns="0">
            <a:spAutoFit/>
          </a:bodyPr>
          <a:lstStyle/>
          <a:p>
            <a:pPr algn="l">
              <a:lnSpc>
                <a:spcPts val="3150"/>
              </a:lnSpc>
            </a:pPr>
            <a:r>
              <a:rPr lang="en-US" sz="2100" u="sng" b="true">
                <a:solidFill>
                  <a:srgbClr val="343434"/>
                </a:solidFill>
                <a:latin typeface="DM Sans Bold"/>
                <a:ea typeface="DM Sans Bold"/>
                <a:cs typeface="DM Sans Bold"/>
                <a:sym typeface="DM Sans Bold"/>
              </a:rPr>
              <a:t>Componente principale:</a:t>
            </a:r>
          </a:p>
          <a:p>
            <a:pPr algn="l" marL="453390" indent="-226695" lvl="1">
              <a:lnSpc>
                <a:spcPts val="3150"/>
              </a:lnSpc>
              <a:buFont typeface="Arial"/>
              <a:buChar char="•"/>
            </a:pPr>
            <a:r>
              <a:rPr lang="en-US" b="true" sz="2100">
                <a:solidFill>
                  <a:srgbClr val="343434"/>
                </a:solidFill>
                <a:latin typeface="DM Sans Bold"/>
                <a:ea typeface="DM Sans Bold"/>
                <a:cs typeface="DM Sans Bold"/>
                <a:sym typeface="DM Sans Bold"/>
              </a:rPr>
              <a:t>Program.cs: C</a:t>
            </a:r>
            <a:r>
              <a:rPr lang="en-US" b="true" sz="2100">
                <a:solidFill>
                  <a:srgbClr val="343434"/>
                </a:solidFill>
                <a:latin typeface="DM Sans Bold"/>
                <a:ea typeface="DM Sans Bold"/>
                <a:cs typeface="DM Sans Bold"/>
                <a:sym typeface="DM Sans Bold"/>
              </a:rPr>
              <a:t>oordonator – selectează modele și declanșează procesarea</a:t>
            </a:r>
          </a:p>
          <a:p>
            <a:pPr algn="l" marL="453390" indent="-226695" lvl="1">
              <a:lnSpc>
                <a:spcPts val="3150"/>
              </a:lnSpc>
              <a:buFont typeface="Arial"/>
              <a:buChar char="•"/>
            </a:pPr>
            <a:r>
              <a:rPr lang="en-US" b="true" sz="2100">
                <a:solidFill>
                  <a:srgbClr val="343434"/>
                </a:solidFill>
                <a:latin typeface="DM Sans Bold"/>
                <a:ea typeface="DM Sans Bold"/>
                <a:cs typeface="DM Sans Bold"/>
                <a:sym typeface="DM Sans Bold"/>
              </a:rPr>
              <a:t>ModelAnalyzer.cs: Identifică tipuri &amp; atribute de validare</a:t>
            </a:r>
          </a:p>
          <a:p>
            <a:pPr algn="l" marL="453390" indent="-226695" lvl="1">
              <a:lnSpc>
                <a:spcPts val="3150"/>
              </a:lnSpc>
              <a:buFont typeface="Arial"/>
              <a:buChar char="•"/>
            </a:pPr>
            <a:r>
              <a:rPr lang="en-US" b="true" sz="2100">
                <a:solidFill>
                  <a:srgbClr val="343434"/>
                </a:solidFill>
                <a:latin typeface="DM Sans Bold"/>
                <a:ea typeface="DM Sans Bold"/>
                <a:cs typeface="DM Sans Bold"/>
                <a:sym typeface="DM Sans Bold"/>
              </a:rPr>
              <a:t>CodeAnalysisService.cs: Extrage namespace &amp; condiții</a:t>
            </a:r>
          </a:p>
          <a:p>
            <a:pPr algn="l" marL="453390" indent="-226695" lvl="1">
              <a:lnSpc>
                <a:spcPts val="3150"/>
              </a:lnSpc>
              <a:buFont typeface="Arial"/>
              <a:buChar char="•"/>
            </a:pPr>
            <a:r>
              <a:rPr lang="en-US" b="true" sz="2100">
                <a:solidFill>
                  <a:srgbClr val="343434"/>
                </a:solidFill>
                <a:latin typeface="DM Sans Bold"/>
                <a:ea typeface="DM Sans Bold"/>
                <a:cs typeface="DM Sans Bold"/>
                <a:sym typeface="DM Sans Bold"/>
              </a:rPr>
              <a:t>TestTemplateGenerator.cs: Generează codul testelor xUnit</a:t>
            </a:r>
          </a:p>
          <a:p>
            <a:pPr algn="l">
              <a:lnSpc>
                <a:spcPts val="315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535379"/>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354446">
            <a:off x="15439108" y="522242"/>
            <a:ext cx="1269428" cy="1983482"/>
          </a:xfrm>
          <a:custGeom>
            <a:avLst/>
            <a:gdLst/>
            <a:ahLst/>
            <a:cxnLst/>
            <a:rect r="r" b="b" t="t" l="l"/>
            <a:pathLst>
              <a:path h="1983482" w="1269428">
                <a:moveTo>
                  <a:pt x="0" y="0"/>
                </a:moveTo>
                <a:lnTo>
                  <a:pt x="1269428" y="0"/>
                </a:lnTo>
                <a:lnTo>
                  <a:pt x="1269428" y="1983481"/>
                </a:lnTo>
                <a:lnTo>
                  <a:pt x="0" y="19834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064862" y="2290629"/>
            <a:ext cx="7612551" cy="2446297"/>
          </a:xfrm>
          <a:prstGeom prst="rect">
            <a:avLst/>
          </a:prstGeom>
        </p:spPr>
        <p:txBody>
          <a:bodyPr anchor="t" rtlCol="false" tIns="0" lIns="0" bIns="0" rIns="0">
            <a:spAutoFit/>
          </a:bodyPr>
          <a:lstStyle/>
          <a:p>
            <a:pPr algn="just">
              <a:lnSpc>
                <a:spcPts val="3224"/>
              </a:lnSpc>
            </a:pPr>
            <a:r>
              <a:rPr lang="en-US" b="true" sz="2499" spc="-137">
                <a:solidFill>
                  <a:srgbClr val="343434"/>
                </a:solidFill>
                <a:latin typeface="DM Sans Bold"/>
                <a:ea typeface="DM Sans Bold"/>
                <a:cs typeface="DM Sans Bold"/>
                <a:sym typeface="DM Sans Bold"/>
              </a:rPr>
              <a:t>    </a:t>
            </a:r>
            <a:r>
              <a:rPr lang="en-US" b="true" sz="2499" spc="-137" u="sng">
                <a:solidFill>
                  <a:srgbClr val="343434"/>
                </a:solidFill>
                <a:latin typeface="DM Sans Bold"/>
                <a:ea typeface="DM Sans Bold"/>
                <a:cs typeface="DM Sans Bold"/>
                <a:sym typeface="DM Sans Bold"/>
              </a:rPr>
              <a:t>Flux de procesare:</a:t>
            </a:r>
          </a:p>
          <a:p>
            <a:pPr algn="just" marL="539749" indent="-269875" lvl="1">
              <a:lnSpc>
                <a:spcPts val="3224"/>
              </a:lnSpc>
              <a:buAutoNum type="arabicPeriod" startAt="1"/>
            </a:pPr>
            <a:r>
              <a:rPr lang="en-US" b="true" sz="2499" spc="-137">
                <a:solidFill>
                  <a:srgbClr val="343434"/>
                </a:solidFill>
                <a:latin typeface="DM Sans Bold"/>
                <a:ea typeface="DM Sans Bold"/>
                <a:cs typeface="DM Sans Bold"/>
                <a:sym typeface="DM Sans Bold"/>
              </a:rPr>
              <a:t>S</a:t>
            </a:r>
            <a:r>
              <a:rPr lang="en-US" b="true" sz="2499" spc="-137">
                <a:solidFill>
                  <a:srgbClr val="343434"/>
                </a:solidFill>
                <a:latin typeface="DM Sans Bold"/>
                <a:ea typeface="DM Sans Bold"/>
                <a:cs typeface="DM Sans Bold"/>
                <a:sym typeface="DM Sans Bold"/>
              </a:rPr>
              <a:t>electare fișiere model</a:t>
            </a:r>
          </a:p>
          <a:p>
            <a:pPr algn="just" marL="539749" indent="-269875" lvl="1">
              <a:lnSpc>
                <a:spcPts val="3224"/>
              </a:lnSpc>
              <a:buAutoNum type="arabicPeriod" startAt="1"/>
            </a:pPr>
            <a:r>
              <a:rPr lang="en-US" b="true" sz="2499" spc="-137">
                <a:solidFill>
                  <a:srgbClr val="343434"/>
                </a:solidFill>
                <a:latin typeface="DM Sans Bold"/>
                <a:ea typeface="DM Sans Bold"/>
                <a:cs typeface="DM Sans Bold"/>
                <a:sym typeface="DM Sans Bold"/>
              </a:rPr>
              <a:t>Analiză proprietăți &amp; validări</a:t>
            </a:r>
          </a:p>
          <a:p>
            <a:pPr algn="just" marL="539749" indent="-269875" lvl="1">
              <a:lnSpc>
                <a:spcPts val="3224"/>
              </a:lnSpc>
              <a:buAutoNum type="arabicPeriod" startAt="1"/>
            </a:pPr>
            <a:r>
              <a:rPr lang="en-US" b="true" sz="2499" spc="-137">
                <a:solidFill>
                  <a:srgbClr val="343434"/>
                </a:solidFill>
                <a:latin typeface="DM Sans Bold"/>
                <a:ea typeface="DM Sans Bold"/>
                <a:cs typeface="DM Sans Bold"/>
                <a:sym typeface="DM Sans Bold"/>
              </a:rPr>
              <a:t>Generare automată fișiere test .cs</a:t>
            </a:r>
          </a:p>
          <a:p>
            <a:pPr algn="just" marL="1079499" indent="-359833" lvl="2">
              <a:lnSpc>
                <a:spcPts val="3224"/>
              </a:lnSpc>
              <a:buFont typeface="Arial"/>
              <a:buChar char="⚬"/>
            </a:pPr>
            <a:r>
              <a:rPr lang="en-US" b="true" sz="2499" spc="-137">
                <a:solidFill>
                  <a:srgbClr val="343434"/>
                </a:solidFill>
                <a:latin typeface="DM Sans Bold"/>
                <a:ea typeface="DM Sans Bold"/>
                <a:cs typeface="DM Sans Bold"/>
                <a:sym typeface="DM Sans Bold"/>
              </a:rPr>
              <a:t>Ex: </a:t>
            </a:r>
            <a:r>
              <a:rPr lang="en-US" b="true" sz="2499" i="true" spc="-137">
                <a:solidFill>
                  <a:srgbClr val="343434"/>
                </a:solidFill>
                <a:latin typeface="DM Sans Bold Italics"/>
                <a:ea typeface="DM Sans Bold Italics"/>
                <a:cs typeface="DM Sans Bold Italics"/>
                <a:sym typeface="DM Sans Bold Italics"/>
              </a:rPr>
              <a:t>BadgeModel.cs</a:t>
            </a:r>
            <a:r>
              <a:rPr lang="en-US" b="true" sz="2499" spc="-137">
                <a:solidFill>
                  <a:srgbClr val="343434"/>
                </a:solidFill>
                <a:latin typeface="DM Sans Bold"/>
                <a:ea typeface="DM Sans Bold"/>
                <a:cs typeface="DM Sans Bold"/>
                <a:sym typeface="DM Sans Bold"/>
              </a:rPr>
              <a:t> -&gt; </a:t>
            </a:r>
            <a:r>
              <a:rPr lang="en-US" b="true" sz="2499" i="true" spc="-137">
                <a:solidFill>
                  <a:srgbClr val="343434"/>
                </a:solidFill>
                <a:latin typeface="DM Sans Bold Italics"/>
                <a:ea typeface="DM Sans Bold Italics"/>
                <a:cs typeface="DM Sans Bold Italics"/>
                <a:sym typeface="DM Sans Bold Italics"/>
              </a:rPr>
              <a:t>BadgeModelUnit</a:t>
            </a:r>
            <a:r>
              <a:rPr lang="en-US" b="true" sz="2499" i="true" spc="-137">
                <a:solidFill>
                  <a:srgbClr val="343434"/>
                </a:solidFill>
                <a:latin typeface="DM Sans Bold Italics"/>
                <a:ea typeface="DM Sans Bold Italics"/>
                <a:cs typeface="DM Sans Bold Italics"/>
                <a:sym typeface="DM Sans Bold Italics"/>
              </a:rPr>
              <a:t>Test.cs</a:t>
            </a:r>
          </a:p>
          <a:p>
            <a:pPr algn="just">
              <a:lnSpc>
                <a:spcPts val="3592"/>
              </a:lnSpc>
              <a:spcBef>
                <a:spcPct val="0"/>
              </a:spcBef>
            </a:pPr>
          </a:p>
        </p:txBody>
      </p:sp>
      <p:grpSp>
        <p:nvGrpSpPr>
          <p:cNvPr name="Group 5" id="5"/>
          <p:cNvGrpSpPr/>
          <p:nvPr/>
        </p:nvGrpSpPr>
        <p:grpSpPr>
          <a:xfrm rot="0">
            <a:off x="2274414" y="4698826"/>
            <a:ext cx="5193446" cy="2650755"/>
            <a:chOff x="0" y="0"/>
            <a:chExt cx="6924594" cy="3534340"/>
          </a:xfrm>
        </p:grpSpPr>
        <p:sp>
          <p:nvSpPr>
            <p:cNvPr name="Freeform 6" id="6"/>
            <p:cNvSpPr/>
            <p:nvPr/>
          </p:nvSpPr>
          <p:spPr>
            <a:xfrm flipH="false" flipV="false" rot="0">
              <a:off x="0" y="0"/>
              <a:ext cx="6924594" cy="3534340"/>
            </a:xfrm>
            <a:custGeom>
              <a:avLst/>
              <a:gdLst/>
              <a:ahLst/>
              <a:cxnLst/>
              <a:rect r="r" b="b" t="t" l="l"/>
              <a:pathLst>
                <a:path h="3534340" w="6924594">
                  <a:moveTo>
                    <a:pt x="0" y="0"/>
                  </a:moveTo>
                  <a:lnTo>
                    <a:pt x="6924594" y="0"/>
                  </a:lnTo>
                  <a:lnTo>
                    <a:pt x="6924594" y="3534340"/>
                  </a:lnTo>
                  <a:lnTo>
                    <a:pt x="0" y="35343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68493" y="754129"/>
              <a:ext cx="6187607" cy="2492475"/>
            </a:xfrm>
            <a:prstGeom prst="rect">
              <a:avLst/>
            </a:prstGeom>
          </p:spPr>
          <p:txBody>
            <a:bodyPr anchor="t" rtlCol="false" tIns="0" lIns="0" bIns="0" rIns="0">
              <a:spAutoFit/>
            </a:bodyPr>
            <a:lstStyle/>
            <a:p>
              <a:pPr algn="l">
                <a:lnSpc>
                  <a:spcPts val="2489"/>
                </a:lnSpc>
              </a:pPr>
              <a:r>
                <a:rPr lang="en-US" sz="1778" b="true">
                  <a:solidFill>
                    <a:srgbClr val="343434"/>
                  </a:solidFill>
                  <a:latin typeface="Roboto Mono Bold"/>
                  <a:ea typeface="Roboto Mono Bold"/>
                  <a:cs typeface="Roboto Mono Bold"/>
                  <a:sym typeface="Roboto Mono Bold"/>
                </a:rPr>
                <a:t>[Fact]</a:t>
              </a:r>
            </a:p>
            <a:p>
              <a:pPr algn="l">
                <a:lnSpc>
                  <a:spcPts val="2489"/>
                </a:lnSpc>
                <a:spcBef>
                  <a:spcPct val="0"/>
                </a:spcBef>
              </a:pPr>
              <a:r>
                <a:rPr lang="en-US" b="true" sz="1778">
                  <a:solidFill>
                    <a:srgbClr val="343434"/>
                  </a:solidFill>
                  <a:latin typeface="Roboto Mono Bold"/>
                  <a:ea typeface="Roboto Mono Bold"/>
                  <a:cs typeface="Roboto Mono Bold"/>
                  <a:sym typeface="Roboto Mono Bold"/>
                </a:rPr>
                <a:t>public void C</a:t>
              </a:r>
              <a:r>
                <a:rPr lang="en-US" b="true" sz="1778">
                  <a:solidFill>
                    <a:srgbClr val="343434"/>
                  </a:solidFill>
                  <a:latin typeface="Roboto Mono Bold"/>
                  <a:ea typeface="Roboto Mono Bold"/>
                  <a:cs typeface="Roboto Mono Bold"/>
                  <a:sym typeface="Roboto Mono Bold"/>
                </a:rPr>
                <a:t>onstructor_Test() {</a:t>
              </a:r>
            </a:p>
            <a:p>
              <a:pPr algn="l">
                <a:lnSpc>
                  <a:spcPts val="2489"/>
                </a:lnSpc>
                <a:spcBef>
                  <a:spcPct val="0"/>
                </a:spcBef>
              </a:pPr>
              <a:r>
                <a:rPr lang="en-US" b="true" sz="1778">
                  <a:solidFill>
                    <a:srgbClr val="343434"/>
                  </a:solidFill>
                  <a:latin typeface="Roboto Mono Bold"/>
                  <a:ea typeface="Roboto Mono Bold"/>
                  <a:cs typeface="Roboto Mono Bold"/>
                  <a:sym typeface="Roboto Mono Bold"/>
                </a:rPr>
                <a:t>    var user = new User();</a:t>
              </a:r>
            </a:p>
            <a:p>
              <a:pPr algn="l">
                <a:lnSpc>
                  <a:spcPts val="2489"/>
                </a:lnSpc>
                <a:spcBef>
                  <a:spcPct val="0"/>
                </a:spcBef>
              </a:pPr>
              <a:r>
                <a:rPr lang="en-US" b="true" sz="1778">
                  <a:solidFill>
                    <a:srgbClr val="343434"/>
                  </a:solidFill>
                  <a:latin typeface="Roboto Mono Bold"/>
                  <a:ea typeface="Roboto Mono Bold"/>
                  <a:cs typeface="Roboto Mono Bold"/>
                  <a:sym typeface="Roboto Mono Bold"/>
                </a:rPr>
                <a:t>    Assert.NotNull(user);</a:t>
              </a:r>
            </a:p>
            <a:p>
              <a:pPr algn="l">
                <a:lnSpc>
                  <a:spcPts val="2489"/>
                </a:lnSpc>
                <a:spcBef>
                  <a:spcPct val="0"/>
                </a:spcBef>
              </a:pPr>
              <a:r>
                <a:rPr lang="en-US" b="true" sz="1778">
                  <a:solidFill>
                    <a:srgbClr val="343434"/>
                  </a:solidFill>
                  <a:latin typeface="Roboto Mono Bold"/>
                  <a:ea typeface="Roboto Mono Bold"/>
                  <a:cs typeface="Roboto Mono Bold"/>
                  <a:sym typeface="Roboto Mono Bold"/>
                </a:rPr>
                <a:t>    Assert.IsType&lt;User&gt;(user);</a:t>
              </a:r>
            </a:p>
            <a:p>
              <a:pPr algn="l">
                <a:lnSpc>
                  <a:spcPts val="2489"/>
                </a:lnSpc>
                <a:spcBef>
                  <a:spcPct val="0"/>
                </a:spcBef>
              </a:pPr>
              <a:r>
                <a:rPr lang="en-US" b="true" sz="1778">
                  <a:solidFill>
                    <a:srgbClr val="343434"/>
                  </a:solidFill>
                  <a:latin typeface="Roboto Mono Bold"/>
                  <a:ea typeface="Roboto Mono Bold"/>
                  <a:cs typeface="Roboto Mono Bold"/>
                  <a:sym typeface="Roboto Mono Bold"/>
                </a:rPr>
                <a:t>}</a:t>
              </a:r>
            </a:p>
          </p:txBody>
        </p:sp>
        <p:sp>
          <p:nvSpPr>
            <p:cNvPr name="TextBox 8" id="8"/>
            <p:cNvSpPr txBox="true"/>
            <p:nvPr/>
          </p:nvSpPr>
          <p:spPr>
            <a:xfrm rot="0">
              <a:off x="188908" y="104339"/>
              <a:ext cx="3060898" cy="364702"/>
            </a:xfrm>
            <a:prstGeom prst="rect">
              <a:avLst/>
            </a:prstGeom>
          </p:spPr>
          <p:txBody>
            <a:bodyPr anchor="t" rtlCol="false" tIns="0" lIns="0" bIns="0" rIns="0">
              <a:spAutoFit/>
            </a:bodyPr>
            <a:lstStyle/>
            <a:p>
              <a:pPr algn="ctr">
                <a:lnSpc>
                  <a:spcPts val="2379"/>
                </a:lnSpc>
                <a:spcBef>
                  <a:spcPct val="0"/>
                </a:spcBef>
              </a:pPr>
              <a:r>
                <a:rPr lang="en-US" b="true" sz="1699">
                  <a:solidFill>
                    <a:srgbClr val="343434"/>
                  </a:solidFill>
                  <a:latin typeface="DM Sans Bold"/>
                  <a:ea typeface="DM Sans Bold"/>
                  <a:cs typeface="DM Sans Bold"/>
                  <a:sym typeface="DM Sans Bold"/>
                </a:rPr>
                <a:t>Exemplu Test Generat</a:t>
              </a:r>
            </a:p>
          </p:txBody>
        </p:sp>
      </p:grpSp>
      <p:sp>
        <p:nvSpPr>
          <p:cNvPr name="Freeform 9" id="9"/>
          <p:cNvSpPr/>
          <p:nvPr/>
        </p:nvSpPr>
        <p:spPr>
          <a:xfrm flipH="false" flipV="false" rot="0">
            <a:off x="10837738" y="3956231"/>
            <a:ext cx="5394225" cy="5764088"/>
          </a:xfrm>
          <a:custGeom>
            <a:avLst/>
            <a:gdLst/>
            <a:ahLst/>
            <a:cxnLst/>
            <a:rect r="r" b="b" t="t" l="l"/>
            <a:pathLst>
              <a:path h="5764088" w="5394225">
                <a:moveTo>
                  <a:pt x="0" y="0"/>
                </a:moveTo>
                <a:lnTo>
                  <a:pt x="5394226" y="0"/>
                </a:lnTo>
                <a:lnTo>
                  <a:pt x="5394226" y="5764088"/>
                </a:lnTo>
                <a:lnTo>
                  <a:pt x="0" y="5764088"/>
                </a:lnTo>
                <a:lnTo>
                  <a:pt x="0" y="0"/>
                </a:lnTo>
                <a:close/>
              </a:path>
            </a:pathLst>
          </a:custGeom>
          <a:blipFill>
            <a:blip r:embed="rId8"/>
            <a:stretch>
              <a:fillRect l="0" t="0" r="0" b="0"/>
            </a:stretch>
          </a:blipFill>
        </p:spPr>
      </p:sp>
      <p:sp>
        <p:nvSpPr>
          <p:cNvPr name="Freeform 10" id="10"/>
          <p:cNvSpPr/>
          <p:nvPr/>
        </p:nvSpPr>
        <p:spPr>
          <a:xfrm flipH="false" flipV="false" rot="0">
            <a:off x="11088708" y="5026725"/>
            <a:ext cx="4892286" cy="4645713"/>
          </a:xfrm>
          <a:custGeom>
            <a:avLst/>
            <a:gdLst/>
            <a:ahLst/>
            <a:cxnLst/>
            <a:rect r="r" b="b" t="t" l="l"/>
            <a:pathLst>
              <a:path h="4645713" w="4892286">
                <a:moveTo>
                  <a:pt x="0" y="0"/>
                </a:moveTo>
                <a:lnTo>
                  <a:pt x="4892286" y="0"/>
                </a:lnTo>
                <a:lnTo>
                  <a:pt x="4892286" y="4645713"/>
                </a:lnTo>
                <a:lnTo>
                  <a:pt x="0" y="4645713"/>
                </a:lnTo>
                <a:lnTo>
                  <a:pt x="0" y="0"/>
                </a:lnTo>
                <a:close/>
              </a:path>
            </a:pathLst>
          </a:custGeom>
          <a:blipFill>
            <a:blip r:embed="rId9"/>
            <a:stretch>
              <a:fillRect l="-1340" t="-933" r="-1340" b="-3448"/>
            </a:stretch>
          </a:blipFill>
        </p:spPr>
      </p:sp>
      <p:sp>
        <p:nvSpPr>
          <p:cNvPr name="TextBox 11" id="11"/>
          <p:cNvSpPr txBox="true"/>
          <p:nvPr/>
        </p:nvSpPr>
        <p:spPr>
          <a:xfrm rot="0">
            <a:off x="16706868" y="9493173"/>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09</a:t>
            </a:r>
          </a:p>
        </p:txBody>
      </p:sp>
      <p:sp>
        <p:nvSpPr>
          <p:cNvPr name="TextBox 12" id="12"/>
          <p:cNvSpPr txBox="true"/>
          <p:nvPr/>
        </p:nvSpPr>
        <p:spPr>
          <a:xfrm rot="0">
            <a:off x="1658005" y="1077234"/>
            <a:ext cx="3965972" cy="835397"/>
          </a:xfrm>
          <a:prstGeom prst="rect">
            <a:avLst/>
          </a:prstGeom>
        </p:spPr>
        <p:txBody>
          <a:bodyPr anchor="t" rtlCol="false" tIns="0" lIns="0" bIns="0" rIns="0">
            <a:spAutoFit/>
          </a:bodyPr>
          <a:lstStyle/>
          <a:p>
            <a:pPr algn="ctr">
              <a:lnSpc>
                <a:spcPts val="6766"/>
              </a:lnSpc>
              <a:spcBef>
                <a:spcPct val="0"/>
              </a:spcBef>
            </a:pPr>
            <a:r>
              <a:rPr lang="en-US" b="true" sz="5245" spc="-288">
                <a:solidFill>
                  <a:srgbClr val="343434"/>
                </a:solidFill>
                <a:latin typeface="DM Sans Bold"/>
                <a:ea typeface="DM Sans Bold"/>
                <a:cs typeface="DM Sans Bold"/>
                <a:sym typeface="DM Sans Bold"/>
              </a:rPr>
              <a:t>CODEASSERT</a:t>
            </a:r>
          </a:p>
        </p:txBody>
      </p:sp>
      <p:sp>
        <p:nvSpPr>
          <p:cNvPr name="TextBox 13" id="13"/>
          <p:cNvSpPr txBox="true"/>
          <p:nvPr/>
        </p:nvSpPr>
        <p:spPr>
          <a:xfrm rot="0">
            <a:off x="10981109" y="2737490"/>
            <a:ext cx="5107484" cy="798831"/>
          </a:xfrm>
          <a:prstGeom prst="rect">
            <a:avLst/>
          </a:prstGeom>
        </p:spPr>
        <p:txBody>
          <a:bodyPr anchor="t" rtlCol="false" tIns="0" lIns="0" bIns="0" rIns="0">
            <a:spAutoFit/>
          </a:bodyPr>
          <a:lstStyle/>
          <a:p>
            <a:pPr algn="ctr">
              <a:lnSpc>
                <a:spcPts val="3499"/>
              </a:lnSpc>
              <a:spcBef>
                <a:spcPct val="0"/>
              </a:spcBef>
            </a:pPr>
            <a:r>
              <a:rPr lang="en-US" b="true" sz="2499" u="sng">
                <a:solidFill>
                  <a:srgbClr val="343434"/>
                </a:solidFill>
                <a:latin typeface="DM Sans Bold"/>
                <a:ea typeface="DM Sans Bold"/>
                <a:cs typeface="DM Sans Bold"/>
                <a:sym typeface="DM Sans Bold"/>
              </a:rPr>
              <a:t>Rez</a:t>
            </a:r>
            <a:r>
              <a:rPr lang="en-US" b="true" sz="2499" u="sng">
                <a:solidFill>
                  <a:srgbClr val="343434"/>
                </a:solidFill>
                <a:latin typeface="DM Sans Bold"/>
                <a:ea typeface="DM Sans Bold"/>
                <a:cs typeface="DM Sans Bold"/>
                <a:sym typeface="DM Sans Bold"/>
              </a:rPr>
              <a:t>ultate:</a:t>
            </a:r>
          </a:p>
          <a:p>
            <a:pPr algn="ctr">
              <a:lnSpc>
                <a:spcPts val="2939"/>
              </a:lnSpc>
              <a:spcBef>
                <a:spcPct val="0"/>
              </a:spcBef>
            </a:pPr>
            <a:r>
              <a:rPr lang="en-US" b="true" sz="2099">
                <a:solidFill>
                  <a:srgbClr val="343434"/>
                </a:solidFill>
                <a:latin typeface="DM Sans Bold"/>
                <a:ea typeface="DM Sans Bold"/>
                <a:cs typeface="DM Sans Bold"/>
                <a:sym typeface="DM Sans Bold"/>
              </a:rPr>
              <a:t> </a:t>
            </a:r>
            <a:r>
              <a:rPr lang="en-US" sz="2099">
                <a:solidFill>
                  <a:srgbClr val="343434"/>
                </a:solidFill>
                <a:latin typeface="DM Sans"/>
                <a:ea typeface="DM Sans"/>
                <a:cs typeface="DM Sans"/>
                <a:sym typeface="DM Sans"/>
              </a:rPr>
              <a:t>171 teste generate și executate cu succes</a:t>
            </a:r>
          </a:p>
        </p:txBody>
      </p:sp>
      <p:sp>
        <p:nvSpPr>
          <p:cNvPr name="TextBox 14" id="14"/>
          <p:cNvSpPr txBox="true"/>
          <p:nvPr/>
        </p:nvSpPr>
        <p:spPr>
          <a:xfrm rot="0">
            <a:off x="1278947" y="7654381"/>
            <a:ext cx="7260580" cy="2334895"/>
          </a:xfrm>
          <a:prstGeom prst="rect">
            <a:avLst/>
          </a:prstGeom>
        </p:spPr>
        <p:txBody>
          <a:bodyPr anchor="t" rtlCol="false" tIns="0" lIns="0" bIns="0" rIns="0">
            <a:spAutoFit/>
          </a:bodyPr>
          <a:lstStyle/>
          <a:p>
            <a:pPr algn="l">
              <a:lnSpc>
                <a:spcPts val="3079"/>
              </a:lnSpc>
            </a:pPr>
            <a:r>
              <a:rPr lang="en-US" sz="2199" u="sng" b="true">
                <a:solidFill>
                  <a:srgbClr val="343434"/>
                </a:solidFill>
                <a:latin typeface="DM Sans Bold"/>
                <a:ea typeface="DM Sans Bold"/>
                <a:cs typeface="DM Sans Bold"/>
                <a:sym typeface="DM Sans Bold"/>
              </a:rPr>
              <a:t>Avantaje:</a:t>
            </a:r>
          </a:p>
          <a:p>
            <a:pPr algn="l" marL="474976" indent="-237488" lvl="1">
              <a:lnSpc>
                <a:spcPts val="3079"/>
              </a:lnSpc>
              <a:spcBef>
                <a:spcPct val="0"/>
              </a:spcBef>
              <a:buFont typeface="Arial"/>
              <a:buChar char="•"/>
            </a:pPr>
            <a:r>
              <a:rPr lang="en-US" b="true" sz="2199">
                <a:solidFill>
                  <a:srgbClr val="343434"/>
                </a:solidFill>
                <a:latin typeface="DM Sans Bold"/>
                <a:ea typeface="DM Sans Bold"/>
                <a:cs typeface="DM Sans Bold"/>
                <a:sym typeface="DM Sans Bold"/>
              </a:rPr>
              <a:t>Aut</a:t>
            </a:r>
            <a:r>
              <a:rPr lang="en-US" b="true" sz="2199">
                <a:solidFill>
                  <a:srgbClr val="343434"/>
                </a:solidFill>
                <a:latin typeface="DM Sans Bold"/>
                <a:ea typeface="DM Sans Bold"/>
                <a:cs typeface="DM Sans Bold"/>
                <a:sym typeface="DM Sans Bold"/>
              </a:rPr>
              <a:t>omatizare completă</a:t>
            </a:r>
          </a:p>
          <a:p>
            <a:pPr algn="l" marL="474976" indent="-237488" lvl="1">
              <a:lnSpc>
                <a:spcPts val="3079"/>
              </a:lnSpc>
              <a:spcBef>
                <a:spcPct val="0"/>
              </a:spcBef>
              <a:buFont typeface="Arial"/>
              <a:buChar char="•"/>
            </a:pPr>
            <a:r>
              <a:rPr lang="en-US" b="true" sz="2199">
                <a:solidFill>
                  <a:srgbClr val="343434"/>
                </a:solidFill>
                <a:latin typeface="DM Sans Bold"/>
                <a:ea typeface="DM Sans Bold"/>
                <a:cs typeface="DM Sans Bold"/>
                <a:sym typeface="DM Sans Bold"/>
              </a:rPr>
              <a:t>Reducere zgomot (filtrare fișiere nerelevante)</a:t>
            </a:r>
          </a:p>
          <a:p>
            <a:pPr algn="l" marL="474976" indent="-237488" lvl="1">
              <a:lnSpc>
                <a:spcPts val="3079"/>
              </a:lnSpc>
              <a:spcBef>
                <a:spcPct val="0"/>
              </a:spcBef>
              <a:buFont typeface="Arial"/>
              <a:buChar char="•"/>
            </a:pPr>
            <a:r>
              <a:rPr lang="en-US" b="true" sz="2199">
                <a:solidFill>
                  <a:srgbClr val="343434"/>
                </a:solidFill>
                <a:latin typeface="DM Sans Bold"/>
                <a:ea typeface="DM Sans Bold"/>
                <a:cs typeface="DM Sans Bold"/>
                <a:sym typeface="DM Sans Bold"/>
              </a:rPr>
              <a:t>Acoperire validări prin reflecție</a:t>
            </a:r>
          </a:p>
          <a:p>
            <a:pPr algn="l" marL="474976" indent="-237488" lvl="1">
              <a:lnSpc>
                <a:spcPts val="3079"/>
              </a:lnSpc>
              <a:spcBef>
                <a:spcPct val="0"/>
              </a:spcBef>
              <a:buFont typeface="Arial"/>
              <a:buChar char="•"/>
            </a:pPr>
            <a:r>
              <a:rPr lang="en-US" b="true" sz="2199">
                <a:solidFill>
                  <a:srgbClr val="343434"/>
                </a:solidFill>
                <a:latin typeface="DM Sans Bold"/>
                <a:ea typeface="DM Sans Bold"/>
                <a:cs typeface="DM Sans Bold"/>
                <a:sym typeface="DM Sans Bold"/>
              </a:rPr>
              <a:t>Eficiență crescută în asigurarea calității modelelor</a:t>
            </a:r>
          </a:p>
          <a:p>
            <a:pPr algn="l">
              <a:lnSpc>
                <a:spcPts val="307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DAGnn06s4HI</dc:identifier>
  <dcterms:modified xsi:type="dcterms:W3CDTF">2011-08-01T06:04:30Z</dcterms:modified>
  <cp:revision>1</cp:revision>
  <dc:title>TSS-testlab</dc:title>
</cp:coreProperties>
</file>