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3" r:id="rId1"/>
  </p:sldMasterIdLst>
  <p:notesMasterIdLst>
    <p:notesMasterId r:id="rId33"/>
  </p:notesMasterIdLst>
  <p:sldIdLst>
    <p:sldId id="256" r:id="rId2"/>
    <p:sldId id="267" r:id="rId3"/>
    <p:sldId id="271" r:id="rId4"/>
    <p:sldId id="264" r:id="rId5"/>
    <p:sldId id="287" r:id="rId6"/>
    <p:sldId id="269" r:id="rId7"/>
    <p:sldId id="274" r:id="rId8"/>
    <p:sldId id="270" r:id="rId9"/>
    <p:sldId id="277" r:id="rId10"/>
    <p:sldId id="276" r:id="rId11"/>
    <p:sldId id="281" r:id="rId12"/>
    <p:sldId id="280" r:id="rId13"/>
    <p:sldId id="293" r:id="rId14"/>
    <p:sldId id="275" r:id="rId15"/>
    <p:sldId id="292" r:id="rId16"/>
    <p:sldId id="278" r:id="rId17"/>
    <p:sldId id="279" r:id="rId18"/>
    <p:sldId id="282" r:id="rId19"/>
    <p:sldId id="284" r:id="rId20"/>
    <p:sldId id="285" r:id="rId21"/>
    <p:sldId id="283" r:id="rId22"/>
    <p:sldId id="288" r:id="rId23"/>
    <p:sldId id="263" r:id="rId24"/>
    <p:sldId id="286" r:id="rId25"/>
    <p:sldId id="289" r:id="rId26"/>
    <p:sldId id="259" r:id="rId27"/>
    <p:sldId id="260" r:id="rId28"/>
    <p:sldId id="261" r:id="rId29"/>
    <p:sldId id="291" r:id="rId30"/>
    <p:sldId id="290" r:id="rId31"/>
    <p:sldId id="262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7810" autoAdjust="0"/>
    <p:restoredTop sz="86520"/>
  </p:normalViewPr>
  <p:slideViewPr>
    <p:cSldViewPr snapToGrid="0">
      <p:cViewPr varScale="1">
        <p:scale>
          <a:sx n="64" d="100"/>
          <a:sy n="64" d="100"/>
        </p:scale>
        <p:origin x="666" y="60"/>
      </p:cViewPr>
      <p:guideLst/>
    </p:cSldViewPr>
  </p:slideViewPr>
  <p:outlineViewPr>
    <p:cViewPr>
      <p:scale>
        <a:sx n="33" d="100"/>
        <a:sy n="33" d="100"/>
      </p:scale>
      <p:origin x="0" y="-134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6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7A3A7E-D51C-5645-9750-0EDA095A44D4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086A25-1D2B-4C4F-AF82-CC73108F7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594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86A25-1D2B-4C4F-AF82-CC73108F790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4060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86A25-1D2B-4C4F-AF82-CC73108F790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1229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86A25-1D2B-4C4F-AF82-CC73108F790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5469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86A25-1D2B-4C4F-AF82-CC73108F790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7484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86A25-1D2B-4C4F-AF82-CC73108F790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1670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86A25-1D2B-4C4F-AF82-CC73108F790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6487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86A25-1D2B-4C4F-AF82-CC73108F790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5215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86A25-1D2B-4C4F-AF82-CC73108F790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4960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86A25-1D2B-4C4F-AF82-CC73108F790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1749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86A25-1D2B-4C4F-AF82-CC73108F790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7000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86A25-1D2B-4C4F-AF82-CC73108F790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93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86A25-1D2B-4C4F-AF82-CC73108F790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5073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86A25-1D2B-4C4F-AF82-CC73108F790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9553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86A25-1D2B-4C4F-AF82-CC73108F790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5995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86A25-1D2B-4C4F-AF82-CC73108F790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7014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86A25-1D2B-4C4F-AF82-CC73108F790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4772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86A25-1D2B-4C4F-AF82-CC73108F790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4951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86A25-1D2B-4C4F-AF82-CC73108F790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8004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86A25-1D2B-4C4F-AF82-CC73108F790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4994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86A25-1D2B-4C4F-AF82-CC73108F790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7787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86A25-1D2B-4C4F-AF82-CC73108F790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0604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86A25-1D2B-4C4F-AF82-CC73108F790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654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86A25-1D2B-4C4F-AF82-CC73108F790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1808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86A25-1D2B-4C4F-AF82-CC73108F790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24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2328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784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921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DDD Wales 2018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955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DDD Wales 2018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4772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DDD Wales 2018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202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DDD Wales 2018</a:t>
            </a:r>
          </a:p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323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DDD Wales 2018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345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DDD Wales 2018</a:t>
            </a:r>
          </a:p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91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3/24/2018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10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DDD Wales 2018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871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DDD Wales 2018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600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Alexa</a:t>
            </a:r>
            <a:br>
              <a:rPr lang="en-GB" dirty="0"/>
            </a:br>
            <a:r>
              <a:rPr lang="en-GB" dirty="0"/>
              <a:t>Voice and more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Steven Pears</a:t>
            </a:r>
          </a:p>
          <a:p>
            <a:r>
              <a:rPr lang="en-GB" dirty="0"/>
              <a:t>DDD Wales – 24</a:t>
            </a:r>
            <a:r>
              <a:rPr lang="en-GB" baseline="30000" dirty="0"/>
              <a:t>th</a:t>
            </a:r>
            <a:r>
              <a:rPr lang="en-GB" dirty="0"/>
              <a:t> March 2018</a:t>
            </a:r>
          </a:p>
        </p:txBody>
      </p:sp>
    </p:spTree>
    <p:extLst>
      <p:ext uri="{BB962C8B-B14F-4D97-AF65-F5344CB8AC3E}">
        <p14:creationId xmlns:p14="http://schemas.microsoft.com/office/powerpoint/2010/main" val="3304896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0B2F6-27EF-4CEB-AEE8-484A64B31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Request Lifecycle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768BA-AC76-4FB7-BD4B-9A533AB72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Right Arrow 10">
            <a:extLst>
              <a:ext uri="{FF2B5EF4-FFF2-40B4-BE49-F238E27FC236}">
                <a16:creationId xmlns:a16="http://schemas.microsoft.com/office/drawing/2014/main" id="{A01FDED9-E0C1-42C8-94AD-3B262F15DD85}"/>
              </a:ext>
            </a:extLst>
          </p:cNvPr>
          <p:cNvSpPr/>
          <p:nvPr/>
        </p:nvSpPr>
        <p:spPr>
          <a:xfrm>
            <a:off x="4407419" y="2206351"/>
            <a:ext cx="951978" cy="336042"/>
          </a:xfrm>
          <a:prstGeom prst="rightArrow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77293643-8CFB-42A6-8E83-24C25E498B16}"/>
              </a:ext>
            </a:extLst>
          </p:cNvPr>
          <p:cNvSpPr txBox="1"/>
          <p:nvPr/>
        </p:nvSpPr>
        <p:spPr>
          <a:xfrm>
            <a:off x="5720005" y="2070322"/>
            <a:ext cx="16843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{ request }</a:t>
            </a:r>
          </a:p>
        </p:txBody>
      </p:sp>
      <p:sp>
        <p:nvSpPr>
          <p:cNvPr id="6" name="TextBox 12">
            <a:extLst>
              <a:ext uri="{FF2B5EF4-FFF2-40B4-BE49-F238E27FC236}">
                <a16:creationId xmlns:a16="http://schemas.microsoft.com/office/drawing/2014/main" id="{A6EC1B9F-4008-42D3-8D30-4FD6A15580F8}"/>
              </a:ext>
            </a:extLst>
          </p:cNvPr>
          <p:cNvSpPr txBox="1"/>
          <p:nvPr/>
        </p:nvSpPr>
        <p:spPr>
          <a:xfrm>
            <a:off x="8968060" y="3178625"/>
            <a:ext cx="6638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🎉</a:t>
            </a:r>
          </a:p>
        </p:txBody>
      </p:sp>
      <p:sp>
        <p:nvSpPr>
          <p:cNvPr id="7" name="Right Arrow 13">
            <a:extLst>
              <a:ext uri="{FF2B5EF4-FFF2-40B4-BE49-F238E27FC236}">
                <a16:creationId xmlns:a16="http://schemas.microsoft.com/office/drawing/2014/main" id="{3C1EE5F4-1C71-4D20-9F29-6D8AE973043F}"/>
              </a:ext>
            </a:extLst>
          </p:cNvPr>
          <p:cNvSpPr/>
          <p:nvPr/>
        </p:nvSpPr>
        <p:spPr>
          <a:xfrm rot="2176267">
            <a:off x="8002388" y="2593542"/>
            <a:ext cx="951978" cy="336042"/>
          </a:xfrm>
          <a:prstGeom prst="rightArrow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2" name="Picture 2" descr="Image result for talking head emoji">
            <a:extLst>
              <a:ext uri="{FF2B5EF4-FFF2-40B4-BE49-F238E27FC236}">
                <a16:creationId xmlns:a16="http://schemas.microsoft.com/office/drawing/2014/main" id="{3D0D74F4-F045-47A4-B593-765CA7A52C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4332" y="1845734"/>
            <a:ext cx="1057275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7689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7750E-CF28-4B48-A10B-BC02EB9CD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Lambda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C128F-C733-41C5-BA02-69C5A8077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Quicker to get working</a:t>
            </a:r>
          </a:p>
          <a:p>
            <a:r>
              <a:rPr lang="en-GB" dirty="0"/>
              <a:t>Secure by Default</a:t>
            </a:r>
          </a:p>
          <a:p>
            <a:r>
              <a:rPr lang="en-GB" dirty="0"/>
              <a:t>Free!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2971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7750E-CF28-4B48-A10B-BC02EB9CD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Alexa.NET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C128F-C733-41C5-BA02-69C5A8077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Open Source NuGet</a:t>
            </a:r>
          </a:p>
          <a:p>
            <a:r>
              <a:rPr lang="en-GB" dirty="0"/>
              <a:t>Associated Packages</a:t>
            </a:r>
          </a:p>
          <a:p>
            <a:r>
              <a:rPr lang="en-GB" dirty="0"/>
              <a:t>Active Support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60868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0B2F6-27EF-4CEB-AEE8-484A64B31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Request Lifecycle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768BA-AC76-4FB7-BD4B-9A533AB72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Right Arrow 10">
            <a:extLst>
              <a:ext uri="{FF2B5EF4-FFF2-40B4-BE49-F238E27FC236}">
                <a16:creationId xmlns:a16="http://schemas.microsoft.com/office/drawing/2014/main" id="{A01FDED9-E0C1-42C8-94AD-3B262F15DD85}"/>
              </a:ext>
            </a:extLst>
          </p:cNvPr>
          <p:cNvSpPr/>
          <p:nvPr/>
        </p:nvSpPr>
        <p:spPr>
          <a:xfrm>
            <a:off x="4407419" y="2206351"/>
            <a:ext cx="951978" cy="336042"/>
          </a:xfrm>
          <a:prstGeom prst="rightArrow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77293643-8CFB-42A6-8E83-24C25E498B16}"/>
              </a:ext>
            </a:extLst>
          </p:cNvPr>
          <p:cNvSpPr txBox="1"/>
          <p:nvPr/>
        </p:nvSpPr>
        <p:spPr>
          <a:xfrm>
            <a:off x="5720005" y="2070322"/>
            <a:ext cx="16843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{ request }</a:t>
            </a:r>
          </a:p>
        </p:txBody>
      </p:sp>
      <p:sp>
        <p:nvSpPr>
          <p:cNvPr id="6" name="TextBox 12">
            <a:extLst>
              <a:ext uri="{FF2B5EF4-FFF2-40B4-BE49-F238E27FC236}">
                <a16:creationId xmlns:a16="http://schemas.microsoft.com/office/drawing/2014/main" id="{A6EC1B9F-4008-42D3-8D30-4FD6A15580F8}"/>
              </a:ext>
            </a:extLst>
          </p:cNvPr>
          <p:cNvSpPr txBox="1"/>
          <p:nvPr/>
        </p:nvSpPr>
        <p:spPr>
          <a:xfrm>
            <a:off x="8968060" y="3178625"/>
            <a:ext cx="6638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🎉</a:t>
            </a:r>
          </a:p>
        </p:txBody>
      </p:sp>
      <p:sp>
        <p:nvSpPr>
          <p:cNvPr id="7" name="Right Arrow 13">
            <a:extLst>
              <a:ext uri="{FF2B5EF4-FFF2-40B4-BE49-F238E27FC236}">
                <a16:creationId xmlns:a16="http://schemas.microsoft.com/office/drawing/2014/main" id="{3C1EE5F4-1C71-4D20-9F29-6D8AE973043F}"/>
              </a:ext>
            </a:extLst>
          </p:cNvPr>
          <p:cNvSpPr/>
          <p:nvPr/>
        </p:nvSpPr>
        <p:spPr>
          <a:xfrm rot="2176267">
            <a:off x="8002388" y="2593542"/>
            <a:ext cx="951978" cy="336042"/>
          </a:xfrm>
          <a:prstGeom prst="rightArrow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" name="Right Arrow 14">
            <a:extLst>
              <a:ext uri="{FF2B5EF4-FFF2-40B4-BE49-F238E27FC236}">
                <a16:creationId xmlns:a16="http://schemas.microsoft.com/office/drawing/2014/main" id="{9D80D334-1798-45D1-85CA-283B9202EC29}"/>
              </a:ext>
            </a:extLst>
          </p:cNvPr>
          <p:cNvSpPr/>
          <p:nvPr/>
        </p:nvSpPr>
        <p:spPr>
          <a:xfrm rot="8498376">
            <a:off x="8014563" y="4738143"/>
            <a:ext cx="951978" cy="336042"/>
          </a:xfrm>
          <a:prstGeom prst="rightArrow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TextBox 15">
            <a:extLst>
              <a:ext uri="{FF2B5EF4-FFF2-40B4-BE49-F238E27FC236}">
                <a16:creationId xmlns:a16="http://schemas.microsoft.com/office/drawing/2014/main" id="{E64E991B-688A-4E6C-B1DD-2898D815B9B9}"/>
              </a:ext>
            </a:extLst>
          </p:cNvPr>
          <p:cNvSpPr txBox="1"/>
          <p:nvPr/>
        </p:nvSpPr>
        <p:spPr>
          <a:xfrm>
            <a:off x="5592566" y="4906164"/>
            <a:ext cx="18983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{ response }</a:t>
            </a:r>
          </a:p>
        </p:txBody>
      </p:sp>
      <p:pic>
        <p:nvPicPr>
          <p:cNvPr id="12" name="Picture 2" descr="Image result for talking head emoji">
            <a:extLst>
              <a:ext uri="{FF2B5EF4-FFF2-40B4-BE49-F238E27FC236}">
                <a16:creationId xmlns:a16="http://schemas.microsoft.com/office/drawing/2014/main" id="{3D0D74F4-F045-47A4-B593-765CA7A52C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4332" y="1845734"/>
            <a:ext cx="1057275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70736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0B2F6-27EF-4CEB-AEE8-484A64B31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Request Lifecycle – Response JSON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E436AEA-5393-4801-95C1-0C5A55B32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1708" y="1980645"/>
            <a:ext cx="4613972" cy="3744000"/>
          </a:xfrm>
        </p:spPr>
        <p:txBody>
          <a:bodyPr>
            <a:noAutofit/>
          </a:bodyPr>
          <a:lstStyle/>
          <a:p>
            <a:pPr marL="3600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GB" sz="1100" dirty="0"/>
              <a:t>{</a:t>
            </a:r>
          </a:p>
          <a:p>
            <a:pPr marL="3600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GB" sz="1100" dirty="0"/>
              <a:t>  "version": "1.0",</a:t>
            </a:r>
          </a:p>
          <a:p>
            <a:pPr marL="3600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GB" sz="1100" dirty="0"/>
              <a:t>  </a:t>
            </a:r>
            <a:r>
              <a:rPr lang="en-GB" sz="1100" b="1" dirty="0"/>
              <a:t>"</a:t>
            </a:r>
            <a:r>
              <a:rPr lang="en-GB" sz="1100" b="1" dirty="0" err="1"/>
              <a:t>sessionAttributes</a:t>
            </a:r>
            <a:r>
              <a:rPr lang="en-GB" sz="1100" b="1" dirty="0"/>
              <a:t>": </a:t>
            </a:r>
            <a:r>
              <a:rPr lang="en-GB" sz="1100" dirty="0"/>
              <a:t>{},</a:t>
            </a:r>
          </a:p>
          <a:p>
            <a:pPr marL="3600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GB" sz="1100" dirty="0"/>
              <a:t>  </a:t>
            </a:r>
            <a:r>
              <a:rPr lang="en-GB" sz="1100" b="1" dirty="0"/>
              <a:t>"response": </a:t>
            </a:r>
            <a:r>
              <a:rPr lang="en-GB" sz="1100" dirty="0"/>
              <a:t>{</a:t>
            </a:r>
          </a:p>
          <a:p>
            <a:pPr marL="3600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GB" sz="1100" dirty="0"/>
              <a:t>    "</a:t>
            </a:r>
            <a:r>
              <a:rPr lang="en-GB" sz="1100" dirty="0" err="1"/>
              <a:t>outputSpeech</a:t>
            </a:r>
            <a:r>
              <a:rPr lang="en-GB" sz="1100" dirty="0"/>
              <a:t>": {</a:t>
            </a:r>
          </a:p>
          <a:p>
            <a:pPr marL="3600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GB" sz="1100" dirty="0"/>
              <a:t>      "type": "</a:t>
            </a:r>
            <a:r>
              <a:rPr lang="en-GB" sz="1100" dirty="0" err="1"/>
              <a:t>PlainText</a:t>
            </a:r>
            <a:r>
              <a:rPr lang="en-GB" sz="1100" dirty="0"/>
              <a:t>",</a:t>
            </a:r>
          </a:p>
          <a:p>
            <a:pPr marL="3600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GB" sz="1100" dirty="0"/>
              <a:t>      "text": "Playing the requested song."</a:t>
            </a:r>
          </a:p>
          <a:p>
            <a:pPr marL="3600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GB" sz="1100" dirty="0"/>
              <a:t>    },</a:t>
            </a:r>
          </a:p>
          <a:p>
            <a:pPr marL="3600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GB" sz="1100" dirty="0"/>
              <a:t>    </a:t>
            </a:r>
            <a:r>
              <a:rPr lang="en-GB" sz="1100" b="1" dirty="0"/>
              <a:t>"directives": </a:t>
            </a:r>
            <a:r>
              <a:rPr lang="en-GB" sz="1100" dirty="0"/>
              <a:t>[</a:t>
            </a:r>
          </a:p>
          <a:p>
            <a:pPr marL="3600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GB" sz="1100" dirty="0"/>
              <a:t>      {</a:t>
            </a:r>
          </a:p>
          <a:p>
            <a:pPr marL="3600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GB" sz="1100" dirty="0"/>
              <a:t>        "type": "</a:t>
            </a:r>
            <a:r>
              <a:rPr lang="en-GB" sz="1100" dirty="0" err="1"/>
              <a:t>AudioPlayer.Play</a:t>
            </a:r>
            <a:r>
              <a:rPr lang="en-GB" sz="1100" dirty="0"/>
              <a:t>",</a:t>
            </a:r>
          </a:p>
          <a:p>
            <a:pPr marL="3600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GB" sz="1100" dirty="0"/>
              <a:t>        "</a:t>
            </a:r>
            <a:r>
              <a:rPr lang="en-GB" sz="1100" dirty="0" err="1"/>
              <a:t>playBehavior</a:t>
            </a:r>
            <a:r>
              <a:rPr lang="en-GB" sz="1100" dirty="0"/>
              <a:t>": "ENQUEUE",</a:t>
            </a:r>
          </a:p>
          <a:p>
            <a:pPr marL="3600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GB" sz="1100" dirty="0"/>
              <a:t>      }</a:t>
            </a:r>
          </a:p>
          <a:p>
            <a:pPr marL="3600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GB" sz="1100" dirty="0"/>
              <a:t>    }</a:t>
            </a:r>
          </a:p>
          <a:p>
            <a:pPr marL="3600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GB" sz="1100" dirty="0"/>
              <a:t>  }    </a:t>
            </a:r>
          </a:p>
        </p:txBody>
      </p:sp>
      <p:sp>
        <p:nvSpPr>
          <p:cNvPr id="4" name="Content Placeholder 2">
            <a:extLst/>
          </p:cNvPr>
          <p:cNvSpPr txBox="1">
            <a:spLocks/>
          </p:cNvSpPr>
          <p:nvPr/>
        </p:nvSpPr>
        <p:spPr>
          <a:xfrm>
            <a:off x="1292152" y="1980645"/>
            <a:ext cx="447906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Response</a:t>
            </a:r>
          </a:p>
          <a:p>
            <a:pPr lvl="1"/>
            <a:r>
              <a:rPr lang="en-GB" dirty="0"/>
              <a:t>Speech</a:t>
            </a:r>
          </a:p>
          <a:p>
            <a:pPr lvl="1"/>
            <a:r>
              <a:rPr lang="en-GB" dirty="0"/>
              <a:t>“Card”</a:t>
            </a:r>
          </a:p>
          <a:p>
            <a:pPr lvl="1"/>
            <a:endParaRPr lang="en-GB" dirty="0"/>
          </a:p>
          <a:p>
            <a:pPr marL="201168" lvl="1" indent="0">
              <a:buNone/>
            </a:pPr>
            <a:r>
              <a:rPr lang="en-GB" dirty="0"/>
              <a:t>Session State</a:t>
            </a:r>
          </a:p>
          <a:p>
            <a:pPr marL="201168" lvl="1" indent="0">
              <a:buNone/>
            </a:pPr>
            <a:endParaRPr lang="en-GB" dirty="0"/>
          </a:p>
          <a:p>
            <a:pPr marL="201168" lvl="1" indent="0">
              <a:buNone/>
            </a:pPr>
            <a:r>
              <a:rPr lang="en-GB" dirty="0"/>
              <a:t>Directives</a:t>
            </a:r>
          </a:p>
        </p:txBody>
      </p:sp>
    </p:spTree>
    <p:extLst>
      <p:ext uri="{BB962C8B-B14F-4D97-AF65-F5344CB8AC3E}">
        <p14:creationId xmlns:p14="http://schemas.microsoft.com/office/powerpoint/2010/main" val="39340267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0B2F6-27EF-4CEB-AEE8-484A64B31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Request Lifecycle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768BA-AC76-4FB7-BD4B-9A533AB72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Right Arrow 10">
            <a:extLst>
              <a:ext uri="{FF2B5EF4-FFF2-40B4-BE49-F238E27FC236}">
                <a16:creationId xmlns:a16="http://schemas.microsoft.com/office/drawing/2014/main" id="{A01FDED9-E0C1-42C8-94AD-3B262F15DD85}"/>
              </a:ext>
            </a:extLst>
          </p:cNvPr>
          <p:cNvSpPr/>
          <p:nvPr/>
        </p:nvSpPr>
        <p:spPr>
          <a:xfrm>
            <a:off x="4407419" y="2206351"/>
            <a:ext cx="951978" cy="336042"/>
          </a:xfrm>
          <a:prstGeom prst="rightArrow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77293643-8CFB-42A6-8E83-24C25E498B16}"/>
              </a:ext>
            </a:extLst>
          </p:cNvPr>
          <p:cNvSpPr txBox="1"/>
          <p:nvPr/>
        </p:nvSpPr>
        <p:spPr>
          <a:xfrm>
            <a:off x="5720005" y="2070322"/>
            <a:ext cx="16843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{ request }</a:t>
            </a:r>
          </a:p>
        </p:txBody>
      </p:sp>
      <p:sp>
        <p:nvSpPr>
          <p:cNvPr id="6" name="TextBox 12">
            <a:extLst>
              <a:ext uri="{FF2B5EF4-FFF2-40B4-BE49-F238E27FC236}">
                <a16:creationId xmlns:a16="http://schemas.microsoft.com/office/drawing/2014/main" id="{A6EC1B9F-4008-42D3-8D30-4FD6A15580F8}"/>
              </a:ext>
            </a:extLst>
          </p:cNvPr>
          <p:cNvSpPr txBox="1"/>
          <p:nvPr/>
        </p:nvSpPr>
        <p:spPr>
          <a:xfrm>
            <a:off x="8968060" y="3178625"/>
            <a:ext cx="6638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🎉</a:t>
            </a:r>
          </a:p>
        </p:txBody>
      </p:sp>
      <p:sp>
        <p:nvSpPr>
          <p:cNvPr id="7" name="Right Arrow 13">
            <a:extLst>
              <a:ext uri="{FF2B5EF4-FFF2-40B4-BE49-F238E27FC236}">
                <a16:creationId xmlns:a16="http://schemas.microsoft.com/office/drawing/2014/main" id="{3C1EE5F4-1C71-4D20-9F29-6D8AE973043F}"/>
              </a:ext>
            </a:extLst>
          </p:cNvPr>
          <p:cNvSpPr/>
          <p:nvPr/>
        </p:nvSpPr>
        <p:spPr>
          <a:xfrm rot="2176267">
            <a:off x="8002388" y="2593542"/>
            <a:ext cx="951978" cy="336042"/>
          </a:xfrm>
          <a:prstGeom prst="rightArrow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" name="Right Arrow 14">
            <a:extLst>
              <a:ext uri="{FF2B5EF4-FFF2-40B4-BE49-F238E27FC236}">
                <a16:creationId xmlns:a16="http://schemas.microsoft.com/office/drawing/2014/main" id="{9D80D334-1798-45D1-85CA-283B9202EC29}"/>
              </a:ext>
            </a:extLst>
          </p:cNvPr>
          <p:cNvSpPr/>
          <p:nvPr/>
        </p:nvSpPr>
        <p:spPr>
          <a:xfrm rot="8498376">
            <a:off x="8014563" y="4738143"/>
            <a:ext cx="951978" cy="336042"/>
          </a:xfrm>
          <a:prstGeom prst="rightArrow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TextBox 15">
            <a:extLst>
              <a:ext uri="{FF2B5EF4-FFF2-40B4-BE49-F238E27FC236}">
                <a16:creationId xmlns:a16="http://schemas.microsoft.com/office/drawing/2014/main" id="{E64E991B-688A-4E6C-B1DD-2898D815B9B9}"/>
              </a:ext>
            </a:extLst>
          </p:cNvPr>
          <p:cNvSpPr txBox="1"/>
          <p:nvPr/>
        </p:nvSpPr>
        <p:spPr>
          <a:xfrm>
            <a:off x="5592566" y="4906164"/>
            <a:ext cx="18983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{ response }</a:t>
            </a:r>
          </a:p>
        </p:txBody>
      </p:sp>
      <p:sp>
        <p:nvSpPr>
          <p:cNvPr id="10" name="Right Arrow 16">
            <a:extLst>
              <a:ext uri="{FF2B5EF4-FFF2-40B4-BE49-F238E27FC236}">
                <a16:creationId xmlns:a16="http://schemas.microsoft.com/office/drawing/2014/main" id="{47DB2B68-7271-411D-A959-6EA34548742E}"/>
              </a:ext>
            </a:extLst>
          </p:cNvPr>
          <p:cNvSpPr/>
          <p:nvPr/>
        </p:nvSpPr>
        <p:spPr>
          <a:xfrm rot="10800000">
            <a:off x="4407419" y="5055510"/>
            <a:ext cx="951978" cy="336042"/>
          </a:xfrm>
          <a:prstGeom prst="rightArrow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TextBox 18">
            <a:extLst>
              <a:ext uri="{FF2B5EF4-FFF2-40B4-BE49-F238E27FC236}">
                <a16:creationId xmlns:a16="http://schemas.microsoft.com/office/drawing/2014/main" id="{35B7E2BC-64C8-4D7B-BBAD-C05274F418E9}"/>
              </a:ext>
            </a:extLst>
          </p:cNvPr>
          <p:cNvSpPr txBox="1"/>
          <p:nvPr/>
        </p:nvSpPr>
        <p:spPr>
          <a:xfrm flipV="1">
            <a:off x="3339688" y="4545655"/>
            <a:ext cx="8345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0" dirty="0">
                <a:solidFill>
                  <a:schemeClr val="accent1"/>
                </a:solidFill>
              </a:rPr>
              <a:t>🔊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12" name="Picture 2" descr="Image result for talking head emoji">
            <a:extLst>
              <a:ext uri="{FF2B5EF4-FFF2-40B4-BE49-F238E27FC236}">
                <a16:creationId xmlns:a16="http://schemas.microsoft.com/office/drawing/2014/main" id="{3D0D74F4-F045-47A4-B593-765CA7A52C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4332" y="1845734"/>
            <a:ext cx="1057275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80880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7750E-CF28-4B48-A10B-BC02EB9CD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 Types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C128F-C733-41C5-BA02-69C5A8077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Launch Requested</a:t>
            </a:r>
          </a:p>
          <a:p>
            <a:r>
              <a:rPr lang="en-GB" dirty="0"/>
              <a:t>End of Session</a:t>
            </a:r>
          </a:p>
          <a:p>
            <a:r>
              <a:rPr lang="en-GB" dirty="0"/>
              <a:t>Intent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0520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7750E-CF28-4B48-A10B-BC02EB9CD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C128F-C733-41C5-BA02-69C5A8077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Utterance</a:t>
            </a:r>
          </a:p>
          <a:p>
            <a:pPr lvl="1"/>
            <a:r>
              <a:rPr lang="en-GB" dirty="0"/>
              <a:t>What the user says</a:t>
            </a:r>
          </a:p>
          <a:p>
            <a:r>
              <a:rPr lang="en-GB" dirty="0"/>
              <a:t>Slots (variables)</a:t>
            </a:r>
          </a:p>
          <a:p>
            <a:pPr lvl="1"/>
            <a:r>
              <a:rPr lang="en-GB" dirty="0"/>
              <a:t>Names</a:t>
            </a:r>
          </a:p>
          <a:p>
            <a:pPr lvl="1"/>
            <a:r>
              <a:rPr lang="en-GB" dirty="0"/>
              <a:t>Numbers</a:t>
            </a:r>
          </a:p>
          <a:p>
            <a:pPr lvl="1"/>
            <a:r>
              <a:rPr lang="en-GB" dirty="0"/>
              <a:t>Cities</a:t>
            </a:r>
          </a:p>
          <a:p>
            <a:pPr lvl="1"/>
            <a:r>
              <a:rPr lang="en-GB" dirty="0"/>
              <a:t>Custom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7622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7750E-CF28-4B48-A10B-BC02EB9CD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2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C128F-C733-41C5-BA02-69C5A8077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Intent – what are the moves?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52082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7750E-CF28-4B48-A10B-BC02EB9CD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Intent – Fake Results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C128F-C733-41C5-BA02-69C5A8077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5963" y="2063848"/>
            <a:ext cx="3382441" cy="964578"/>
          </a:xfrm>
          <a:ln>
            <a:solidFill>
              <a:schemeClr val="accent6">
                <a:lumMod val="75000"/>
              </a:schemeClr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GB" dirty="0"/>
              <a:t>Alexa, ask Developer Wales</a:t>
            </a:r>
          </a:p>
          <a:p>
            <a:r>
              <a:rPr lang="en-GB" dirty="0"/>
              <a:t>To fake some 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297D5D-7A56-4275-B50A-B693687087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5551" y="1737360"/>
            <a:ext cx="1381125" cy="1381125"/>
          </a:xfrm>
          <a:prstGeom prst="rect">
            <a:avLst/>
          </a:prstGeom>
        </p:spPr>
      </p:pic>
      <p:pic>
        <p:nvPicPr>
          <p:cNvPr id="5" name="Picture 2" descr="Image result for talking head emoji">
            <a:extLst>
              <a:ext uri="{FF2B5EF4-FFF2-40B4-BE49-F238E27FC236}">
                <a16:creationId xmlns:a16="http://schemas.microsoft.com/office/drawing/2014/main" id="{0AB1CB58-AE43-436E-9259-6FB571FB86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1845734"/>
            <a:ext cx="1057275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DF113AE-D5A6-40A3-B661-E9C6535D7A42}"/>
              </a:ext>
            </a:extLst>
          </p:cNvPr>
          <p:cNvSpPr txBox="1">
            <a:spLocks/>
          </p:cNvSpPr>
          <p:nvPr/>
        </p:nvSpPr>
        <p:spPr>
          <a:xfrm>
            <a:off x="6300757" y="2374371"/>
            <a:ext cx="3382441" cy="964578"/>
          </a:xfrm>
          <a:prstGeom prst="rect">
            <a:avLst/>
          </a:prstGeom>
          <a:ln w="15875" cap="flat" cmpd="sng" algn="ctr">
            <a:solidFill>
              <a:schemeClr val="bg2">
                <a:lumMod val="50000"/>
              </a:schemeClr>
            </a:solidFill>
            <a:prstDash val="solid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Okay. What are Player 1 moves?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7CD8C83-4356-4AEC-952C-451BB5372686}"/>
              </a:ext>
            </a:extLst>
          </p:cNvPr>
          <p:cNvSpPr txBox="1">
            <a:spLocks/>
          </p:cNvSpPr>
          <p:nvPr/>
        </p:nvSpPr>
        <p:spPr>
          <a:xfrm>
            <a:off x="2405963" y="3625598"/>
            <a:ext cx="3382441" cy="434674"/>
          </a:xfrm>
          <a:prstGeom prst="rect">
            <a:avLst/>
          </a:prstGeom>
          <a:ln w="15875" cap="flat" cmpd="sng" algn="ctr">
            <a:solidFill>
              <a:schemeClr val="accent6">
                <a:lumMod val="75000"/>
              </a:schemeClr>
            </a:solidFill>
            <a:prstDash val="solid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Rock, Paper, Spock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113C726-FADB-49E9-B52A-1E9CCC4853C6}"/>
              </a:ext>
            </a:extLst>
          </p:cNvPr>
          <p:cNvSpPr txBox="1">
            <a:spLocks/>
          </p:cNvSpPr>
          <p:nvPr/>
        </p:nvSpPr>
        <p:spPr>
          <a:xfrm>
            <a:off x="6300757" y="3758623"/>
            <a:ext cx="3382441" cy="434674"/>
          </a:xfrm>
          <a:prstGeom prst="rect">
            <a:avLst/>
          </a:prstGeom>
          <a:ln w="15875" cap="flat" cmpd="sng" algn="ctr">
            <a:solidFill>
              <a:schemeClr val="bg2">
                <a:lumMod val="50000"/>
              </a:schemeClr>
            </a:solidFill>
            <a:prstDash val="solid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Okay. And Player 2?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35E8A2F-7D88-4A79-8000-DA2249B7EECB}"/>
              </a:ext>
            </a:extLst>
          </p:cNvPr>
          <p:cNvSpPr txBox="1">
            <a:spLocks/>
          </p:cNvSpPr>
          <p:nvPr/>
        </p:nvSpPr>
        <p:spPr>
          <a:xfrm>
            <a:off x="2405962" y="4507840"/>
            <a:ext cx="3382441" cy="434674"/>
          </a:xfrm>
          <a:prstGeom prst="rect">
            <a:avLst/>
          </a:prstGeom>
          <a:ln w="15875" cap="flat" cmpd="sng" algn="ctr">
            <a:solidFill>
              <a:schemeClr val="accent6">
                <a:lumMod val="75000"/>
              </a:schemeClr>
            </a:solidFill>
            <a:prstDash val="solid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Lizard, Spock, Rock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0901D56-9EC6-4AAC-BDEB-421C7DB0262F}"/>
              </a:ext>
            </a:extLst>
          </p:cNvPr>
          <p:cNvSpPr txBox="1">
            <a:spLocks/>
          </p:cNvSpPr>
          <p:nvPr/>
        </p:nvSpPr>
        <p:spPr>
          <a:xfrm>
            <a:off x="6300756" y="4685967"/>
            <a:ext cx="3382441" cy="434674"/>
          </a:xfrm>
          <a:prstGeom prst="rect">
            <a:avLst/>
          </a:prstGeom>
          <a:ln w="15875" cap="flat" cmpd="sng" algn="ctr">
            <a:solidFill>
              <a:schemeClr val="bg2">
                <a:lumMod val="50000"/>
              </a:schemeClr>
            </a:solidFill>
            <a:prstDash val="solid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Great. Here are the results….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51B8BC-B2A3-4D44-8F24-7696B8E733A1}"/>
              </a:ext>
            </a:extLst>
          </p:cNvPr>
          <p:cNvSpPr/>
          <p:nvPr/>
        </p:nvSpPr>
        <p:spPr>
          <a:xfrm>
            <a:off x="2195119" y="3424281"/>
            <a:ext cx="7801762" cy="4571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F1B255E-4F62-435B-8D5F-42C45605CA70}"/>
              </a:ext>
            </a:extLst>
          </p:cNvPr>
          <p:cNvSpPr/>
          <p:nvPr/>
        </p:nvSpPr>
        <p:spPr>
          <a:xfrm>
            <a:off x="2195119" y="4353929"/>
            <a:ext cx="7801762" cy="4571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FFCF5EC-5C62-4A43-88E3-B882830E3F47}"/>
              </a:ext>
            </a:extLst>
          </p:cNvPr>
          <p:cNvCxnSpPr/>
          <p:nvPr/>
        </p:nvCxnSpPr>
        <p:spPr>
          <a:xfrm>
            <a:off x="5872294" y="3028426"/>
            <a:ext cx="343948" cy="31052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7F8BB32-8CC0-4A68-8491-6592C027C2EA}"/>
              </a:ext>
            </a:extLst>
          </p:cNvPr>
          <p:cNvCxnSpPr/>
          <p:nvPr/>
        </p:nvCxnSpPr>
        <p:spPr>
          <a:xfrm flipH="1">
            <a:off x="5872606" y="3555332"/>
            <a:ext cx="368803" cy="20137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47CECF2-A4AB-4DE7-8411-9DF3F1E573E5}"/>
              </a:ext>
            </a:extLst>
          </p:cNvPr>
          <p:cNvCxnSpPr/>
          <p:nvPr/>
        </p:nvCxnSpPr>
        <p:spPr>
          <a:xfrm>
            <a:off x="5860179" y="3842935"/>
            <a:ext cx="356063" cy="26348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7EEF637-ED2A-4622-9BEE-830EE215F79A}"/>
              </a:ext>
            </a:extLst>
          </p:cNvPr>
          <p:cNvCxnSpPr/>
          <p:nvPr/>
        </p:nvCxnSpPr>
        <p:spPr>
          <a:xfrm flipH="1">
            <a:off x="5891244" y="4507840"/>
            <a:ext cx="350165" cy="21733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31FA063-AB7F-4941-BC1C-1D24F6C61E3D}"/>
              </a:ext>
            </a:extLst>
          </p:cNvPr>
          <p:cNvCxnSpPr/>
          <p:nvPr/>
        </p:nvCxnSpPr>
        <p:spPr>
          <a:xfrm>
            <a:off x="5860179" y="4798503"/>
            <a:ext cx="381230" cy="14401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E26976D-6F95-D140-AB91-F469F0EA302C}"/>
              </a:ext>
            </a:extLst>
          </p:cNvPr>
          <p:cNvSpPr txBox="1"/>
          <p:nvPr/>
        </p:nvSpPr>
        <p:spPr>
          <a:xfrm>
            <a:off x="10610338" y="2969617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{….}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22F364C-6572-ED4A-B4AC-7B693B71BFE3}"/>
              </a:ext>
            </a:extLst>
          </p:cNvPr>
          <p:cNvSpPr txBox="1"/>
          <p:nvPr/>
        </p:nvSpPr>
        <p:spPr>
          <a:xfrm>
            <a:off x="10602434" y="3777146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{….}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CFCAC2C-2066-B14B-BBB2-10C08FDCE34B}"/>
              </a:ext>
            </a:extLst>
          </p:cNvPr>
          <p:cNvSpPr txBox="1"/>
          <p:nvPr/>
        </p:nvSpPr>
        <p:spPr>
          <a:xfrm>
            <a:off x="10594530" y="4569242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{….}</a:t>
            </a:r>
          </a:p>
        </p:txBody>
      </p:sp>
    </p:spTree>
    <p:extLst>
      <p:ext uri="{BB962C8B-B14F-4D97-AF65-F5344CB8AC3E}">
        <p14:creationId xmlns:p14="http://schemas.microsoft.com/office/powerpoint/2010/main" val="2890501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3" dur="1000" fill="hold"/>
                                        <p:tgtEl>
                                          <p:spTgt spid="1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5" dur="1000" fill="hold"/>
                                        <p:tgtEl>
                                          <p:spTgt spid="1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6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7" dur="1000" fill="hold"/>
                                        <p:tgtEl>
                                          <p:spTgt spid="1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9" dur="1000" fill="hold"/>
                                        <p:tgtEl>
                                          <p:spTgt spid="2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00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1" dur="100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2" grpId="1" animBg="1"/>
      <p:bldP spid="13" grpId="0" animBg="1"/>
      <p:bldP spid="13" grpId="1" animBg="1"/>
      <p:bldP spid="6" grpId="0"/>
      <p:bldP spid="6" grpId="1"/>
      <p:bldP spid="20" grpId="0"/>
      <p:bldP spid="20" grpId="1"/>
      <p:bldP spid="22" grpId="0"/>
      <p:bldP spid="22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Alexa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6B6B3F-1FAB-48E2-8FF0-FF7A19ABA3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7879" y="2255418"/>
            <a:ext cx="9236241" cy="234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5496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7750E-CF28-4B48-A10B-BC02EB9CD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3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C128F-C733-41C5-BA02-69C5A8077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Intent – Debug Results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95518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7750E-CF28-4B48-A10B-BC02EB9CD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Expressive Response - SSML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C128F-C733-41C5-BA02-69C5A8077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Speech Synthesis </a:t>
            </a:r>
            <a:r>
              <a:rPr lang="en-GB" dirty="0" err="1"/>
              <a:t>Markup</a:t>
            </a:r>
            <a:r>
              <a:rPr lang="en-GB" dirty="0"/>
              <a:t> Language</a:t>
            </a:r>
          </a:p>
          <a:p>
            <a:r>
              <a:rPr lang="en-GB" dirty="0"/>
              <a:t>Change Speed, Pitch, Emphasis</a:t>
            </a:r>
          </a:p>
          <a:p>
            <a:r>
              <a:rPr lang="en-GB" dirty="0"/>
              <a:t>Audio – MP3</a:t>
            </a:r>
          </a:p>
          <a:p>
            <a:endParaRPr lang="en-GB" dirty="0"/>
          </a:p>
          <a:p>
            <a:pPr latinLnBrk="1"/>
            <a:r>
              <a:rPr lang="en-GB" dirty="0"/>
              <a:t>&lt;speak&gt; I want to tell you a secret. </a:t>
            </a:r>
            <a:br>
              <a:rPr lang="en-GB" dirty="0"/>
            </a:br>
            <a:r>
              <a:rPr lang="en-GB" dirty="0"/>
              <a:t>&lt;</a:t>
            </a:r>
            <a:r>
              <a:rPr lang="en-GB" dirty="0" err="1"/>
              <a:t>amazon:effect</a:t>
            </a:r>
            <a:r>
              <a:rPr lang="en-GB" dirty="0"/>
              <a:t> name="whispered"&gt;I am not a real human.&lt;/</a:t>
            </a:r>
            <a:r>
              <a:rPr lang="en-GB" dirty="0" err="1"/>
              <a:t>amazon:effect</a:t>
            </a:r>
            <a:r>
              <a:rPr lang="en-GB" dirty="0"/>
              <a:t>&gt;.</a:t>
            </a:r>
            <a:br>
              <a:rPr lang="en-GB" dirty="0"/>
            </a:br>
            <a:r>
              <a:rPr lang="en-GB" dirty="0"/>
              <a:t> Can you believe it? &lt;/speak&gt; </a:t>
            </a:r>
          </a:p>
          <a:p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3815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7750E-CF28-4B48-A10B-BC02EB9CD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4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C128F-C733-41C5-BA02-69C5A8077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SSML</a:t>
            </a:r>
          </a:p>
          <a:p>
            <a:r>
              <a:rPr lang="en-GB" dirty="0"/>
              <a:t>Alexa Sound Library</a:t>
            </a:r>
          </a:p>
        </p:txBody>
      </p:sp>
    </p:spTree>
    <p:extLst>
      <p:ext uri="{BB962C8B-B14F-4D97-AF65-F5344CB8AC3E}">
        <p14:creationId xmlns:p14="http://schemas.microsoft.com/office/powerpoint/2010/main" val="7565812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Push Notification - Messages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Every skill has unique credentials to send messages</a:t>
            </a:r>
          </a:p>
          <a:p>
            <a:r>
              <a:rPr lang="en-GB" dirty="0"/>
              <a:t>Can be run from anywhere</a:t>
            </a:r>
          </a:p>
          <a:p>
            <a:r>
              <a:rPr lang="en-GB" dirty="0"/>
              <a:t>Triggers “</a:t>
            </a:r>
            <a:r>
              <a:rPr lang="en-GB" dirty="0" err="1"/>
              <a:t>messageReceived</a:t>
            </a:r>
            <a:r>
              <a:rPr lang="en-GB" dirty="0"/>
              <a:t>” request against new user</a:t>
            </a:r>
          </a:p>
        </p:txBody>
      </p:sp>
    </p:spTree>
    <p:extLst>
      <p:ext uri="{BB962C8B-B14F-4D97-AF65-F5344CB8AC3E}">
        <p14:creationId xmlns:p14="http://schemas.microsoft.com/office/powerpoint/2010/main" val="42324885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F7170FF-B9FC-1C4C-B032-3FBC8361B151}"/>
              </a:ext>
            </a:extLst>
          </p:cNvPr>
          <p:cNvSpPr/>
          <p:nvPr/>
        </p:nvSpPr>
        <p:spPr>
          <a:xfrm>
            <a:off x="7338264" y="2367298"/>
            <a:ext cx="3951215" cy="3397527"/>
          </a:xfrm>
          <a:prstGeom prst="rect">
            <a:avLst/>
          </a:prstGeom>
          <a:solidFill>
            <a:srgbClr val="FFC00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r>
              <a:rPr lang="en-GB" dirty="0"/>
              <a:t>Player 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F467174-1D0D-4487-88B0-8ABD161CE90C}"/>
              </a:ext>
            </a:extLst>
          </p:cNvPr>
          <p:cNvSpPr/>
          <p:nvPr/>
        </p:nvSpPr>
        <p:spPr>
          <a:xfrm>
            <a:off x="2712030" y="2367299"/>
            <a:ext cx="3951215" cy="339752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r>
              <a:rPr lang="en-GB" dirty="0"/>
              <a:t>Player 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497435-E2C3-43AB-967F-B7F4BE727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GB" dirty="0"/>
              <a:t>Push Notifications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FB222-5B40-4F42-A2F3-F7CB1237A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1747" y="3169148"/>
            <a:ext cx="3105604" cy="352182"/>
          </a:xfr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GB" dirty="0"/>
              <a:t>Challenge Set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FB94303-B046-4A7F-B864-F00553C6A471}"/>
              </a:ext>
            </a:extLst>
          </p:cNvPr>
          <p:cNvSpPr txBox="1">
            <a:spLocks/>
          </p:cNvSpPr>
          <p:nvPr/>
        </p:nvSpPr>
        <p:spPr>
          <a:xfrm>
            <a:off x="766138" y="3821193"/>
            <a:ext cx="1847114" cy="352182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Calibri" panose="020F0502020204030204" pitchFamily="34" charset="0"/>
              <a:buNone/>
            </a:pPr>
            <a:r>
              <a:rPr lang="en-GB" dirty="0"/>
              <a:t>Token API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1092E3B-6C31-4066-A67E-DE94698E281B}"/>
              </a:ext>
            </a:extLst>
          </p:cNvPr>
          <p:cNvSpPr txBox="1">
            <a:spLocks/>
          </p:cNvSpPr>
          <p:nvPr/>
        </p:nvSpPr>
        <p:spPr>
          <a:xfrm>
            <a:off x="3171747" y="3821193"/>
            <a:ext cx="3105604" cy="35218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dirty="0"/>
              <a:t>Token Client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0DE4096-08AE-4033-B0C1-025E5AE60976}"/>
              </a:ext>
            </a:extLst>
          </p:cNvPr>
          <p:cNvCxnSpPr>
            <a:stCxn id="3" idx="2"/>
            <a:endCxn id="5" idx="0"/>
          </p:cNvCxnSpPr>
          <p:nvPr/>
        </p:nvCxnSpPr>
        <p:spPr>
          <a:xfrm>
            <a:off x="4724549" y="3521330"/>
            <a:ext cx="0" cy="299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4837D09-82DB-411F-83CD-205BFF6877B6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613252" y="3997284"/>
            <a:ext cx="5584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ADC9AFA-CF20-4AA8-BF3F-255C176DB6AD}"/>
              </a:ext>
            </a:extLst>
          </p:cNvPr>
          <p:cNvSpPr txBox="1">
            <a:spLocks/>
          </p:cNvSpPr>
          <p:nvPr/>
        </p:nvSpPr>
        <p:spPr>
          <a:xfrm>
            <a:off x="7338264" y="1831886"/>
            <a:ext cx="1677100" cy="352182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Calibri" panose="020F0502020204030204" pitchFamily="34" charset="0"/>
              <a:buNone/>
            </a:pPr>
            <a:r>
              <a:rPr lang="en-GB" dirty="0"/>
              <a:t>Messaging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4DA7041-7757-4025-A6D5-ABB66E5A32B0}"/>
              </a:ext>
            </a:extLst>
          </p:cNvPr>
          <p:cNvSpPr txBox="1">
            <a:spLocks/>
          </p:cNvSpPr>
          <p:nvPr/>
        </p:nvSpPr>
        <p:spPr>
          <a:xfrm>
            <a:off x="3171745" y="4654346"/>
            <a:ext cx="3105604" cy="35218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dirty="0"/>
              <a:t>Skill Messaging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A14616E9-2140-4EB3-B129-F1C5380F1BFB}"/>
              </a:ext>
            </a:extLst>
          </p:cNvPr>
          <p:cNvSpPr txBox="1">
            <a:spLocks/>
          </p:cNvSpPr>
          <p:nvPr/>
        </p:nvSpPr>
        <p:spPr>
          <a:xfrm>
            <a:off x="3171745" y="2449134"/>
            <a:ext cx="3105604" cy="35218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dirty="0"/>
              <a:t>Intent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C72BD379-9659-4C13-9DB9-F37BD08F92F2}"/>
              </a:ext>
            </a:extLst>
          </p:cNvPr>
          <p:cNvSpPr txBox="1">
            <a:spLocks/>
          </p:cNvSpPr>
          <p:nvPr/>
        </p:nvSpPr>
        <p:spPr>
          <a:xfrm>
            <a:off x="8390314" y="2459735"/>
            <a:ext cx="1847113" cy="35218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1800" dirty="0" err="1"/>
              <a:t>MessageReceived</a:t>
            </a:r>
            <a:endParaRPr lang="en-GB" sz="18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A925DCA-0A75-6B4D-8B06-FBA550B3DE76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8720919" y="2215468"/>
            <a:ext cx="592953" cy="151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E65D630-B7B1-2F44-803E-BC49D30BED21}"/>
              </a:ext>
            </a:extLst>
          </p:cNvPr>
          <p:cNvCxnSpPr>
            <a:cxnSpLocks/>
          </p:cNvCxnSpPr>
          <p:nvPr/>
        </p:nvCxnSpPr>
        <p:spPr>
          <a:xfrm>
            <a:off x="4724547" y="2811917"/>
            <a:ext cx="0" cy="339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13BCF2F-87A2-0F4E-B812-B17AB66A8132}"/>
              </a:ext>
            </a:extLst>
          </p:cNvPr>
          <p:cNvCxnSpPr>
            <a:cxnSpLocks/>
          </p:cNvCxnSpPr>
          <p:nvPr/>
        </p:nvCxnSpPr>
        <p:spPr>
          <a:xfrm>
            <a:off x="4701950" y="4173375"/>
            <a:ext cx="0" cy="480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72FCB0FD-B4E0-1242-A31C-28D67FA6C3FB}"/>
              </a:ext>
            </a:extLst>
          </p:cNvPr>
          <p:cNvSpPr txBox="1">
            <a:spLocks/>
          </p:cNvSpPr>
          <p:nvPr/>
        </p:nvSpPr>
        <p:spPr>
          <a:xfrm>
            <a:off x="10117384" y="3821193"/>
            <a:ext cx="1847114" cy="352182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Calibri" panose="020F0502020204030204" pitchFamily="34" charset="0"/>
              <a:buNone/>
            </a:pPr>
            <a:r>
              <a:rPr lang="en-GB" dirty="0"/>
              <a:t>Notification</a:t>
            </a:r>
          </a:p>
        </p:txBody>
      </p: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9419AEB7-C952-F240-ADA0-4313A833E41E}"/>
              </a:ext>
            </a:extLst>
          </p:cNvPr>
          <p:cNvSpPr txBox="1">
            <a:spLocks/>
          </p:cNvSpPr>
          <p:nvPr/>
        </p:nvSpPr>
        <p:spPr>
          <a:xfrm>
            <a:off x="8390313" y="3200483"/>
            <a:ext cx="1847113" cy="35218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1800" dirty="0"/>
              <a:t>Send Notification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84D2675-5295-2F43-9056-9D06D2ED2FBC}"/>
              </a:ext>
            </a:extLst>
          </p:cNvPr>
          <p:cNvCxnSpPr/>
          <p:nvPr/>
        </p:nvCxnSpPr>
        <p:spPr>
          <a:xfrm>
            <a:off x="9318567" y="2869285"/>
            <a:ext cx="0" cy="299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2563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5" grpId="0" animBg="1"/>
      <p:bldP spid="3" grpId="0" uiExpand="1" build="p" animBg="1"/>
      <p:bldP spid="4" grpId="0" animBg="1"/>
      <p:bldP spid="5" grpId="0" animBg="1"/>
      <p:bldP spid="11" grpId="0" animBg="1"/>
      <p:bldP spid="12" grpId="0" animBg="1"/>
      <p:bldP spid="16" grpId="0" animBg="1"/>
      <p:bldP spid="23" grpId="0" animBg="1"/>
      <p:bldP spid="43" grpId="0" animBg="1"/>
      <p:bldP spid="4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7750E-CF28-4B48-A10B-BC02EB9CD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5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C128F-C733-41C5-BA02-69C5A8077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Skill Messaging</a:t>
            </a:r>
          </a:p>
          <a:p>
            <a:r>
              <a:rPr lang="en-GB" dirty="0"/>
              <a:t>Push Notifications</a:t>
            </a:r>
          </a:p>
        </p:txBody>
      </p:sp>
    </p:spTree>
    <p:extLst>
      <p:ext uri="{BB962C8B-B14F-4D97-AF65-F5344CB8AC3E}">
        <p14:creationId xmlns:p14="http://schemas.microsoft.com/office/powerpoint/2010/main" val="16507903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Gadgets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8575FC-6DBC-3340-9B08-55A1A15D15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2613" y="1888914"/>
            <a:ext cx="6223000" cy="393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3807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Gadget Controller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  </a:t>
            </a:r>
            <a:r>
              <a:rPr lang="en-GB" dirty="0" err="1"/>
              <a:t>SetLight</a:t>
            </a:r>
            <a:r>
              <a:rPr lang="en-GB" dirty="0"/>
              <a:t> Directive</a:t>
            </a:r>
          </a:p>
          <a:p>
            <a:r>
              <a:rPr lang="en-GB" dirty="0"/>
              <a:t>Each </a:t>
            </a:r>
            <a:r>
              <a:rPr lang="en-GB" dirty="0" err="1"/>
              <a:t>color</a:t>
            </a:r>
            <a:r>
              <a:rPr lang="en-GB" dirty="0"/>
              <a:t> change is a step in an animation</a:t>
            </a:r>
          </a:p>
          <a:p>
            <a:r>
              <a:rPr lang="en-GB" dirty="0"/>
              <a:t>Can be triggered or starts straight away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67217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Game Engine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StartInputHandler</a:t>
            </a:r>
            <a:endParaRPr lang="en-GB" dirty="0"/>
          </a:p>
          <a:p>
            <a:r>
              <a:rPr lang="en-GB" dirty="0"/>
              <a:t>Recognisers – What to monitor</a:t>
            </a:r>
          </a:p>
          <a:p>
            <a:r>
              <a:rPr lang="en-GB" dirty="0"/>
              <a:t>Events – When to tell you about it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57873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Game Engine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85CDF38-4E27-FD45-B125-371249EE7AE4}"/>
              </a:ext>
            </a:extLst>
          </p:cNvPr>
          <p:cNvCxnSpPr/>
          <p:nvPr/>
        </p:nvCxnSpPr>
        <p:spPr>
          <a:xfrm>
            <a:off x="1269242" y="2006221"/>
            <a:ext cx="98864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8A589F5-F7F7-FF48-83D8-65F84FED83BA}"/>
              </a:ext>
            </a:extLst>
          </p:cNvPr>
          <p:cNvSpPr txBox="1"/>
          <p:nvPr/>
        </p:nvSpPr>
        <p:spPr>
          <a:xfrm>
            <a:off x="11155680" y="1859382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6266BA-6812-654A-B558-E9C028DA4608}"/>
              </a:ext>
            </a:extLst>
          </p:cNvPr>
          <p:cNvSpPr txBox="1"/>
          <p:nvPr/>
        </p:nvSpPr>
        <p:spPr>
          <a:xfrm>
            <a:off x="619845" y="1821555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0DEAC92-08E5-E14A-A0BA-EB250893B93A}"/>
              </a:ext>
            </a:extLst>
          </p:cNvPr>
          <p:cNvSpPr/>
          <p:nvPr/>
        </p:nvSpPr>
        <p:spPr>
          <a:xfrm>
            <a:off x="1815152" y="2228714"/>
            <a:ext cx="368490" cy="36436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539C99B-511B-E145-B021-A805A639528B}"/>
              </a:ext>
            </a:extLst>
          </p:cNvPr>
          <p:cNvSpPr/>
          <p:nvPr/>
        </p:nvSpPr>
        <p:spPr>
          <a:xfrm>
            <a:off x="4437797" y="2228713"/>
            <a:ext cx="368490" cy="364361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652CAC3-0CD8-E047-B52B-106142A937CB}"/>
              </a:ext>
            </a:extLst>
          </p:cNvPr>
          <p:cNvSpPr/>
          <p:nvPr/>
        </p:nvSpPr>
        <p:spPr>
          <a:xfrm>
            <a:off x="3250896" y="2228714"/>
            <a:ext cx="368490" cy="36436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AE7F27F-CD37-DF49-81AF-4EE2BCD327B8}"/>
              </a:ext>
            </a:extLst>
          </p:cNvPr>
          <p:cNvSpPr/>
          <p:nvPr/>
        </p:nvSpPr>
        <p:spPr>
          <a:xfrm>
            <a:off x="2717269" y="2228714"/>
            <a:ext cx="368490" cy="36436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8A907DF-F6B8-8E49-B056-0D225683B1AA}"/>
              </a:ext>
            </a:extLst>
          </p:cNvPr>
          <p:cNvSpPr/>
          <p:nvPr/>
        </p:nvSpPr>
        <p:spPr>
          <a:xfrm>
            <a:off x="7773765" y="2228712"/>
            <a:ext cx="368490" cy="36436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B564FF0-DB62-B040-B252-F516998F7E64}"/>
              </a:ext>
            </a:extLst>
          </p:cNvPr>
          <p:cNvSpPr/>
          <p:nvPr/>
        </p:nvSpPr>
        <p:spPr>
          <a:xfrm>
            <a:off x="7287222" y="2228713"/>
            <a:ext cx="368490" cy="364361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A7E70E7-2F21-044B-81C2-7A25D408977B}"/>
              </a:ext>
            </a:extLst>
          </p:cNvPr>
          <p:cNvSpPr/>
          <p:nvPr/>
        </p:nvSpPr>
        <p:spPr>
          <a:xfrm>
            <a:off x="6188123" y="2233263"/>
            <a:ext cx="368490" cy="36436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8608862-D6DF-E148-AD03-97C0976745CA}"/>
              </a:ext>
            </a:extLst>
          </p:cNvPr>
          <p:cNvSpPr/>
          <p:nvPr/>
        </p:nvSpPr>
        <p:spPr>
          <a:xfrm>
            <a:off x="9882799" y="2228712"/>
            <a:ext cx="368490" cy="36436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C3B0478-ED3D-1649-AE80-4C9026EB8AE0}"/>
              </a:ext>
            </a:extLst>
          </p:cNvPr>
          <p:cNvSpPr/>
          <p:nvPr/>
        </p:nvSpPr>
        <p:spPr>
          <a:xfrm>
            <a:off x="9201548" y="2228712"/>
            <a:ext cx="368490" cy="364361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632503C-50F0-F141-A431-7C5D3B01F834}"/>
              </a:ext>
            </a:extLst>
          </p:cNvPr>
          <p:cNvSpPr/>
          <p:nvPr/>
        </p:nvSpPr>
        <p:spPr>
          <a:xfrm>
            <a:off x="8292607" y="2228712"/>
            <a:ext cx="368490" cy="36436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9B08E4-2730-224D-B50A-9D727C0B2DC5}"/>
              </a:ext>
            </a:extLst>
          </p:cNvPr>
          <p:cNvSpPr txBox="1"/>
          <p:nvPr/>
        </p:nvSpPr>
        <p:spPr>
          <a:xfrm>
            <a:off x="10688244" y="3003552"/>
            <a:ext cx="934871" cy="36933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timeout</a:t>
            </a:r>
          </a:p>
        </p:txBody>
      </p:sp>
    </p:spTree>
    <p:extLst>
      <p:ext uri="{BB962C8B-B14F-4D97-AF65-F5344CB8AC3E}">
        <p14:creationId xmlns:p14="http://schemas.microsoft.com/office/powerpoint/2010/main" val="3640159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Alexa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4286C6-1BBF-4FA8-B44E-93D5FA3DE9C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5338" y="0"/>
            <a:ext cx="7637930" cy="6218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2132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Code for Gadget Controller</a:t>
            </a:r>
          </a:p>
          <a:p>
            <a:r>
              <a:rPr lang="en-GB" dirty="0"/>
              <a:t>Code for Game Engine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46455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Any Questions?</a:t>
            </a:r>
          </a:p>
          <a:p>
            <a:endParaRPr lang="en-GB" dirty="0"/>
          </a:p>
          <a:p>
            <a:pPr lvl="2"/>
            <a:br>
              <a:rPr lang="en-GB" dirty="0"/>
            </a:br>
            <a:r>
              <a:rPr lang="en-GB" dirty="0"/>
              <a:t>github.com/</a:t>
            </a:r>
            <a:r>
              <a:rPr lang="en-GB" dirty="0" err="1"/>
              <a:t>stoiveyp</a:t>
            </a:r>
            <a:endParaRPr lang="en-GB" dirty="0"/>
          </a:p>
          <a:p>
            <a:pPr lvl="2"/>
            <a:endParaRPr lang="en-GB" dirty="0"/>
          </a:p>
          <a:p>
            <a:pPr lvl="2"/>
            <a:r>
              <a:rPr lang="en-GB" dirty="0"/>
              <a:t>twitter.com/</a:t>
            </a:r>
            <a:r>
              <a:rPr lang="en-GB" dirty="0" err="1"/>
              <a:t>stevenpears</a:t>
            </a:r>
            <a:endParaRPr lang="en-GB" dirty="0"/>
          </a:p>
          <a:p>
            <a:pPr lvl="2"/>
            <a:endParaRPr lang="en-GB" dirty="0"/>
          </a:p>
          <a:p>
            <a:pPr lvl="2"/>
            <a:r>
              <a:rPr lang="en-GB" dirty="0"/>
              <a:t>linkedin.com/in/</a:t>
            </a:r>
            <a:r>
              <a:rPr lang="en-GB" dirty="0" err="1"/>
              <a:t>stevenpears</a:t>
            </a:r>
            <a:endParaRPr lang="en-GB" dirty="0"/>
          </a:p>
          <a:p>
            <a:pPr lvl="2"/>
            <a:endParaRPr lang="en-GB" dirty="0"/>
          </a:p>
          <a:p>
            <a:pPr lvl="2"/>
            <a:r>
              <a:rPr lang="en-GB" dirty="0" err="1"/>
              <a:t>imacode.ninja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89575C-155D-4651-876D-E20270054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806903"/>
            <a:ext cx="320459" cy="3204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9ABE4FE-CDEE-422A-9C46-6F3537958F8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97280" y="3333313"/>
            <a:ext cx="320459" cy="3204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FF97726-0D11-41BD-9195-5E11B20DE83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97280" y="4376394"/>
            <a:ext cx="314500" cy="314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7E50F2-8B15-4DD8-8F00-1A1562CF0067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97280" y="3857833"/>
            <a:ext cx="314500" cy="3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84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About 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Day Job - AWS / .NET Core</a:t>
            </a:r>
          </a:p>
          <a:p>
            <a:r>
              <a:rPr lang="en-GB" dirty="0"/>
              <a:t>Alexa &amp; Me – 9 Months?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620670-8E54-E54F-AC22-3D78ED0B49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845734"/>
            <a:ext cx="3621691" cy="1183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517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About Me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D2D63A3-4537-D84D-9AF7-D4DA9857DA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31097"/>
          <a:stretch/>
        </p:blipFill>
        <p:spPr>
          <a:xfrm>
            <a:off x="4032354" y="826249"/>
            <a:ext cx="8245443" cy="4974944"/>
          </a:xfrm>
        </p:spPr>
      </p:pic>
    </p:spTree>
    <p:extLst>
      <p:ext uri="{BB962C8B-B14F-4D97-AF65-F5344CB8AC3E}">
        <p14:creationId xmlns:p14="http://schemas.microsoft.com/office/powerpoint/2010/main" val="1575921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DCE99-3065-2C46-B077-9F8544390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Client: </a:t>
            </a:r>
            <a:r>
              <a:rPr lang="en-US" dirty="0" err="1"/>
              <a:t>NoTone</a:t>
            </a:r>
            <a:r>
              <a:rPr lang="en-US" dirty="0"/>
              <a:t> Ltd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1307973-8DF6-4E3F-961F-EDA25C2B0C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01159" y="1877259"/>
            <a:ext cx="4022725" cy="40227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BCAA593-19C6-724C-BC8B-C6F0DADDCC1C}"/>
              </a:ext>
            </a:extLst>
          </p:cNvPr>
          <p:cNvSpPr txBox="1"/>
          <p:nvPr/>
        </p:nvSpPr>
        <p:spPr>
          <a:xfrm>
            <a:off x="2056469" y="2441981"/>
            <a:ext cx="1962397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/>
              <a:t>Rock</a:t>
            </a:r>
          </a:p>
          <a:p>
            <a:pPr algn="ctr"/>
            <a:r>
              <a:rPr lang="en-US" sz="4400" dirty="0"/>
              <a:t>Paper</a:t>
            </a:r>
          </a:p>
          <a:p>
            <a:pPr algn="ctr"/>
            <a:r>
              <a:rPr lang="en-US" sz="4400" dirty="0"/>
              <a:t>Scissors</a:t>
            </a:r>
          </a:p>
          <a:p>
            <a:pPr algn="ctr"/>
            <a:r>
              <a:rPr lang="en-US" sz="4400" dirty="0"/>
              <a:t>Lizard</a:t>
            </a:r>
          </a:p>
          <a:p>
            <a:pPr algn="ctr"/>
            <a:r>
              <a:rPr lang="en-US" sz="4400" dirty="0"/>
              <a:t>Spock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31F245-A267-8645-98A5-6CA881D23B22}"/>
              </a:ext>
            </a:extLst>
          </p:cNvPr>
          <p:cNvSpPr txBox="1"/>
          <p:nvPr/>
        </p:nvSpPr>
        <p:spPr>
          <a:xfrm>
            <a:off x="10291918" y="6013343"/>
            <a:ext cx="1912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Image from </a:t>
            </a:r>
            <a:r>
              <a:rPr lang="en-US" sz="1200" dirty="0" err="1"/>
              <a:t>ThinkGeek.com</a:t>
            </a:r>
            <a:endParaRPr 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9DD750-074D-E84C-BEFF-FAFB8421C876}"/>
              </a:ext>
            </a:extLst>
          </p:cNvPr>
          <p:cNvSpPr txBox="1"/>
          <p:nvPr/>
        </p:nvSpPr>
        <p:spPr>
          <a:xfrm>
            <a:off x="1658765" y="1898889"/>
            <a:ext cx="2757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Big Bang Theory’s</a:t>
            </a:r>
          </a:p>
        </p:txBody>
      </p:sp>
    </p:spTree>
    <p:extLst>
      <p:ext uri="{BB962C8B-B14F-4D97-AF65-F5344CB8AC3E}">
        <p14:creationId xmlns:p14="http://schemas.microsoft.com/office/powerpoint/2010/main" val="1843608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7750E-CF28-4B48-A10B-BC02EB9CD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1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C128F-C733-41C5-BA02-69C5A8077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Current Skill Overview</a:t>
            </a:r>
          </a:p>
        </p:txBody>
      </p:sp>
    </p:spTree>
    <p:extLst>
      <p:ext uri="{BB962C8B-B14F-4D97-AF65-F5344CB8AC3E}">
        <p14:creationId xmlns:p14="http://schemas.microsoft.com/office/powerpoint/2010/main" val="3447346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0B2F6-27EF-4CEB-AEE8-484A64B31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Request Lifecycle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768BA-AC76-4FB7-BD4B-9A533AB72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Right Arrow 10">
            <a:extLst>
              <a:ext uri="{FF2B5EF4-FFF2-40B4-BE49-F238E27FC236}">
                <a16:creationId xmlns:a16="http://schemas.microsoft.com/office/drawing/2014/main" id="{A01FDED9-E0C1-42C8-94AD-3B262F15DD85}"/>
              </a:ext>
            </a:extLst>
          </p:cNvPr>
          <p:cNvSpPr/>
          <p:nvPr/>
        </p:nvSpPr>
        <p:spPr>
          <a:xfrm>
            <a:off x="4407419" y="2206351"/>
            <a:ext cx="951978" cy="336042"/>
          </a:xfrm>
          <a:prstGeom prst="rightArrow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77293643-8CFB-42A6-8E83-24C25E498B16}"/>
              </a:ext>
            </a:extLst>
          </p:cNvPr>
          <p:cNvSpPr txBox="1"/>
          <p:nvPr/>
        </p:nvSpPr>
        <p:spPr>
          <a:xfrm>
            <a:off x="5720005" y="2070322"/>
            <a:ext cx="16843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{ request }</a:t>
            </a:r>
          </a:p>
        </p:txBody>
      </p:sp>
      <p:pic>
        <p:nvPicPr>
          <p:cNvPr id="12" name="Picture 2" descr="Image result for talking head emoji">
            <a:extLst>
              <a:ext uri="{FF2B5EF4-FFF2-40B4-BE49-F238E27FC236}">
                <a16:creationId xmlns:a16="http://schemas.microsoft.com/office/drawing/2014/main" id="{3D0D74F4-F045-47A4-B593-765CA7A52C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4332" y="1845734"/>
            <a:ext cx="1057275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814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0B2F6-27EF-4CEB-AEE8-484A64B31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Request Lifecycle – Request JSON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E436AEA-5393-4801-95C1-0C5A55B32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46245" y="1980645"/>
            <a:ext cx="3909435" cy="3744000"/>
          </a:xfrm>
        </p:spPr>
        <p:txBody>
          <a:bodyPr>
            <a:noAutofit/>
          </a:bodyPr>
          <a:lstStyle/>
          <a:p>
            <a:pPr marL="36000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</a:pPr>
            <a:r>
              <a:rPr lang="en-GB" sz="1100" dirty="0"/>
              <a:t>Session:{},</a:t>
            </a:r>
          </a:p>
          <a:p>
            <a:pPr marL="36000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</a:pPr>
            <a:r>
              <a:rPr lang="en-GB" sz="1100" dirty="0"/>
              <a:t>Context:</a:t>
            </a:r>
          </a:p>
          <a:p>
            <a:pPr marL="36000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</a:pPr>
            <a:r>
              <a:rPr lang="en-GB" sz="1100" dirty="0"/>
              <a:t>{</a:t>
            </a:r>
          </a:p>
          <a:p>
            <a:pPr marL="36000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</a:pPr>
            <a:r>
              <a:rPr lang="en-GB" sz="1100" dirty="0"/>
              <a:t>  "version": "1.0",</a:t>
            </a:r>
          </a:p>
          <a:p>
            <a:pPr marL="36000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</a:pPr>
            <a:r>
              <a:rPr lang="en-GB" sz="1100" b="1" dirty="0"/>
              <a:t>  "session"</a:t>
            </a:r>
            <a:r>
              <a:rPr lang="en-GB" sz="1100" dirty="0"/>
              <a:t>: {</a:t>
            </a:r>
          </a:p>
          <a:p>
            <a:pPr marL="36000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</a:pPr>
            <a:r>
              <a:rPr lang="en-GB" sz="1100" dirty="0"/>
              <a:t>      "attributes": {</a:t>
            </a:r>
          </a:p>
          <a:p>
            <a:pPr marL="36000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</a:pPr>
            <a:r>
              <a:rPr lang="en-GB" sz="1100" dirty="0"/>
              <a:t>      "key": "string value"</a:t>
            </a:r>
          </a:p>
          <a:p>
            <a:pPr marL="36000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</a:pPr>
            <a:r>
              <a:rPr lang="en-GB" sz="1100" dirty="0"/>
              <a:t>    },</a:t>
            </a:r>
          </a:p>
          <a:p>
            <a:pPr marL="36000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</a:pPr>
            <a:r>
              <a:rPr lang="en-GB" sz="1100" dirty="0"/>
              <a:t>  },</a:t>
            </a:r>
          </a:p>
          <a:p>
            <a:pPr marL="36000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</a:pPr>
            <a:r>
              <a:rPr lang="en-GB" sz="1100" b="1" dirty="0"/>
              <a:t>  "context"</a:t>
            </a:r>
            <a:r>
              <a:rPr lang="en-GB" sz="1100" dirty="0"/>
              <a:t>: {</a:t>
            </a:r>
          </a:p>
          <a:p>
            <a:pPr marL="36000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</a:pPr>
            <a:r>
              <a:rPr lang="en-GB" sz="1100" dirty="0"/>
              <a:t>    "System": {</a:t>
            </a:r>
          </a:p>
          <a:p>
            <a:pPr marL="36000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</a:pPr>
            <a:r>
              <a:rPr lang="en-GB" sz="1100" dirty="0"/>
              <a:t>      "device": {</a:t>
            </a:r>
          </a:p>
          <a:p>
            <a:pPr marL="36000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</a:pPr>
            <a:r>
              <a:rPr lang="en-GB" sz="1100" dirty="0"/>
              <a:t>        "</a:t>
            </a:r>
            <a:r>
              <a:rPr lang="en-GB" sz="1100" dirty="0" err="1"/>
              <a:t>deviceId</a:t>
            </a:r>
            <a:r>
              <a:rPr lang="en-GB" sz="1100" dirty="0"/>
              <a:t>": "string", ….</a:t>
            </a:r>
          </a:p>
          <a:p>
            <a:pPr marL="36000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</a:pPr>
            <a:r>
              <a:rPr lang="en-GB" sz="1100" dirty="0"/>
              <a:t>       },</a:t>
            </a:r>
          </a:p>
          <a:p>
            <a:pPr marL="36000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</a:pPr>
            <a:r>
              <a:rPr lang="en-GB" sz="1100" dirty="0"/>
              <a:t>      "user": {</a:t>
            </a:r>
          </a:p>
          <a:p>
            <a:pPr marL="36000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</a:pPr>
            <a:r>
              <a:rPr lang="en-GB" sz="1100" dirty="0"/>
              <a:t>        "</a:t>
            </a:r>
            <a:r>
              <a:rPr lang="en-GB" sz="1100" dirty="0" err="1"/>
              <a:t>userId</a:t>
            </a:r>
            <a:r>
              <a:rPr lang="en-GB" sz="1100" dirty="0"/>
              <a:t>": "amzn1.ask.account.[unique-value-here]",</a:t>
            </a:r>
          </a:p>
          <a:p>
            <a:pPr marL="36000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</a:pPr>
            <a:r>
              <a:rPr lang="en-GB" sz="1100" dirty="0"/>
              <a:t>        "permissions": {</a:t>
            </a:r>
          </a:p>
          <a:p>
            <a:pPr marL="36000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</a:pPr>
            <a:r>
              <a:rPr lang="en-GB" sz="1100" dirty="0"/>
              <a:t>          "</a:t>
            </a:r>
            <a:r>
              <a:rPr lang="en-GB" sz="1100" dirty="0" err="1"/>
              <a:t>consentToken</a:t>
            </a:r>
            <a:r>
              <a:rPr lang="en-GB" sz="1100" dirty="0"/>
              <a:t>": "ZZZZZZZ..."</a:t>
            </a:r>
          </a:p>
          <a:p>
            <a:pPr marL="36000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</a:pPr>
            <a:r>
              <a:rPr lang="en-GB" sz="1100" dirty="0"/>
              <a:t>        }</a:t>
            </a:r>
          </a:p>
        </p:txBody>
      </p:sp>
      <p:sp>
        <p:nvSpPr>
          <p:cNvPr id="4" name="Content Placeholder 2">
            <a:extLst/>
          </p:cNvPr>
          <p:cNvSpPr txBox="1">
            <a:spLocks/>
          </p:cNvSpPr>
          <p:nvPr/>
        </p:nvSpPr>
        <p:spPr>
          <a:xfrm>
            <a:off x="1292152" y="1980645"/>
            <a:ext cx="447906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Request Data</a:t>
            </a:r>
          </a:p>
          <a:p>
            <a:r>
              <a:rPr lang="en-GB" dirty="0"/>
              <a:t>Context</a:t>
            </a:r>
          </a:p>
          <a:p>
            <a:pPr lvl="1"/>
            <a:r>
              <a:rPr lang="en-GB" dirty="0"/>
              <a:t>Device Information</a:t>
            </a:r>
          </a:p>
          <a:p>
            <a:pPr lvl="1"/>
            <a:r>
              <a:rPr lang="en-GB" dirty="0"/>
              <a:t>User Information</a:t>
            </a:r>
          </a:p>
          <a:p>
            <a:pPr lvl="1"/>
            <a:endParaRPr lang="en-GB" dirty="0"/>
          </a:p>
          <a:p>
            <a:r>
              <a:rPr lang="en-GB" dirty="0"/>
              <a:t>Session State</a:t>
            </a:r>
          </a:p>
        </p:txBody>
      </p:sp>
    </p:spTree>
    <p:extLst>
      <p:ext uri="{BB962C8B-B14F-4D97-AF65-F5344CB8AC3E}">
        <p14:creationId xmlns:p14="http://schemas.microsoft.com/office/powerpoint/2010/main" val="287427690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315</TotalTime>
  <Words>536</Words>
  <Application>Microsoft Office PowerPoint</Application>
  <PresentationFormat>Widescreen</PresentationFormat>
  <Paragraphs>219</Paragraphs>
  <Slides>31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4" baseType="lpstr">
      <vt:lpstr>Calibri</vt:lpstr>
      <vt:lpstr>Calibri Light</vt:lpstr>
      <vt:lpstr>Retrospect</vt:lpstr>
      <vt:lpstr>Alexa Voice and more</vt:lpstr>
      <vt:lpstr>Alexa</vt:lpstr>
      <vt:lpstr>Alexa</vt:lpstr>
      <vt:lpstr>About Me</vt:lpstr>
      <vt:lpstr>About Me</vt:lpstr>
      <vt:lpstr>The Client: NoTone Ltd</vt:lpstr>
      <vt:lpstr>Demo 1</vt:lpstr>
      <vt:lpstr>Request Lifecycle</vt:lpstr>
      <vt:lpstr>Request Lifecycle – Request JSON</vt:lpstr>
      <vt:lpstr>Request Lifecycle</vt:lpstr>
      <vt:lpstr>AWS Lambda</vt:lpstr>
      <vt:lpstr>Alexa.NET</vt:lpstr>
      <vt:lpstr>Request Lifecycle</vt:lpstr>
      <vt:lpstr>Request Lifecycle – Response JSON</vt:lpstr>
      <vt:lpstr>Request Lifecycle</vt:lpstr>
      <vt:lpstr>Request Types</vt:lpstr>
      <vt:lpstr>Intents</vt:lpstr>
      <vt:lpstr>Demo 2</vt:lpstr>
      <vt:lpstr>New Intent – Fake Results</vt:lpstr>
      <vt:lpstr>Demo 3</vt:lpstr>
      <vt:lpstr>Expressive Response - SSML</vt:lpstr>
      <vt:lpstr>Demo 4</vt:lpstr>
      <vt:lpstr>Push Notification - Messages</vt:lpstr>
      <vt:lpstr>Push Notifications</vt:lpstr>
      <vt:lpstr>Demo 5</vt:lpstr>
      <vt:lpstr>Gadgets</vt:lpstr>
      <vt:lpstr>Gadget Controller</vt:lpstr>
      <vt:lpstr>Game Engine</vt:lpstr>
      <vt:lpstr>Game Engine</vt:lpstr>
      <vt:lpstr>Demo 6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Alexa Voice and more</dc:title>
  <dc:creator>Pears, Steven</dc:creator>
  <cp:lastModifiedBy>Pears, Steven</cp:lastModifiedBy>
  <cp:revision>118</cp:revision>
  <dcterms:created xsi:type="dcterms:W3CDTF">2018-02-24T14:50:59Z</dcterms:created>
  <dcterms:modified xsi:type="dcterms:W3CDTF">2018-03-24T08:18:41Z</dcterms:modified>
</cp:coreProperties>
</file>