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33"/>
  </p:notesMasterIdLst>
  <p:sldIdLst>
    <p:sldId id="256" r:id="rId2"/>
    <p:sldId id="267" r:id="rId3"/>
    <p:sldId id="271" r:id="rId4"/>
    <p:sldId id="264" r:id="rId5"/>
    <p:sldId id="287" r:id="rId6"/>
    <p:sldId id="269" r:id="rId7"/>
    <p:sldId id="274" r:id="rId8"/>
    <p:sldId id="270" r:id="rId9"/>
    <p:sldId id="277" r:id="rId10"/>
    <p:sldId id="276" r:id="rId11"/>
    <p:sldId id="281" r:id="rId12"/>
    <p:sldId id="280" r:id="rId13"/>
    <p:sldId id="293" r:id="rId14"/>
    <p:sldId id="275" r:id="rId15"/>
    <p:sldId id="292" r:id="rId16"/>
    <p:sldId id="278" r:id="rId17"/>
    <p:sldId id="279" r:id="rId18"/>
    <p:sldId id="282" r:id="rId19"/>
    <p:sldId id="284" r:id="rId20"/>
    <p:sldId id="285" r:id="rId21"/>
    <p:sldId id="283" r:id="rId22"/>
    <p:sldId id="288" r:id="rId23"/>
    <p:sldId id="263" r:id="rId24"/>
    <p:sldId id="286" r:id="rId25"/>
    <p:sldId id="289" r:id="rId26"/>
    <p:sldId id="259" r:id="rId27"/>
    <p:sldId id="260" r:id="rId28"/>
    <p:sldId id="261" r:id="rId29"/>
    <p:sldId id="291" r:id="rId30"/>
    <p:sldId id="290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810" autoAdjust="0"/>
    <p:restoredTop sz="86520"/>
  </p:normalViewPr>
  <p:slideViewPr>
    <p:cSldViewPr snapToGrid="0">
      <p:cViewPr varScale="1">
        <p:scale>
          <a:sx n="64" d="100"/>
          <a:sy n="64" d="100"/>
        </p:scale>
        <p:origin x="666" y="60"/>
      </p:cViewPr>
      <p:guideLst/>
    </p:cSldViewPr>
  </p:slideViewPr>
  <p:outlineViewPr>
    <p:cViewPr>
      <p:scale>
        <a:sx n="33" d="100"/>
        <a:sy n="33" d="100"/>
      </p:scale>
      <p:origin x="0" y="-134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2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A3A7E-D51C-5645-9750-0EDA095A44D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86A25-1D2B-4C4F-AF82-CC73108F7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6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48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7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48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4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7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55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9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1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7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0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7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r>
              <a:rPr lang="en-GB" dirty="0"/>
              <a:t>DDD Wales – 24</a:t>
            </a:r>
            <a:r>
              <a:rPr lang="en-GB" baseline="30000" dirty="0"/>
              <a:t>th</a:t>
            </a:r>
            <a:r>
              <a:rPr lang="en-GB" dirty="0"/>
              <a:t> March 2018</a:t>
            </a:r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Quicker to get working</a:t>
            </a:r>
          </a:p>
          <a:p>
            <a:r>
              <a:rPr lang="en-GB" dirty="0"/>
              <a:t>Secure by Default</a:t>
            </a:r>
          </a:p>
          <a:p>
            <a:r>
              <a:rPr lang="en-GB" dirty="0"/>
              <a:t>Free!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9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Alexa.NET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NuGet</a:t>
            </a:r>
          </a:p>
          <a:p>
            <a:r>
              <a:rPr lang="en-GB" dirty="0"/>
              <a:t>Associated Packages</a:t>
            </a:r>
          </a:p>
          <a:p>
            <a:r>
              <a:rPr lang="en-GB" dirty="0"/>
              <a:t>Active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08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9D80D334-1798-45D1-85CA-283B9202EC29}"/>
              </a:ext>
            </a:extLst>
          </p:cNvPr>
          <p:cNvSpPr/>
          <p:nvPr/>
        </p:nvSpPr>
        <p:spPr>
          <a:xfrm rot="8498376">
            <a:off x="8014563" y="4738143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4E991B-688A-4E6C-B1DD-2898D815B9B9}"/>
              </a:ext>
            </a:extLst>
          </p:cNvPr>
          <p:cNvSpPr txBox="1"/>
          <p:nvPr/>
        </p:nvSpPr>
        <p:spPr>
          <a:xfrm>
            <a:off x="5592566" y="4906164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response }</a:t>
            </a: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7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Response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708" y="1980645"/>
            <a:ext cx="4613972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</a:t>
            </a:r>
            <a:r>
              <a:rPr lang="en-GB" sz="1100" b="1" dirty="0" err="1"/>
              <a:t>sessionAttributes</a:t>
            </a:r>
            <a:r>
              <a:rPr lang="en-GB" sz="1100" b="1" dirty="0"/>
              <a:t>": </a:t>
            </a:r>
            <a:r>
              <a:rPr lang="en-GB" sz="1100" dirty="0"/>
              <a:t>{},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"response": </a:t>
            </a: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"</a:t>
            </a:r>
            <a:r>
              <a:rPr lang="en-GB" sz="1100" dirty="0" err="1"/>
              <a:t>outputSpeech</a:t>
            </a:r>
            <a:r>
              <a:rPr lang="en-GB" sz="1100" dirty="0"/>
              <a:t>":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"type": "</a:t>
            </a:r>
            <a:r>
              <a:rPr lang="en-GB" sz="1100" dirty="0" err="1"/>
              <a:t>PlainText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"text": "Playing the requested song."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</a:t>
            </a:r>
            <a:r>
              <a:rPr lang="en-GB" sz="1100" b="1" dirty="0"/>
              <a:t>"directives": </a:t>
            </a:r>
            <a:r>
              <a:rPr lang="en-GB" sz="1100" dirty="0"/>
              <a:t>[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"type": "</a:t>
            </a:r>
            <a:r>
              <a:rPr lang="en-GB" sz="1100" dirty="0" err="1"/>
              <a:t>AudioPlayer.Play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playBehavior</a:t>
            </a:r>
            <a:r>
              <a:rPr lang="en-GB" sz="1100" dirty="0"/>
              <a:t>": "ENQUEUE",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}    </a:t>
            </a:r>
          </a:p>
        </p:txBody>
      </p:sp>
      <p:sp>
        <p:nvSpPr>
          <p:cNvPr id="4" name="Content Placeholder 2">
            <a:extLst/>
          </p:cNvPr>
          <p:cNvSpPr txBox="1">
            <a:spLocks/>
          </p:cNvSpPr>
          <p:nvPr/>
        </p:nvSpPr>
        <p:spPr>
          <a:xfrm>
            <a:off x="1292152" y="1980645"/>
            <a:ext cx="447906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Response</a:t>
            </a:r>
          </a:p>
          <a:p>
            <a:pPr lvl="1"/>
            <a:r>
              <a:rPr lang="en-GB" dirty="0"/>
              <a:t>Speech</a:t>
            </a:r>
          </a:p>
          <a:p>
            <a:pPr lvl="1"/>
            <a:r>
              <a:rPr lang="en-GB" dirty="0"/>
              <a:t>“Card”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Session State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393402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9D80D334-1798-45D1-85CA-283B9202EC29}"/>
              </a:ext>
            </a:extLst>
          </p:cNvPr>
          <p:cNvSpPr/>
          <p:nvPr/>
        </p:nvSpPr>
        <p:spPr>
          <a:xfrm rot="8498376">
            <a:off x="8014563" y="4738143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4E991B-688A-4E6C-B1DD-2898D815B9B9}"/>
              </a:ext>
            </a:extLst>
          </p:cNvPr>
          <p:cNvSpPr txBox="1"/>
          <p:nvPr/>
        </p:nvSpPr>
        <p:spPr>
          <a:xfrm>
            <a:off x="5592566" y="4906164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response }</a:t>
            </a:r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47DB2B68-7271-411D-A959-6EA34548742E}"/>
              </a:ext>
            </a:extLst>
          </p:cNvPr>
          <p:cNvSpPr/>
          <p:nvPr/>
        </p:nvSpPr>
        <p:spPr>
          <a:xfrm rot="10800000">
            <a:off x="4407419" y="5055510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5B7E2BC-64C8-4D7B-BBAD-C05274F418E9}"/>
              </a:ext>
            </a:extLst>
          </p:cNvPr>
          <p:cNvSpPr txBox="1"/>
          <p:nvPr/>
        </p:nvSpPr>
        <p:spPr>
          <a:xfrm flipV="1">
            <a:off x="3339688" y="4545655"/>
            <a:ext cx="83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accent1"/>
                </a:solidFill>
              </a:rPr>
              <a:t>🔊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08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 Requested</a:t>
            </a:r>
          </a:p>
          <a:p>
            <a:r>
              <a:rPr lang="en-GB" dirty="0"/>
              <a:t>End of Session</a:t>
            </a:r>
          </a:p>
          <a:p>
            <a:r>
              <a:rPr lang="en-GB" dirty="0"/>
              <a:t>Intent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5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Utterance</a:t>
            </a:r>
          </a:p>
          <a:p>
            <a:pPr lvl="1"/>
            <a:r>
              <a:rPr lang="en-GB" dirty="0"/>
              <a:t>What the user says</a:t>
            </a:r>
          </a:p>
          <a:p>
            <a:r>
              <a:rPr lang="en-GB" dirty="0"/>
              <a:t>Slots (variables)</a:t>
            </a:r>
          </a:p>
          <a:p>
            <a:pPr lvl="1"/>
            <a:r>
              <a:rPr lang="en-GB" dirty="0"/>
              <a:t>Names</a:t>
            </a:r>
          </a:p>
          <a:p>
            <a:pPr lvl="1"/>
            <a:r>
              <a:rPr lang="en-GB" dirty="0"/>
              <a:t>Numbers</a:t>
            </a:r>
          </a:p>
          <a:p>
            <a:pPr lvl="1"/>
            <a:r>
              <a:rPr lang="en-GB" dirty="0"/>
              <a:t>Cities</a:t>
            </a:r>
          </a:p>
          <a:p>
            <a:pPr lvl="1"/>
            <a:r>
              <a:rPr lang="en-GB" dirty="0"/>
              <a:t>Custom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6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what are the moves?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20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Intent – Fake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963" y="2063848"/>
            <a:ext cx="3382441" cy="964578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Alexa, ask Developer Wales</a:t>
            </a:r>
          </a:p>
          <a:p>
            <a:r>
              <a:rPr lang="en-GB" dirty="0"/>
              <a:t>To fake some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7D5D-7A56-4275-B50A-B6936870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51" y="1737360"/>
            <a:ext cx="1381125" cy="1381125"/>
          </a:xfrm>
          <a:prstGeom prst="rect">
            <a:avLst/>
          </a:prstGeom>
        </p:spPr>
      </p:pic>
      <p:pic>
        <p:nvPicPr>
          <p:cNvPr id="5" name="Picture 2" descr="Image result for talking head emoji">
            <a:extLst>
              <a:ext uri="{FF2B5EF4-FFF2-40B4-BE49-F238E27FC236}">
                <a16:creationId xmlns:a16="http://schemas.microsoft.com/office/drawing/2014/main" id="{0AB1CB58-AE43-436E-9259-6FB571FB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F113AE-D5A6-40A3-B661-E9C6535D7A42}"/>
              </a:ext>
            </a:extLst>
          </p:cNvPr>
          <p:cNvSpPr txBox="1">
            <a:spLocks/>
          </p:cNvSpPr>
          <p:nvPr/>
        </p:nvSpPr>
        <p:spPr>
          <a:xfrm>
            <a:off x="6300757" y="2374371"/>
            <a:ext cx="3382441" cy="964578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What are Player 1 moves?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CD8C83-4356-4AEC-952C-451BB5372686}"/>
              </a:ext>
            </a:extLst>
          </p:cNvPr>
          <p:cNvSpPr txBox="1">
            <a:spLocks/>
          </p:cNvSpPr>
          <p:nvPr/>
        </p:nvSpPr>
        <p:spPr>
          <a:xfrm>
            <a:off x="2405963" y="3625598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Rock, Paper, Spock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13C726-FADB-49E9-B52A-1E9CCC4853C6}"/>
              </a:ext>
            </a:extLst>
          </p:cNvPr>
          <p:cNvSpPr txBox="1">
            <a:spLocks/>
          </p:cNvSpPr>
          <p:nvPr/>
        </p:nvSpPr>
        <p:spPr>
          <a:xfrm>
            <a:off x="6300757" y="3758623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And Player 2?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5E8A2F-7D88-4A79-8000-DA2249B7EECB}"/>
              </a:ext>
            </a:extLst>
          </p:cNvPr>
          <p:cNvSpPr txBox="1">
            <a:spLocks/>
          </p:cNvSpPr>
          <p:nvPr/>
        </p:nvSpPr>
        <p:spPr>
          <a:xfrm>
            <a:off x="2405962" y="4507840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Lizard, Spock, Rock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901D56-9EC6-4AAC-BDEB-421C7DB0262F}"/>
              </a:ext>
            </a:extLst>
          </p:cNvPr>
          <p:cNvSpPr txBox="1">
            <a:spLocks/>
          </p:cNvSpPr>
          <p:nvPr/>
        </p:nvSpPr>
        <p:spPr>
          <a:xfrm>
            <a:off x="6300756" y="4685967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Great. Here are the results….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51B8BC-B2A3-4D44-8F24-7696B8E733A1}"/>
              </a:ext>
            </a:extLst>
          </p:cNvPr>
          <p:cNvSpPr/>
          <p:nvPr/>
        </p:nvSpPr>
        <p:spPr>
          <a:xfrm>
            <a:off x="2195119" y="3424281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B255E-4F62-435B-8D5F-42C45605CA70}"/>
              </a:ext>
            </a:extLst>
          </p:cNvPr>
          <p:cNvSpPr/>
          <p:nvPr/>
        </p:nvSpPr>
        <p:spPr>
          <a:xfrm>
            <a:off x="2195119" y="4353929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FCF5EC-5C62-4A43-88E3-B882830E3F47}"/>
              </a:ext>
            </a:extLst>
          </p:cNvPr>
          <p:cNvCxnSpPr/>
          <p:nvPr/>
        </p:nvCxnSpPr>
        <p:spPr>
          <a:xfrm>
            <a:off x="5872294" y="3028426"/>
            <a:ext cx="343948" cy="3105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8BB32-8CC0-4A68-8491-6592C027C2EA}"/>
              </a:ext>
            </a:extLst>
          </p:cNvPr>
          <p:cNvCxnSpPr/>
          <p:nvPr/>
        </p:nvCxnSpPr>
        <p:spPr>
          <a:xfrm flipH="1">
            <a:off x="5872606" y="3555332"/>
            <a:ext cx="368803" cy="2013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CECF2-A4AB-4DE7-8411-9DF3F1E573E5}"/>
              </a:ext>
            </a:extLst>
          </p:cNvPr>
          <p:cNvCxnSpPr/>
          <p:nvPr/>
        </p:nvCxnSpPr>
        <p:spPr>
          <a:xfrm>
            <a:off x="5860179" y="3842935"/>
            <a:ext cx="356063" cy="2634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EEF637-ED2A-4622-9BEE-830EE215F79A}"/>
              </a:ext>
            </a:extLst>
          </p:cNvPr>
          <p:cNvCxnSpPr/>
          <p:nvPr/>
        </p:nvCxnSpPr>
        <p:spPr>
          <a:xfrm flipH="1">
            <a:off x="5891244" y="4507840"/>
            <a:ext cx="350165" cy="217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1FA063-AB7F-4941-BC1C-1D24F6C61E3D}"/>
              </a:ext>
            </a:extLst>
          </p:cNvPr>
          <p:cNvCxnSpPr/>
          <p:nvPr/>
        </p:nvCxnSpPr>
        <p:spPr>
          <a:xfrm>
            <a:off x="5860179" y="4798503"/>
            <a:ext cx="381230" cy="144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26976D-6F95-D140-AB91-F469F0EA302C}"/>
              </a:ext>
            </a:extLst>
          </p:cNvPr>
          <p:cNvSpPr txBox="1"/>
          <p:nvPr/>
        </p:nvSpPr>
        <p:spPr>
          <a:xfrm>
            <a:off x="10610338" y="296961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F364C-6572-ED4A-B4AC-7B693B71BFE3}"/>
              </a:ext>
            </a:extLst>
          </p:cNvPr>
          <p:cNvSpPr txBox="1"/>
          <p:nvPr/>
        </p:nvSpPr>
        <p:spPr>
          <a:xfrm>
            <a:off x="10602434" y="37771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CAC2C-2066-B14B-BBB2-10C08FDCE34B}"/>
              </a:ext>
            </a:extLst>
          </p:cNvPr>
          <p:cNvSpPr txBox="1"/>
          <p:nvPr/>
        </p:nvSpPr>
        <p:spPr>
          <a:xfrm>
            <a:off x="10594530" y="456924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</p:spTree>
    <p:extLst>
      <p:ext uri="{BB962C8B-B14F-4D97-AF65-F5344CB8AC3E}">
        <p14:creationId xmlns:p14="http://schemas.microsoft.com/office/powerpoint/2010/main" val="28905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  <p:bldP spid="20" grpId="0"/>
      <p:bldP spid="20" grpId="1"/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B6B3F-1FAB-48E2-8FF0-FF7A19AB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79" y="2255418"/>
            <a:ext cx="923624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Debug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5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 Response - SSML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Speech Synthesis </a:t>
            </a:r>
            <a:r>
              <a:rPr lang="en-GB" dirty="0" err="1"/>
              <a:t>Markup</a:t>
            </a:r>
            <a:r>
              <a:rPr lang="en-GB" dirty="0"/>
              <a:t> Language</a:t>
            </a:r>
          </a:p>
          <a:p>
            <a:r>
              <a:rPr lang="en-GB" dirty="0"/>
              <a:t>Change Speed, Pitch, Emphasis</a:t>
            </a:r>
          </a:p>
          <a:p>
            <a:r>
              <a:rPr lang="en-GB" dirty="0"/>
              <a:t>Audio – MP3</a:t>
            </a:r>
          </a:p>
          <a:p>
            <a:endParaRPr lang="en-GB" dirty="0"/>
          </a:p>
          <a:p>
            <a:pPr latinLnBrk="1"/>
            <a:r>
              <a:rPr lang="en-GB" dirty="0"/>
              <a:t>&lt;speak&gt; I want to tell you a secret. </a:t>
            </a:r>
            <a:br>
              <a:rPr lang="en-GB" dirty="0"/>
            </a:br>
            <a:r>
              <a:rPr lang="en-GB" dirty="0"/>
              <a:t>&lt;</a:t>
            </a:r>
            <a:r>
              <a:rPr lang="en-GB" dirty="0" err="1"/>
              <a:t>amazon:effect</a:t>
            </a:r>
            <a:r>
              <a:rPr lang="en-GB" dirty="0"/>
              <a:t> name="whispered"&gt;I am not a real human.&lt;/</a:t>
            </a:r>
            <a:r>
              <a:rPr lang="en-GB" dirty="0" err="1"/>
              <a:t>amazon:effect</a:t>
            </a:r>
            <a:r>
              <a:rPr lang="en-GB" dirty="0"/>
              <a:t>&gt;.</a:t>
            </a:r>
            <a:br>
              <a:rPr lang="en-GB" dirty="0"/>
            </a:br>
            <a:r>
              <a:rPr lang="en-GB" dirty="0"/>
              <a:t> Can you believe it? &lt;/speak&gt; 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SSML</a:t>
            </a:r>
          </a:p>
          <a:p>
            <a:r>
              <a:rPr lang="en-GB" dirty="0"/>
              <a:t>Alexa Sound Library</a:t>
            </a:r>
          </a:p>
        </p:txBody>
      </p:sp>
    </p:spTree>
    <p:extLst>
      <p:ext uri="{BB962C8B-B14F-4D97-AF65-F5344CB8AC3E}">
        <p14:creationId xmlns:p14="http://schemas.microsoft.com/office/powerpoint/2010/main" val="75658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 -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skill has unique credentials to send messages</a:t>
            </a:r>
          </a:p>
          <a:p>
            <a:r>
              <a:rPr lang="en-GB" dirty="0"/>
              <a:t>Can be run from anywhere</a:t>
            </a:r>
          </a:p>
          <a:p>
            <a:r>
              <a:rPr lang="en-GB" dirty="0"/>
              <a:t>Triggers “</a:t>
            </a:r>
            <a:r>
              <a:rPr lang="en-GB" dirty="0" err="1"/>
              <a:t>messageReceived</a:t>
            </a:r>
            <a:r>
              <a:rPr lang="en-GB" dirty="0"/>
              <a:t>” request against new user</a:t>
            </a:r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170FF-B9FC-1C4C-B032-3FBC8361B151}"/>
              </a:ext>
            </a:extLst>
          </p:cNvPr>
          <p:cNvSpPr/>
          <p:nvPr/>
        </p:nvSpPr>
        <p:spPr>
          <a:xfrm>
            <a:off x="7338264" y="2367298"/>
            <a:ext cx="3951215" cy="3397527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67174-1D0D-4487-88B0-8ABD161CE90C}"/>
              </a:ext>
            </a:extLst>
          </p:cNvPr>
          <p:cNvSpPr/>
          <p:nvPr/>
        </p:nvSpPr>
        <p:spPr>
          <a:xfrm>
            <a:off x="2712030" y="2367299"/>
            <a:ext cx="3951215" cy="3397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97435-E2C3-43AB-967F-B7F4BE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222-5B40-4F42-A2F3-F7CB1237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747" y="3169148"/>
            <a:ext cx="3105604" cy="352182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Challenge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B94303-B046-4A7F-B864-F00553C6A471}"/>
              </a:ext>
            </a:extLst>
          </p:cNvPr>
          <p:cNvSpPr txBox="1">
            <a:spLocks/>
          </p:cNvSpPr>
          <p:nvPr/>
        </p:nvSpPr>
        <p:spPr>
          <a:xfrm>
            <a:off x="766138" y="3821193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Token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092E3B-6C31-4066-A67E-DE94698E281B}"/>
              </a:ext>
            </a:extLst>
          </p:cNvPr>
          <p:cNvSpPr txBox="1">
            <a:spLocks/>
          </p:cNvSpPr>
          <p:nvPr/>
        </p:nvSpPr>
        <p:spPr>
          <a:xfrm>
            <a:off x="3171747" y="3821193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Token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E4096-08AE-4033-B0C1-025E5AE6097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724549" y="3521330"/>
            <a:ext cx="0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837D09-82DB-411F-83CD-205BFF6877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13252" y="3997284"/>
            <a:ext cx="55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DC9AFA-CF20-4AA8-BF3F-255C176DB6AD}"/>
              </a:ext>
            </a:extLst>
          </p:cNvPr>
          <p:cNvSpPr txBox="1">
            <a:spLocks/>
          </p:cNvSpPr>
          <p:nvPr/>
        </p:nvSpPr>
        <p:spPr>
          <a:xfrm>
            <a:off x="7338264" y="1831886"/>
            <a:ext cx="1677100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Messaging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DA7041-7757-4025-A6D5-ABB66E5A32B0}"/>
              </a:ext>
            </a:extLst>
          </p:cNvPr>
          <p:cNvSpPr txBox="1">
            <a:spLocks/>
          </p:cNvSpPr>
          <p:nvPr/>
        </p:nvSpPr>
        <p:spPr>
          <a:xfrm>
            <a:off x="3171745" y="4654346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Skill Messaging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616E9-2140-4EB3-B129-F1C5380F1BFB}"/>
              </a:ext>
            </a:extLst>
          </p:cNvPr>
          <p:cNvSpPr txBox="1">
            <a:spLocks/>
          </p:cNvSpPr>
          <p:nvPr/>
        </p:nvSpPr>
        <p:spPr>
          <a:xfrm>
            <a:off x="3171745" y="2449134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Intent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2BD379-9659-4C13-9DB9-F37BD08F92F2}"/>
              </a:ext>
            </a:extLst>
          </p:cNvPr>
          <p:cNvSpPr txBox="1">
            <a:spLocks/>
          </p:cNvSpPr>
          <p:nvPr/>
        </p:nvSpPr>
        <p:spPr>
          <a:xfrm>
            <a:off x="8390314" y="2459735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 err="1"/>
              <a:t>MessageReceived</a:t>
            </a:r>
            <a:endParaRPr lang="en-GB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925DCA-0A75-6B4D-8B06-FBA550B3DE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720919" y="2215468"/>
            <a:ext cx="592953" cy="15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65D630-B7B1-2F44-803E-BC49D30BED21}"/>
              </a:ext>
            </a:extLst>
          </p:cNvPr>
          <p:cNvCxnSpPr>
            <a:cxnSpLocks/>
          </p:cNvCxnSpPr>
          <p:nvPr/>
        </p:nvCxnSpPr>
        <p:spPr>
          <a:xfrm>
            <a:off x="4724547" y="2811917"/>
            <a:ext cx="0" cy="33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3BCF2F-87A2-0F4E-B812-B17AB66A8132}"/>
              </a:ext>
            </a:extLst>
          </p:cNvPr>
          <p:cNvCxnSpPr>
            <a:cxnSpLocks/>
          </p:cNvCxnSpPr>
          <p:nvPr/>
        </p:nvCxnSpPr>
        <p:spPr>
          <a:xfrm>
            <a:off x="4701950" y="4173375"/>
            <a:ext cx="0" cy="48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2FCB0FD-B4E0-1242-A31C-28D67FA6C3FB}"/>
              </a:ext>
            </a:extLst>
          </p:cNvPr>
          <p:cNvSpPr txBox="1">
            <a:spLocks/>
          </p:cNvSpPr>
          <p:nvPr/>
        </p:nvSpPr>
        <p:spPr>
          <a:xfrm>
            <a:off x="10117384" y="3821193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Notification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419AEB7-C952-F240-ADA0-4313A833E41E}"/>
              </a:ext>
            </a:extLst>
          </p:cNvPr>
          <p:cNvSpPr txBox="1">
            <a:spLocks/>
          </p:cNvSpPr>
          <p:nvPr/>
        </p:nvSpPr>
        <p:spPr>
          <a:xfrm>
            <a:off x="8390313" y="3200483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Send Notification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4D2675-5295-2F43-9056-9D06D2ED2FBC}"/>
              </a:ext>
            </a:extLst>
          </p:cNvPr>
          <p:cNvCxnSpPr/>
          <p:nvPr/>
        </p:nvCxnSpPr>
        <p:spPr>
          <a:xfrm>
            <a:off x="9318567" y="2869285"/>
            <a:ext cx="0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6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3" grpId="0" uiExpand="1" build="p" animBg="1"/>
      <p:bldP spid="4" grpId="0" animBg="1"/>
      <p:bldP spid="5" grpId="0" animBg="1"/>
      <p:bldP spid="11" grpId="0" animBg="1"/>
      <p:bldP spid="12" grpId="0" animBg="1"/>
      <p:bldP spid="16" grpId="0" animBg="1"/>
      <p:bldP spid="23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  <a:p>
            <a:r>
              <a:rPr lang="en-GB" dirty="0"/>
              <a:t>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65079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575FC-6DBC-3340-9B08-55A1A15D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13" y="1888914"/>
            <a:ext cx="6223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SetLight</a:t>
            </a:r>
            <a:r>
              <a:rPr lang="en-GB" dirty="0"/>
              <a:t> Directive</a:t>
            </a:r>
          </a:p>
          <a:p>
            <a:r>
              <a:rPr lang="en-GB" dirty="0"/>
              <a:t>Each </a:t>
            </a:r>
            <a:r>
              <a:rPr lang="en-GB" dirty="0" err="1"/>
              <a:t>color</a:t>
            </a:r>
            <a:r>
              <a:rPr lang="en-GB" dirty="0"/>
              <a:t> change is a step in an animation</a:t>
            </a:r>
          </a:p>
          <a:p>
            <a:r>
              <a:rPr lang="en-GB" dirty="0"/>
              <a:t>Can be triggered or starts straight away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StartInputHandler</a:t>
            </a:r>
            <a:endParaRPr lang="en-GB" dirty="0"/>
          </a:p>
          <a:p>
            <a:r>
              <a:rPr lang="en-GB" dirty="0"/>
              <a:t>Recognisers – What to monitor</a:t>
            </a:r>
          </a:p>
          <a:p>
            <a:r>
              <a:rPr lang="en-GB" dirty="0"/>
              <a:t>Events – When to tell you about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5CDF38-4E27-FD45-B125-371249EE7AE4}"/>
              </a:ext>
            </a:extLst>
          </p:cNvPr>
          <p:cNvCxnSpPr/>
          <p:nvPr/>
        </p:nvCxnSpPr>
        <p:spPr>
          <a:xfrm>
            <a:off x="1269242" y="2006221"/>
            <a:ext cx="9886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A589F5-F7F7-FF48-83D8-65F84FED83BA}"/>
              </a:ext>
            </a:extLst>
          </p:cNvPr>
          <p:cNvSpPr txBox="1"/>
          <p:nvPr/>
        </p:nvSpPr>
        <p:spPr>
          <a:xfrm>
            <a:off x="11155680" y="18593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266BA-6812-654A-B558-E9C028DA4608}"/>
              </a:ext>
            </a:extLst>
          </p:cNvPr>
          <p:cNvSpPr txBox="1"/>
          <p:nvPr/>
        </p:nvSpPr>
        <p:spPr>
          <a:xfrm>
            <a:off x="619845" y="182155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DEAC92-08E5-E14A-A0BA-EB250893B93A}"/>
              </a:ext>
            </a:extLst>
          </p:cNvPr>
          <p:cNvSpPr/>
          <p:nvPr/>
        </p:nvSpPr>
        <p:spPr>
          <a:xfrm>
            <a:off x="1815152" y="2228714"/>
            <a:ext cx="368490" cy="3643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39C99B-511B-E145-B021-A805A639528B}"/>
              </a:ext>
            </a:extLst>
          </p:cNvPr>
          <p:cNvSpPr/>
          <p:nvPr/>
        </p:nvSpPr>
        <p:spPr>
          <a:xfrm>
            <a:off x="4437797" y="2228713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52CAC3-0CD8-E047-B52B-106142A937CB}"/>
              </a:ext>
            </a:extLst>
          </p:cNvPr>
          <p:cNvSpPr/>
          <p:nvPr/>
        </p:nvSpPr>
        <p:spPr>
          <a:xfrm>
            <a:off x="3250896" y="2228714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7F27F-CD37-DF49-81AF-4EE2BCD327B8}"/>
              </a:ext>
            </a:extLst>
          </p:cNvPr>
          <p:cNvSpPr/>
          <p:nvPr/>
        </p:nvSpPr>
        <p:spPr>
          <a:xfrm>
            <a:off x="2717269" y="2228714"/>
            <a:ext cx="368490" cy="364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A907DF-F6B8-8E49-B056-0D225683B1AA}"/>
              </a:ext>
            </a:extLst>
          </p:cNvPr>
          <p:cNvSpPr/>
          <p:nvPr/>
        </p:nvSpPr>
        <p:spPr>
          <a:xfrm>
            <a:off x="7773765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564FF0-DB62-B040-B252-F516998F7E64}"/>
              </a:ext>
            </a:extLst>
          </p:cNvPr>
          <p:cNvSpPr/>
          <p:nvPr/>
        </p:nvSpPr>
        <p:spPr>
          <a:xfrm>
            <a:off x="7287222" y="2228713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7E70E7-2F21-044B-81C2-7A25D408977B}"/>
              </a:ext>
            </a:extLst>
          </p:cNvPr>
          <p:cNvSpPr/>
          <p:nvPr/>
        </p:nvSpPr>
        <p:spPr>
          <a:xfrm>
            <a:off x="6188123" y="2233263"/>
            <a:ext cx="368490" cy="364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608862-D6DF-E148-AD03-97C0976745CA}"/>
              </a:ext>
            </a:extLst>
          </p:cNvPr>
          <p:cNvSpPr/>
          <p:nvPr/>
        </p:nvSpPr>
        <p:spPr>
          <a:xfrm>
            <a:off x="9882799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3B0478-ED3D-1649-AE80-4C9026EB8AE0}"/>
              </a:ext>
            </a:extLst>
          </p:cNvPr>
          <p:cNvSpPr/>
          <p:nvPr/>
        </p:nvSpPr>
        <p:spPr>
          <a:xfrm>
            <a:off x="9201548" y="2228712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32503C-50F0-F141-A431-7C5D3B01F834}"/>
              </a:ext>
            </a:extLst>
          </p:cNvPr>
          <p:cNvSpPr/>
          <p:nvPr/>
        </p:nvSpPr>
        <p:spPr>
          <a:xfrm>
            <a:off x="8292607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9B08E4-2730-224D-B50A-9D727C0B2DC5}"/>
              </a:ext>
            </a:extLst>
          </p:cNvPr>
          <p:cNvSpPr txBox="1"/>
          <p:nvPr/>
        </p:nvSpPr>
        <p:spPr>
          <a:xfrm>
            <a:off x="10688244" y="3003552"/>
            <a:ext cx="93487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6401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86C6-1BBF-4FA8-B44E-93D5FA3DE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8" y="0"/>
            <a:ext cx="7637930" cy="62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for Gadget Controller</a:t>
            </a:r>
          </a:p>
          <a:p>
            <a:r>
              <a:rPr lang="en-GB" dirty="0"/>
              <a:t>Code for Game Engine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645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endParaRPr lang="en-GB" dirty="0"/>
          </a:p>
          <a:p>
            <a:pPr lvl="2"/>
            <a:br>
              <a:rPr lang="en-GB" dirty="0"/>
            </a:br>
            <a:r>
              <a:rPr lang="en-GB" dirty="0"/>
              <a:t>github.com/</a:t>
            </a:r>
            <a:r>
              <a:rPr lang="en-GB" dirty="0" err="1"/>
              <a:t>stoiveyp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twitter.com/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linkedin.com/in/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 err="1"/>
              <a:t>imacode.ninja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9575C-155D-4651-876D-E2027005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6903"/>
            <a:ext cx="320459" cy="320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BE4FE-CDEE-422A-9C46-6F353795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333313"/>
            <a:ext cx="320459" cy="320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97726-0D11-41BD-9195-5E11B20D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4376394"/>
            <a:ext cx="314500" cy="3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E50F2-8B15-4DD8-8F00-1A1562CF00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857833"/>
            <a:ext cx="314500" cy="3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Day Job - AWS / .NET Core</a:t>
            </a:r>
          </a:p>
          <a:p>
            <a:r>
              <a:rPr lang="en-GB" dirty="0"/>
              <a:t>Alexa &amp; Me – 9 Months?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20670-8E54-E54F-AC22-3D78ED0B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621691" cy="11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2D63A3-4537-D84D-9AF7-D4DA9857D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1097"/>
          <a:stretch/>
        </p:blipFill>
        <p:spPr>
          <a:xfrm>
            <a:off x="4032354" y="826249"/>
            <a:ext cx="8245443" cy="4974944"/>
          </a:xfrm>
        </p:spPr>
      </p:pic>
    </p:spTree>
    <p:extLst>
      <p:ext uri="{BB962C8B-B14F-4D97-AF65-F5344CB8AC3E}">
        <p14:creationId xmlns:p14="http://schemas.microsoft.com/office/powerpoint/2010/main" val="157592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E99-3065-2C46-B077-9F85443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307973-8DF6-4E3F-961F-EDA25C2B0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1159" y="1877259"/>
            <a:ext cx="4022725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CAA593-19C6-724C-BC8B-C6F0DADDCC1C}"/>
              </a:ext>
            </a:extLst>
          </p:cNvPr>
          <p:cNvSpPr txBox="1"/>
          <p:nvPr/>
        </p:nvSpPr>
        <p:spPr>
          <a:xfrm>
            <a:off x="2056469" y="2441981"/>
            <a:ext cx="196239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Rock</a:t>
            </a:r>
          </a:p>
          <a:p>
            <a:pPr algn="ctr"/>
            <a:r>
              <a:rPr lang="en-US" sz="4400" dirty="0"/>
              <a:t>Paper</a:t>
            </a:r>
          </a:p>
          <a:p>
            <a:pPr algn="ctr"/>
            <a:r>
              <a:rPr lang="en-US" sz="4400" dirty="0"/>
              <a:t>Scissors</a:t>
            </a:r>
          </a:p>
          <a:p>
            <a:pPr algn="ctr"/>
            <a:r>
              <a:rPr lang="en-US" sz="4400" dirty="0"/>
              <a:t>Lizard</a:t>
            </a:r>
          </a:p>
          <a:p>
            <a:pPr algn="ctr"/>
            <a:r>
              <a:rPr lang="en-US" sz="4400" dirty="0"/>
              <a:t>Spock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F245-A267-8645-98A5-6CA881D23B22}"/>
              </a:ext>
            </a:extLst>
          </p:cNvPr>
          <p:cNvSpPr txBox="1"/>
          <p:nvPr/>
        </p:nvSpPr>
        <p:spPr>
          <a:xfrm>
            <a:off x="10291918" y="6013343"/>
            <a:ext cx="191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 err="1"/>
              <a:t>ThinkGeek.com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DD750-074D-E84C-BEFF-FAFB8421C876}"/>
              </a:ext>
            </a:extLst>
          </p:cNvPr>
          <p:cNvSpPr txBox="1"/>
          <p:nvPr/>
        </p:nvSpPr>
        <p:spPr>
          <a:xfrm>
            <a:off x="1658765" y="1898889"/>
            <a:ext cx="275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Bang Theory’s</a:t>
            </a:r>
          </a:p>
        </p:txBody>
      </p:sp>
    </p:spTree>
    <p:extLst>
      <p:ext uri="{BB962C8B-B14F-4D97-AF65-F5344CB8AC3E}">
        <p14:creationId xmlns:p14="http://schemas.microsoft.com/office/powerpoint/2010/main" val="184360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Skill Overview</a:t>
            </a:r>
          </a:p>
        </p:txBody>
      </p:sp>
    </p:spTree>
    <p:extLst>
      <p:ext uri="{BB962C8B-B14F-4D97-AF65-F5344CB8AC3E}">
        <p14:creationId xmlns:p14="http://schemas.microsoft.com/office/powerpoint/2010/main" val="344734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Request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245" y="1980645"/>
            <a:ext cx="3909435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Session:{},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Context: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"session"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"attributes":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"key": "string value"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"context"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"System":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"device":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deviceId</a:t>
            </a:r>
            <a:r>
              <a:rPr lang="en-GB" sz="1100" dirty="0"/>
              <a:t>": "string", ….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"user":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userId</a:t>
            </a:r>
            <a:r>
              <a:rPr lang="en-GB" sz="1100" dirty="0"/>
              <a:t>": "amzn1.ask.account.[unique-value-here]",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"permissions":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  "</a:t>
            </a:r>
            <a:r>
              <a:rPr lang="en-GB" sz="1100" dirty="0" err="1"/>
              <a:t>consentToken</a:t>
            </a:r>
            <a:r>
              <a:rPr lang="en-GB" sz="1100" dirty="0"/>
              <a:t>": "ZZZZZZZ..."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}</a:t>
            </a:r>
          </a:p>
        </p:txBody>
      </p:sp>
      <p:sp>
        <p:nvSpPr>
          <p:cNvPr id="4" name="Content Placeholder 2">
            <a:extLst/>
          </p:cNvPr>
          <p:cNvSpPr txBox="1">
            <a:spLocks/>
          </p:cNvSpPr>
          <p:nvPr/>
        </p:nvSpPr>
        <p:spPr>
          <a:xfrm>
            <a:off x="1292152" y="1980645"/>
            <a:ext cx="447906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Request Data</a:t>
            </a:r>
          </a:p>
          <a:p>
            <a:r>
              <a:rPr lang="en-GB" dirty="0"/>
              <a:t>Context</a:t>
            </a:r>
          </a:p>
          <a:p>
            <a:pPr lvl="1"/>
            <a:r>
              <a:rPr lang="en-GB" dirty="0"/>
              <a:t>Device Information</a:t>
            </a:r>
          </a:p>
          <a:p>
            <a:pPr lvl="1"/>
            <a:r>
              <a:rPr lang="en-GB" dirty="0"/>
              <a:t>User Information</a:t>
            </a:r>
          </a:p>
          <a:p>
            <a:pPr lvl="1"/>
            <a:endParaRPr lang="en-GB" dirty="0"/>
          </a:p>
          <a:p>
            <a:r>
              <a:rPr lang="en-GB" dirty="0"/>
              <a:t>Session State</a:t>
            </a:r>
          </a:p>
        </p:txBody>
      </p:sp>
    </p:spTree>
    <p:extLst>
      <p:ext uri="{BB962C8B-B14F-4D97-AF65-F5344CB8AC3E}">
        <p14:creationId xmlns:p14="http://schemas.microsoft.com/office/powerpoint/2010/main" val="28742769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536</Words>
  <Application>Microsoft Office PowerPoint</Application>
  <PresentationFormat>Widescreen</PresentationFormat>
  <Paragraphs>219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Calibri</vt:lpstr>
      <vt:lpstr>Calibri Light</vt:lpstr>
      <vt:lpstr>Retrospect</vt:lpstr>
      <vt:lpstr>Alexa Voice and more</vt:lpstr>
      <vt:lpstr>Alexa</vt:lpstr>
      <vt:lpstr>Alexa</vt:lpstr>
      <vt:lpstr>About Me</vt:lpstr>
      <vt:lpstr>About Me</vt:lpstr>
      <vt:lpstr>The Client: NoTone Ltd</vt:lpstr>
      <vt:lpstr>Demo 1</vt:lpstr>
      <vt:lpstr>Request Lifecycle</vt:lpstr>
      <vt:lpstr>Request Lifecycle – Request JSON</vt:lpstr>
      <vt:lpstr>Request Lifecycle</vt:lpstr>
      <vt:lpstr>AWS Lambda</vt:lpstr>
      <vt:lpstr>Alexa.NET</vt:lpstr>
      <vt:lpstr>Request Lifecycle</vt:lpstr>
      <vt:lpstr>Request Lifecycle – Response JSON</vt:lpstr>
      <vt:lpstr>Request Lifecycle</vt:lpstr>
      <vt:lpstr>Request Types</vt:lpstr>
      <vt:lpstr>Intents</vt:lpstr>
      <vt:lpstr>Demo 2</vt:lpstr>
      <vt:lpstr>New Intent – Fake Results</vt:lpstr>
      <vt:lpstr>Demo 3</vt:lpstr>
      <vt:lpstr>Expressive Response - SSML</vt:lpstr>
      <vt:lpstr>Demo 4</vt:lpstr>
      <vt:lpstr>Push Notification - Messages</vt:lpstr>
      <vt:lpstr>Push Notifications</vt:lpstr>
      <vt:lpstr>Demo 5</vt:lpstr>
      <vt:lpstr>Gadgets</vt:lpstr>
      <vt:lpstr>Gadget Controller</vt:lpstr>
      <vt:lpstr>Game Engine</vt:lpstr>
      <vt:lpstr>Game Engine</vt:lpstr>
      <vt:lpstr>Demo 6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Pears, Steven</cp:lastModifiedBy>
  <cp:revision>118</cp:revision>
  <dcterms:created xsi:type="dcterms:W3CDTF">2018-02-24T14:50:59Z</dcterms:created>
  <dcterms:modified xsi:type="dcterms:W3CDTF">2018-03-24T09:00:18Z</dcterms:modified>
</cp:coreProperties>
</file>