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9" r:id="rId11"/>
    <p:sldId id="266" r:id="rId12"/>
    <p:sldId id="265" r:id="rId13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E5F8FB"/>
    <a:srgbClr val="1FBDD3"/>
    <a:srgbClr val="C2F0F6"/>
    <a:srgbClr val="8EE3EE"/>
    <a:srgbClr val="009BB0"/>
    <a:srgbClr val="924395"/>
    <a:srgbClr val="40AF58"/>
    <a:srgbClr val="F79439"/>
    <a:srgbClr val="EC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5305" autoAdjust="0"/>
  </p:normalViewPr>
  <p:slideViewPr>
    <p:cSldViewPr snapToGrid="0">
      <p:cViewPr varScale="1">
        <p:scale>
          <a:sx n="88" d="100"/>
          <a:sy n="88" d="100"/>
        </p:scale>
        <p:origin x="954" y="84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Visok stepen kompleksnosti proizvodnje elektronskih komponenti automobila kroz istoriju stvorio je potrebu za nekom vrstom standarda</a:t>
            </a:r>
          </a:p>
          <a:p>
            <a:r>
              <a:rPr lang="sr-Latn-RS" dirty="0" smtClean="0"/>
              <a:t>Zbog toga AUTOSAR 2003. osnivaju giganti iz </a:t>
            </a:r>
            <a:r>
              <a:rPr lang="sr-Latn-RS" dirty="0" err="1" smtClean="0"/>
              <a:t>autoindustrije</a:t>
            </a:r>
            <a:r>
              <a:rPr lang="sr-Latn-RS" dirty="0" smtClean="0"/>
              <a:t>, kojima se vremenom pridružuju mnogi partneri</a:t>
            </a:r>
          </a:p>
          <a:p>
            <a:r>
              <a:rPr lang="sr-Latn-RS" dirty="0" smtClean="0"/>
              <a:t>Glavni cilj</a:t>
            </a:r>
            <a:r>
              <a:rPr lang="sr-Latn-RS" baseline="0" dirty="0" smtClean="0"/>
              <a:t> standardizacije jeste apstrakcija hardvera i softvera, i samim tim olakšavanje razvoja novih i unapređenja postojećih komponenti</a:t>
            </a:r>
          </a:p>
          <a:p>
            <a:endParaRPr lang="sr-Latn-R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Cilj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 je da </a:t>
            </a:r>
            <a:r>
              <a:rPr lang="en-GB" baseline="0" dirty="0" err="1" smtClean="0"/>
              <a:t>pruzi</a:t>
            </a:r>
            <a:r>
              <a:rPr lang="en-GB" baseline="0" dirty="0" smtClean="0"/>
              <a:t> set </a:t>
            </a:r>
            <a:r>
              <a:rPr lang="en-GB" baseline="0" dirty="0" err="1" smtClean="0"/>
              <a:t>specifikacija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opisuju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osnovne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softverske</a:t>
            </a:r>
            <a:r>
              <a:rPr lang="en-GB" baseline="0" dirty="0" smtClean="0"/>
              <a:t> module, </a:t>
            </a:r>
            <a:r>
              <a:rPr lang="en-GB" baseline="0" dirty="0" err="1" smtClean="0"/>
              <a:t>definise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programske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sprege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realizuje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zajednicke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daljeg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razvijanja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Najznacajnija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</a:t>
            </a:r>
            <a:r>
              <a:rPr lang="sr-Latn-RS" baseline="0" dirty="0" smtClean="0"/>
              <a:t>a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njegovo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koriscenje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razlicitih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mogu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koristiti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razliciti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elektronske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koja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koristi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. Ova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znatno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smanjuje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troskove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vreme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koje</a:t>
            </a:r>
            <a:r>
              <a:rPr lang="en-GB" baseline="0" dirty="0" smtClean="0"/>
              <a:t> bi </a:t>
            </a:r>
            <a:r>
              <a:rPr lang="en-GB" baseline="0" dirty="0" err="1" smtClean="0"/>
              <a:t>bilo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utroseno</a:t>
            </a:r>
            <a:r>
              <a:rPr lang="en-GB" baseline="0" dirty="0" smtClean="0"/>
              <a:t> </a:t>
            </a:r>
            <a:r>
              <a:rPr lang="sr-Latn-RS" baseline="0" dirty="0" smtClean="0"/>
              <a:t>pri samostalnom radu kompanija </a:t>
            </a:r>
            <a:r>
              <a:rPr lang="en-GB" baseline="0" dirty="0" smtClean="0"/>
              <a:t>n</a:t>
            </a:r>
            <a:r>
              <a:rPr lang="sr-Latn-RS" baseline="0" dirty="0" smtClean="0"/>
              <a:t>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slicnom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softveru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pogotovo</a:t>
            </a:r>
            <a:r>
              <a:rPr lang="en-GB" baseline="0" dirty="0" smtClean="0"/>
              <a:t> </a:t>
            </a:r>
            <a:r>
              <a:rPr lang="sr-Latn-RS" baseline="0" dirty="0" smtClean="0"/>
              <a:t>kako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kompleksnost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vozila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sve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raste</a:t>
            </a:r>
            <a:r>
              <a:rPr lang="en-GB" baseline="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8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Osnovni softver – pruža ostalim slojevima pristup osnovnim resursima – sastoji se od mnoštva softverskih modula od kojih svaki ima svoju određenu funkciju i opisuje određeno ponašanje ECU</a:t>
            </a:r>
          </a:p>
          <a:p>
            <a:r>
              <a:rPr lang="sr-Latn-RS" dirty="0" smtClean="0"/>
              <a:t>Izvršno okruženje – posrednički sloj (</a:t>
            </a:r>
            <a:r>
              <a:rPr lang="sr-Latn-RS" dirty="0" err="1" smtClean="0"/>
              <a:t>eng</a:t>
            </a:r>
            <a:r>
              <a:rPr lang="sr-Latn-RS" dirty="0" smtClean="0"/>
              <a:t>. </a:t>
            </a:r>
            <a:r>
              <a:rPr lang="sr-Latn-RS" dirty="0" err="1" smtClean="0"/>
              <a:t>middleware</a:t>
            </a:r>
            <a:r>
              <a:rPr lang="sr-Latn-RS" dirty="0" smtClean="0"/>
              <a:t>), zadužen za komunikaciju između slojeva, kao i razmenu podataka između samih softverskih komponenti. Zahvaljujući ovom sloju softverske komponente su nezavisne jedna od drugih, kao i od konkretne ECU na kojoj se nalaze.</a:t>
            </a:r>
          </a:p>
          <a:p>
            <a:r>
              <a:rPr lang="sr-Latn-RS" dirty="0" smtClean="0"/>
              <a:t>Aplikativni sloj – softverske komponente, međusobno povezane priključcima (</a:t>
            </a:r>
            <a:r>
              <a:rPr lang="sr-Latn-RS" dirty="0" err="1" smtClean="0"/>
              <a:t>eng</a:t>
            </a:r>
            <a:r>
              <a:rPr lang="sr-Latn-RS" dirty="0" smtClean="0"/>
              <a:t>. port), koji imaju</a:t>
            </a:r>
            <a:r>
              <a:rPr lang="sr-Latn-RS" baseline="0" dirty="0" smtClean="0"/>
              <a:t> strogo definisan tip i namenu. Svaka softverska komponenta poseduje jedan ili više izvršilaca (</a:t>
            </a:r>
            <a:r>
              <a:rPr lang="sr-Latn-RS" baseline="0" dirty="0" err="1" smtClean="0"/>
              <a:t>eng</a:t>
            </a:r>
            <a:r>
              <a:rPr lang="sr-Latn-RS" baseline="0" dirty="0" smtClean="0"/>
              <a:t>. </a:t>
            </a:r>
            <a:r>
              <a:rPr lang="sr-Latn-RS" baseline="0" dirty="0" err="1" smtClean="0"/>
              <a:t>runnable</a:t>
            </a:r>
            <a:r>
              <a:rPr lang="sr-Latn-RS" baseline="0" dirty="0" smtClean="0"/>
              <a:t>), koji predstavljaju implementaciju same SWC u kodu, i njihovo izvršavanje se može pokrenuti na različite načine (prijem podataka, greška u slanju, periodično, itd.)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Format datoteke prikladan za prenos podataka</a:t>
            </a:r>
          </a:p>
          <a:p>
            <a:r>
              <a:rPr lang="sr-Latn-RS" dirty="0" smtClean="0"/>
              <a:t>-Sastoji se iz elemenata (etiketa + podaci + atributi)</a:t>
            </a:r>
          </a:p>
          <a:p>
            <a:r>
              <a:rPr lang="sr-Latn-RS" dirty="0" smtClean="0"/>
              <a:t>-Hijerarhijska struktura stabla – koren i njegovi </a:t>
            </a:r>
            <a:r>
              <a:rPr lang="sr-Latn-RS" dirty="0" err="1" smtClean="0"/>
              <a:t>podelementi</a:t>
            </a:r>
            <a:endParaRPr lang="sr-Latn-RS" dirty="0" smtClean="0"/>
          </a:p>
          <a:p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-XML datoteka poštuje skup veoma strogih pravila koja regulišu XML jezik. Ova pravila su sintaksne prirode, i odnose se na postojanje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etiketa, karaktera dozvoljenih u naslovima i podacima elemenata,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ugnježdenost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elemenata, osetljivost na mala i velika slova, i sli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čno</a:t>
            </a:r>
            <a:endParaRPr lang="sr-Latn-RS" dirty="0" smtClean="0"/>
          </a:p>
          <a:p>
            <a:r>
              <a:rPr lang="sr-Latn-RS" dirty="0" smtClean="0"/>
              <a:t>-XML </a:t>
            </a:r>
            <a:r>
              <a:rPr lang="sr-Latn-RS" dirty="0" err="1" smtClean="0"/>
              <a:t>Schema</a:t>
            </a:r>
            <a:r>
              <a:rPr lang="sr-Latn-RS" dirty="0" smtClean="0"/>
              <a:t> kao sredstvo za </a:t>
            </a:r>
            <a:r>
              <a:rPr lang="sr-Latn-RS" dirty="0" err="1" smtClean="0"/>
              <a:t>validaciju</a:t>
            </a:r>
            <a:r>
              <a:rPr lang="sr-Latn-RS" dirty="0" smtClean="0"/>
              <a:t> forme XML datoteke</a:t>
            </a:r>
          </a:p>
          <a:p>
            <a:r>
              <a:rPr lang="sr-Latn-RS" dirty="0" smtClean="0"/>
              <a:t>-Unutar AUTOSAR standarda ARXML dokumenti kojima je predstavljen željeni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8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napraviti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grafičku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korisničku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spregu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omogućava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korisniku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učitavanje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postojećih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kreiranje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XML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vršenje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odgovarajućih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čuvanje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izmenjene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datoteke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disku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Izgled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uređenje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zamišljeni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jednostavnošću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jasnoćom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korišćenja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prioritetima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svaki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specifičnu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 smtClean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 smtClean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Diplomski</a:t>
            </a:r>
            <a:r>
              <a:rPr lang="en-US" dirty="0" smtClean="0"/>
              <a:t> rad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Jedno</a:t>
            </a:r>
            <a:r>
              <a:rPr lang="en-US" dirty="0" smtClean="0"/>
              <a:t> </a:t>
            </a:r>
            <a:r>
              <a:rPr lang="sr-Latn-RS" dirty="0" smtClean="0"/>
              <a:t>rešenje alata za izmenu izveštaja u procesu integracije AUTOSAR softvera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983831"/>
            <a:ext cx="6567616" cy="70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lang="sr-Latn-R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b="0" dirty="0" smtClean="0"/>
              <a:t>Student</a:t>
            </a:r>
            <a:r>
              <a:rPr lang="en-US" sz="1400" b="0" dirty="0" smtClean="0"/>
              <a:t>: Stefan </a:t>
            </a:r>
            <a:r>
              <a:rPr lang="en-US" sz="1400" b="0" dirty="0" err="1" smtClean="0"/>
              <a:t>Stojanovi</a:t>
            </a:r>
            <a:r>
              <a:rPr lang="sr-Latn-RS" sz="1400" b="0" dirty="0" smtClean="0"/>
              <a:t>ć</a:t>
            </a:r>
            <a:endParaRPr lang="en-US" sz="1400" b="0" dirty="0" smtClean="0"/>
          </a:p>
          <a:p>
            <a:r>
              <a:rPr lang="en-US" sz="1400" b="0" dirty="0" smtClean="0"/>
              <a:t>Mentor: doc. </a:t>
            </a:r>
            <a:r>
              <a:rPr lang="en-US" sz="1400" b="0" dirty="0" err="1" smtClean="0"/>
              <a:t>Dr</a:t>
            </a:r>
            <a:r>
              <a:rPr lang="en-US" sz="1400" b="0" dirty="0" smtClean="0"/>
              <a:t> Bogdan </a:t>
            </a:r>
            <a:r>
              <a:rPr lang="en-US" sz="1400" b="0" dirty="0" err="1" smtClean="0"/>
              <a:t>Pavkovi</a:t>
            </a:r>
            <a:r>
              <a:rPr lang="sr-Latn-RS" sz="1400" b="0" dirty="0"/>
              <a:t>ć</a:t>
            </a:r>
            <a:endParaRPr lang="en-US" sz="1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473200"/>
            <a:ext cx="1890328" cy="166914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60800" y="14930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Polje za pretragu elemenata </a:t>
            </a:r>
            <a:r>
              <a:rPr lang="sr-Latn-RS" dirty="0" err="1" smtClean="0"/>
              <a:t>testnih</a:t>
            </a:r>
            <a:r>
              <a:rPr lang="sr-Latn-RS" dirty="0" smtClean="0"/>
              <a:t> slučajeva putem unosa teksta</a:t>
            </a:r>
          </a:p>
        </p:txBody>
      </p:sp>
    </p:spTree>
    <p:extLst>
      <p:ext uri="{BB962C8B-B14F-4D97-AF65-F5344CB8AC3E}">
        <p14:creationId xmlns:p14="http://schemas.microsoft.com/office/powerpoint/2010/main" val="423205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20439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22" y="1399041"/>
            <a:ext cx="3974353" cy="32623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114" y="1303297"/>
            <a:ext cx="3149600" cy="3094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za prikaz selektovanih čvorova stabla i njihovih podataka</a:t>
            </a:r>
          </a:p>
          <a:p>
            <a:r>
              <a:rPr lang="sr-Latn-RS" dirty="0" smtClean="0"/>
              <a:t>Omogućava unos i izmenu podataka</a:t>
            </a:r>
          </a:p>
          <a:p>
            <a:r>
              <a:rPr lang="sr-Latn-RS" dirty="0" smtClean="0"/>
              <a:t>Tekstualna polja, padajući meni sa izborom unosa, </a:t>
            </a:r>
            <a:r>
              <a:rPr lang="sr-Latn-RS" dirty="0" err="1" smtClean="0"/>
              <a:t>iskakajući</a:t>
            </a:r>
            <a:r>
              <a:rPr lang="sr-Latn-RS" dirty="0" smtClean="0"/>
              <a:t> kalendar, itd.</a:t>
            </a:r>
          </a:p>
          <a:p>
            <a:r>
              <a:rPr lang="sr-Latn-RS" dirty="0" smtClean="0"/>
              <a:t>Prikaz detaljnijeg opisa selektovanog elementa pri dnu panela</a:t>
            </a:r>
          </a:p>
        </p:txBody>
      </p:sp>
    </p:spTree>
    <p:extLst>
      <p:ext uri="{BB962C8B-B14F-4D97-AF65-F5344CB8AC3E}">
        <p14:creationId xmlns:p14="http://schemas.microsoft.com/office/powerpoint/2010/main" val="282800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Uvod</a:t>
            </a:r>
          </a:p>
          <a:p>
            <a:r>
              <a:rPr lang="sr-Latn-RS" dirty="0" smtClean="0"/>
              <a:t>AUTOSAR</a:t>
            </a:r>
          </a:p>
          <a:p>
            <a:r>
              <a:rPr lang="sr-Latn-RS" dirty="0" smtClean="0"/>
              <a:t>XML</a:t>
            </a:r>
            <a:r>
              <a:rPr lang="en-US" dirty="0" smtClean="0"/>
              <a:t> format</a:t>
            </a:r>
            <a:endParaRPr lang="sr-Latn-RS" dirty="0" smtClean="0"/>
          </a:p>
          <a:p>
            <a:r>
              <a:rPr lang="sr-Latn-RS" dirty="0" smtClean="0"/>
              <a:t>Testiranje unutar AUTOSAR softvera</a:t>
            </a:r>
          </a:p>
          <a:p>
            <a:r>
              <a:rPr lang="sr-Latn-RS" dirty="0" smtClean="0"/>
              <a:t>Koncept i realizacija programskog rešenja</a:t>
            </a:r>
          </a:p>
          <a:p>
            <a:r>
              <a:rPr lang="sr-Latn-RS" dirty="0" smtClean="0"/>
              <a:t>Rezultati</a:t>
            </a:r>
          </a:p>
          <a:p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79" y="1239332"/>
            <a:ext cx="5410955" cy="236253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3143" y="3766256"/>
            <a:ext cx="8602436" cy="87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,,</a:t>
            </a:r>
            <a:r>
              <a:rPr lang="en-US" sz="2400" dirty="0" err="1" smtClean="0"/>
              <a:t>Saradnja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standardizaciji</a:t>
            </a:r>
            <a:r>
              <a:rPr lang="en-US" sz="2400" dirty="0" smtClean="0"/>
              <a:t>, </a:t>
            </a:r>
            <a:r>
              <a:rPr lang="en-US" sz="2400" dirty="0" err="1" smtClean="0"/>
              <a:t>nadmetanje</a:t>
            </a:r>
            <a:r>
              <a:rPr lang="en-US" sz="2400" dirty="0" smtClean="0"/>
              <a:t> u </a:t>
            </a:r>
            <a:r>
              <a:rPr lang="en-US" sz="2400" dirty="0" err="1" smtClean="0"/>
              <a:t>implementaciji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17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 </a:t>
            </a:r>
            <a:r>
              <a:rPr lang="en-US" dirty="0" err="1" smtClean="0"/>
              <a:t>osnovna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(BSW)</a:t>
            </a:r>
          </a:p>
          <a:p>
            <a:pPr lvl="1"/>
            <a:r>
              <a:rPr lang="en-US" dirty="0" err="1" smtClean="0"/>
              <a:t>Izvr</a:t>
            </a:r>
            <a:r>
              <a:rPr lang="sr-Latn-RS" dirty="0"/>
              <a:t>š</a:t>
            </a:r>
            <a:r>
              <a:rPr lang="en-US" dirty="0" smtClean="0"/>
              <a:t>no </a:t>
            </a:r>
            <a:r>
              <a:rPr lang="en-US" dirty="0" err="1" smtClean="0"/>
              <a:t>okru</a:t>
            </a:r>
            <a:r>
              <a:rPr lang="sr-Latn-RS" dirty="0"/>
              <a:t>ž</a:t>
            </a:r>
            <a:r>
              <a:rPr lang="en-US" dirty="0" err="1" smtClean="0"/>
              <a:t>enje</a:t>
            </a:r>
            <a:r>
              <a:rPr lang="sr-Latn-RS" dirty="0" smtClean="0"/>
              <a:t> (RTE)</a:t>
            </a:r>
          </a:p>
          <a:p>
            <a:pPr lvl="1"/>
            <a:r>
              <a:rPr lang="sr-Latn-RS" dirty="0" smtClean="0"/>
              <a:t>Aplikativni sloj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702338"/>
            <a:ext cx="3886199" cy="2597661"/>
          </a:xfrm>
        </p:spPr>
      </p:pic>
    </p:spTree>
    <p:extLst>
      <p:ext uri="{BB962C8B-B14F-4D97-AF65-F5344CB8AC3E}">
        <p14:creationId xmlns:p14="http://schemas.microsoft.com/office/powerpoint/2010/main" val="143320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60361"/>
            <a:ext cx="6852216" cy="2890723"/>
          </a:xfrm>
        </p:spPr>
      </p:pic>
    </p:spTree>
    <p:extLst>
      <p:ext uri="{BB962C8B-B14F-4D97-AF65-F5344CB8AC3E}">
        <p14:creationId xmlns:p14="http://schemas.microsoft.com/office/powerpoint/2010/main" val="254143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Grafička korisnička sprega koja pruža korisniku sve neophodne funkcionalnosti za uspešnu izmenu i čuvanje AATR XML datoteka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programski jezik (verzija 2.7.15)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biblioteke</a:t>
            </a:r>
            <a:r>
              <a:rPr lang="en-US" dirty="0" smtClean="0"/>
              <a:t>: </a:t>
            </a:r>
            <a:r>
              <a:rPr lang="en-US" i="1" dirty="0" err="1" smtClean="0"/>
              <a:t>wxpython</a:t>
            </a:r>
            <a:r>
              <a:rPr lang="en-US" dirty="0" smtClean="0"/>
              <a:t>, </a:t>
            </a:r>
            <a:r>
              <a:rPr lang="en-US" i="1" dirty="0" smtClean="0"/>
              <a:t>jinja2</a:t>
            </a:r>
            <a:r>
              <a:rPr lang="en-US" dirty="0" smtClean="0"/>
              <a:t>, </a:t>
            </a:r>
            <a:r>
              <a:rPr lang="en-US" i="1" dirty="0" err="1" smtClean="0"/>
              <a:t>xmltodict</a:t>
            </a:r>
            <a:endParaRPr lang="sr-Latn-RS" i="1" dirty="0" smtClean="0"/>
          </a:p>
          <a:p>
            <a:r>
              <a:rPr lang="sr-Latn-RS" dirty="0" smtClean="0"/>
              <a:t>Microsoft Visual Studio Code</a:t>
            </a:r>
            <a:endParaRPr lang="en-US" dirty="0" smtClean="0"/>
          </a:p>
          <a:p>
            <a:r>
              <a:rPr lang="en-US" i="1" dirty="0" err="1" smtClean="0"/>
              <a:t>wxFormBuilder</a:t>
            </a:r>
            <a:r>
              <a:rPr lang="en-US" dirty="0" smtClean="0"/>
              <a:t> (</a:t>
            </a:r>
            <a:r>
              <a:rPr lang="en-US" i="1" dirty="0" err="1" smtClean="0"/>
              <a:t>wxwidgets</a:t>
            </a:r>
            <a:r>
              <a:rPr lang="en-US" dirty="0" smtClean="0"/>
              <a:t>)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9266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Izgled grafičkog </a:t>
            </a:r>
            <a:r>
              <a:rPr lang="sr-Latn-RS" dirty="0" err="1" smtClean="0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399437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sa prikazom raščlanjenog XML dokumenta</a:t>
            </a:r>
          </a:p>
          <a:p>
            <a:r>
              <a:rPr lang="sr-Latn-RS" dirty="0" err="1" smtClean="0"/>
              <a:t>Očuvava</a:t>
            </a:r>
            <a:r>
              <a:rPr lang="sr-Latn-RS" dirty="0" smtClean="0"/>
              <a:t> hijerarhiju stabla</a:t>
            </a:r>
          </a:p>
          <a:p>
            <a:r>
              <a:rPr lang="sr-Latn-RS" dirty="0" smtClean="0"/>
              <a:t>Selekcijom elementa detaljnije se prikazuju sam element i svi njegovi (prošireni) </a:t>
            </a:r>
            <a:r>
              <a:rPr lang="sr-Latn-RS" dirty="0" err="1" smtClean="0"/>
              <a:t>podelementi</a:t>
            </a:r>
            <a:r>
              <a:rPr lang="sr-Latn-RS" dirty="0" smtClean="0"/>
              <a:t> u drugom panelu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Traka sa padajućim menijem</a:t>
            </a:r>
          </a:p>
          <a:p>
            <a:r>
              <a:rPr lang="sr-Latn-RS" dirty="0" smtClean="0"/>
              <a:t>Grafički prikaz najvažnijih funkcionalnosti trake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109528"/>
            <a:ext cx="2120289" cy="363672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0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17018</TotalTime>
  <Words>652</Words>
  <Application>Microsoft Office PowerPoint</Application>
  <PresentationFormat>On-screen Show (16:9)</PresentationFormat>
  <Paragraphs>62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Diplomski rad</vt:lpstr>
      <vt:lpstr>PowerPoint Presentation</vt:lpstr>
      <vt:lpstr>AUTOSAR</vt:lpstr>
      <vt:lpstr>AUTOSAR arhitektura</vt:lpstr>
      <vt:lpstr>XML</vt:lpstr>
      <vt:lpstr>Koncept i realizacija rešenja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Stefan Stojanovic</cp:lastModifiedBy>
  <cp:revision>220</cp:revision>
  <dcterms:created xsi:type="dcterms:W3CDTF">2015-12-08T14:22:51Z</dcterms:created>
  <dcterms:modified xsi:type="dcterms:W3CDTF">2020-09-29T16:30:33Z</dcterms:modified>
</cp:coreProperties>
</file>