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9" r:id="rId11"/>
    <p:sldId id="266" r:id="rId12"/>
    <p:sldId id="265" r:id="rId13"/>
    <p:sldId id="267" r:id="rId14"/>
  </p:sldIdLst>
  <p:sldSz cx="9144000" cy="5143500" type="screen16x9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43" userDrawn="1">
          <p15:clr>
            <a:srgbClr val="A4A3A4"/>
          </p15:clr>
        </p15:guide>
        <p15:guide id="3" pos="1685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3407">
          <p15:clr>
            <a:srgbClr val="A4A3A4"/>
          </p15:clr>
        </p15:guide>
        <p15:guide id="7" pos="1264">
          <p15:clr>
            <a:srgbClr val="A4A3A4"/>
          </p15:clr>
        </p15:guide>
        <p15:guide id="8" pos="5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os Mandic" initials="MM" lastIdx="1" clrIdx="0">
    <p:extLst>
      <p:ext uri="{19B8F6BF-5375-455C-9EA6-DF929625EA0E}">
        <p15:presenceInfo xmlns:p15="http://schemas.microsoft.com/office/powerpoint/2012/main" userId="S-1-5-21-1978290403-2289391794-3804472284-85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D4"/>
    <a:srgbClr val="E5F8FB"/>
    <a:srgbClr val="1FBDD3"/>
    <a:srgbClr val="C2F0F6"/>
    <a:srgbClr val="8EE3EE"/>
    <a:srgbClr val="009BB0"/>
    <a:srgbClr val="924395"/>
    <a:srgbClr val="40AF58"/>
    <a:srgbClr val="F79439"/>
    <a:srgbClr val="EC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5305" autoAdjust="0"/>
  </p:normalViewPr>
  <p:slideViewPr>
    <p:cSldViewPr snapToGrid="0">
      <p:cViewPr varScale="1">
        <p:scale>
          <a:sx n="131" d="100"/>
          <a:sy n="131" d="100"/>
        </p:scale>
        <p:origin x="882" y="96"/>
      </p:cViewPr>
      <p:guideLst>
        <p:guide orient="horz" pos="2160"/>
        <p:guide pos="4543"/>
        <p:guide pos="1685"/>
        <p:guide pos="7129"/>
        <p:guide orient="horz" pos="1620"/>
        <p:guide pos="3407"/>
        <p:guide pos="1264"/>
        <p:guide pos="53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39705-7C2E-4725-9106-824B143506AA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AB10A-991B-4A9D-BDBD-AB84E53F16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3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Visok stepen kompleksnosti proizvodnje elektronskih komponenti automobila kroz istoriju stvorio je potrebu za nekom vrstom standarda</a:t>
            </a:r>
          </a:p>
          <a:p>
            <a:r>
              <a:rPr lang="sr-Latn-RS" dirty="0" smtClean="0"/>
              <a:t>Zbog toga AUTOSAR 2003. osnivaju giganti iz </a:t>
            </a:r>
            <a:r>
              <a:rPr lang="sr-Latn-RS" dirty="0" err="1" smtClean="0"/>
              <a:t>autoindustrije</a:t>
            </a:r>
            <a:r>
              <a:rPr lang="sr-Latn-RS" dirty="0" smtClean="0"/>
              <a:t>, kojima se vremenom pridružuju mnogi partneri</a:t>
            </a:r>
          </a:p>
          <a:p>
            <a:r>
              <a:rPr lang="sr-Latn-RS" dirty="0" smtClean="0"/>
              <a:t>Glavni cilj</a:t>
            </a:r>
            <a:r>
              <a:rPr lang="sr-Latn-RS" baseline="0" dirty="0" smtClean="0"/>
              <a:t> standardizacije jeste apstrakcija hardvera i softvera, i samim tim olakšavanje razvoja novih i unapređenja postojećih komponenti</a:t>
            </a:r>
          </a:p>
          <a:p>
            <a:endParaRPr lang="sr-Latn-R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err="1" smtClean="0"/>
              <a:t>Cilj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ovog</a:t>
            </a:r>
            <a:r>
              <a:rPr lang="en-GB" baseline="0" dirty="0" smtClean="0"/>
              <a:t> standard je da </a:t>
            </a:r>
            <a:r>
              <a:rPr lang="en-GB" baseline="0" dirty="0" err="1" smtClean="0"/>
              <a:t>pruzi</a:t>
            </a:r>
            <a:r>
              <a:rPr lang="en-GB" baseline="0" dirty="0" smtClean="0"/>
              <a:t> set </a:t>
            </a:r>
            <a:r>
              <a:rPr lang="en-GB" baseline="0" dirty="0" err="1" smtClean="0"/>
              <a:t>specifikacija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koji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opisuju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osnovne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softverske</a:t>
            </a:r>
            <a:r>
              <a:rPr lang="en-GB" baseline="0" dirty="0" smtClean="0"/>
              <a:t> module, </a:t>
            </a:r>
            <a:r>
              <a:rPr lang="en-GB" baseline="0" dirty="0" err="1" smtClean="0"/>
              <a:t>definise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programske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sprege</a:t>
            </a:r>
            <a:r>
              <a:rPr lang="en-GB" baseline="0" dirty="0" smtClean="0"/>
              <a:t> I </a:t>
            </a:r>
            <a:r>
              <a:rPr lang="en-GB" baseline="0" dirty="0" err="1" smtClean="0"/>
              <a:t>realizuje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zajednicke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metode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daljeg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razvijanja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Najznacajnija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osobina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ovog</a:t>
            </a:r>
            <a:r>
              <a:rPr lang="en-GB" baseline="0" dirty="0" smtClean="0"/>
              <a:t> standard</a:t>
            </a:r>
            <a:r>
              <a:rPr lang="sr-Latn-RS" baseline="0" dirty="0" smtClean="0"/>
              <a:t>a</a:t>
            </a:r>
            <a:r>
              <a:rPr lang="en-GB" baseline="0" dirty="0" smtClean="0"/>
              <a:t> je </a:t>
            </a:r>
            <a:r>
              <a:rPr lang="en-GB" baseline="0" dirty="0" err="1" smtClean="0"/>
              <a:t>njegovo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koriscenje</a:t>
            </a:r>
            <a:r>
              <a:rPr lang="en-GB" baseline="0" dirty="0" smtClean="0"/>
              <a:t> u </a:t>
            </a:r>
            <a:r>
              <a:rPr lang="en-GB" baseline="0" dirty="0" err="1" smtClean="0"/>
              <a:t>vozilima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razlicitih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proizvodjaca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ali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mogu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koristiti</a:t>
            </a:r>
            <a:r>
              <a:rPr lang="en-GB" baseline="0" dirty="0" smtClean="0"/>
              <a:t> I </a:t>
            </a:r>
            <a:r>
              <a:rPr lang="en-GB" baseline="0" dirty="0" err="1" smtClean="0"/>
              <a:t>razliciti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proizvodjaci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elektronske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opreme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koja</a:t>
            </a:r>
            <a:r>
              <a:rPr lang="en-GB" baseline="0" dirty="0" smtClean="0"/>
              <a:t> se </a:t>
            </a:r>
            <a:r>
              <a:rPr lang="en-GB" baseline="0" dirty="0" err="1" smtClean="0"/>
              <a:t>koristi</a:t>
            </a:r>
            <a:r>
              <a:rPr lang="en-GB" baseline="0" dirty="0" smtClean="0"/>
              <a:t> u </a:t>
            </a:r>
            <a:r>
              <a:rPr lang="en-GB" baseline="0" dirty="0" err="1" smtClean="0"/>
              <a:t>vozilima</a:t>
            </a:r>
            <a:r>
              <a:rPr lang="en-GB" baseline="0" dirty="0" smtClean="0"/>
              <a:t>. Ova </a:t>
            </a:r>
            <a:r>
              <a:rPr lang="en-GB" baseline="0" dirty="0" err="1" smtClean="0"/>
              <a:t>osobina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znatno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smanjuje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troskove</a:t>
            </a:r>
            <a:r>
              <a:rPr lang="en-GB" baseline="0" dirty="0" smtClean="0"/>
              <a:t> I </a:t>
            </a:r>
            <a:r>
              <a:rPr lang="en-GB" baseline="0" dirty="0" err="1" smtClean="0"/>
              <a:t>vreme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koje</a:t>
            </a:r>
            <a:r>
              <a:rPr lang="en-GB" baseline="0" dirty="0" smtClean="0"/>
              <a:t> bi </a:t>
            </a:r>
            <a:r>
              <a:rPr lang="en-GB" baseline="0" dirty="0" err="1" smtClean="0"/>
              <a:t>bilo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utroseno</a:t>
            </a:r>
            <a:r>
              <a:rPr lang="en-GB" baseline="0" dirty="0" smtClean="0"/>
              <a:t> </a:t>
            </a:r>
            <a:r>
              <a:rPr lang="sr-Latn-RS" baseline="0" dirty="0" smtClean="0"/>
              <a:t>pri samostalnom radu kompanija </a:t>
            </a:r>
            <a:r>
              <a:rPr lang="en-GB" baseline="0" dirty="0" smtClean="0"/>
              <a:t>n</a:t>
            </a:r>
            <a:r>
              <a:rPr lang="sr-Latn-RS" baseline="0" dirty="0" smtClean="0"/>
              <a:t>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slicnom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softveru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pogotovo</a:t>
            </a:r>
            <a:r>
              <a:rPr lang="en-GB" baseline="0" dirty="0" smtClean="0"/>
              <a:t> </a:t>
            </a:r>
            <a:r>
              <a:rPr lang="sr-Latn-RS" baseline="0" dirty="0" smtClean="0"/>
              <a:t>kako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kompleksnost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vozila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sve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vise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raste</a:t>
            </a:r>
            <a:r>
              <a:rPr lang="en-GB" baseline="0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8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Osnovni softver – pruža ostalim slojevima pristup osnovnim resursima – sastoji se od mnoštva softverskih modula od kojih svaki ima svoju određenu funkciju i opisuje određeno ponašanje ECU</a:t>
            </a:r>
          </a:p>
          <a:p>
            <a:r>
              <a:rPr lang="sr-Latn-RS" dirty="0" smtClean="0"/>
              <a:t>Izvršno okruženje – posrednički sloj (</a:t>
            </a:r>
            <a:r>
              <a:rPr lang="sr-Latn-RS" dirty="0" err="1" smtClean="0"/>
              <a:t>eng</a:t>
            </a:r>
            <a:r>
              <a:rPr lang="sr-Latn-RS" dirty="0" smtClean="0"/>
              <a:t>. </a:t>
            </a:r>
            <a:r>
              <a:rPr lang="sr-Latn-RS" dirty="0" err="1" smtClean="0"/>
              <a:t>middleware</a:t>
            </a:r>
            <a:r>
              <a:rPr lang="sr-Latn-RS" dirty="0" smtClean="0"/>
              <a:t>), zadužen za komunikaciju između slojeva, kao i razmenu podataka između samih softverskih komponenti. Zahvaljujući ovom sloju softverske komponente su nezavisne jedna od drugih, kao i od konkretne ECU na kojoj se nalaze.</a:t>
            </a:r>
          </a:p>
          <a:p>
            <a:r>
              <a:rPr lang="sr-Latn-RS" dirty="0" smtClean="0"/>
              <a:t>Aplikativni sloj – softverske komponente, međusobno povezane priključcima (</a:t>
            </a:r>
            <a:r>
              <a:rPr lang="sr-Latn-RS" dirty="0" err="1" smtClean="0"/>
              <a:t>eng</a:t>
            </a:r>
            <a:r>
              <a:rPr lang="sr-Latn-RS" dirty="0" smtClean="0"/>
              <a:t>. port), koji imaju</a:t>
            </a:r>
            <a:r>
              <a:rPr lang="sr-Latn-RS" baseline="0" dirty="0" smtClean="0"/>
              <a:t> strogo definisan tip i namenu. Svaka softverska komponenta poseduje jedan ili više izvršilaca (</a:t>
            </a:r>
            <a:r>
              <a:rPr lang="sr-Latn-RS" baseline="0" dirty="0" err="1" smtClean="0"/>
              <a:t>eng</a:t>
            </a:r>
            <a:r>
              <a:rPr lang="sr-Latn-RS" baseline="0" dirty="0" smtClean="0"/>
              <a:t>. </a:t>
            </a:r>
            <a:r>
              <a:rPr lang="sr-Latn-RS" baseline="0" dirty="0" err="1" smtClean="0"/>
              <a:t>runnable</a:t>
            </a:r>
            <a:r>
              <a:rPr lang="sr-Latn-RS" baseline="0" dirty="0" smtClean="0"/>
              <a:t>), koji predstavljaju implementaciju same SWC u kodu, i njihovo izvršavanje se može pokrenuti na različite načine (prijem podataka, greška u slanju, periodično, itd.)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4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Format datoteke prikladan za prenos podataka</a:t>
            </a:r>
          </a:p>
          <a:p>
            <a:r>
              <a:rPr lang="sr-Latn-RS" dirty="0" smtClean="0"/>
              <a:t>-Sastoji se iz elemenata (etiketa + podaci + atributi)</a:t>
            </a:r>
          </a:p>
          <a:p>
            <a:r>
              <a:rPr lang="sr-Latn-RS" dirty="0" smtClean="0"/>
              <a:t>-Hijerarhijska struktura stabla – koren i njegovi </a:t>
            </a:r>
            <a:r>
              <a:rPr lang="sr-Latn-RS" dirty="0" err="1" smtClean="0"/>
              <a:t>podelementi</a:t>
            </a:r>
            <a:endParaRPr lang="sr-Latn-RS" dirty="0" smtClean="0"/>
          </a:p>
          <a:p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-XML datoteka poštuje skup veoma strogih pravila koja regulišu XML jezik. Ova pravila su sintaksne prirode, i odnose se na postojanje </a:t>
            </a:r>
            <a:r>
              <a:rPr lang="sr-Latn-C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otvarajućih</a:t>
            </a:r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sr-Latn-C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zatvarajućih</a:t>
            </a:r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etiketa, karaktera dozvoljenih u naslovima i podacima elemenata, </a:t>
            </a:r>
            <a:r>
              <a:rPr lang="sr-Latn-C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ugnježdenost</a:t>
            </a:r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elemenata, osetljivost na mala i velika slova, i sli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čno</a:t>
            </a:r>
            <a:endParaRPr lang="sr-Latn-RS" dirty="0" smtClean="0"/>
          </a:p>
          <a:p>
            <a:r>
              <a:rPr lang="sr-Latn-RS" dirty="0" smtClean="0"/>
              <a:t>-XML </a:t>
            </a:r>
            <a:r>
              <a:rPr lang="sr-Latn-RS" dirty="0" err="1" smtClean="0"/>
              <a:t>Schema</a:t>
            </a:r>
            <a:r>
              <a:rPr lang="sr-Latn-RS" dirty="0" smtClean="0"/>
              <a:t> kao sredstvo za </a:t>
            </a:r>
            <a:r>
              <a:rPr lang="sr-Latn-RS" dirty="0" err="1" smtClean="0"/>
              <a:t>validaciju</a:t>
            </a:r>
            <a:r>
              <a:rPr lang="sr-Latn-RS" dirty="0" smtClean="0"/>
              <a:t> forme XML datoteke</a:t>
            </a:r>
          </a:p>
          <a:p>
            <a:r>
              <a:rPr lang="sr-Latn-RS" dirty="0" smtClean="0"/>
              <a:t>-Unutar AUTOSAR standarda ARXML dokumenti kojima je predstavljen željeni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8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Potrebno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napraviti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grafičku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korisničku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spregu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omogućava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korisniku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učitavanje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postojećih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kreiranje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AAT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rezultata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XML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vršenje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odgovarajućih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izmena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čuvanje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izmenjene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datoteke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disku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Izgled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uređenje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zamišljeni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jednostavnošću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jasnoćom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korišćenja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glavnim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prioritetima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Glavni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prozor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sastoji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svaki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svoju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specifičnu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7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160751"/>
            <a:ext cx="9144000" cy="33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420524" y="2160751"/>
            <a:ext cx="4185001" cy="33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" y="336947"/>
            <a:ext cx="6858000" cy="17907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708422"/>
          </a:xfrm>
        </p:spPr>
        <p:txBody>
          <a:bodyPr/>
          <a:lstStyle>
            <a:lvl1pPr marL="0" indent="0" algn="ctr">
              <a:buNone/>
              <a:defRPr lang="sr-Latn-RS" sz="2200" b="1" kern="1200" dirty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sr-Latn-R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489371" y="559712"/>
            <a:ext cx="1299029" cy="1299375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95301" y="4122273"/>
            <a:ext cx="7565579" cy="966339"/>
            <a:chOff x="368301" y="5496366"/>
            <a:chExt cx="7565579" cy="128845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1" y="5496366"/>
              <a:ext cx="840014" cy="113723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1202880" y="6210302"/>
              <a:ext cx="6731000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2200" b="1" kern="1200" baseline="0" dirty="0" smtClean="0">
                  <a:solidFill>
                    <a:srgbClr val="096168"/>
                  </a:solidFill>
                  <a:latin typeface="+mn-lt"/>
                  <a:ea typeface="+mn-ea"/>
                  <a:cs typeface="+mn-cs"/>
                </a:rPr>
                <a:t>Odsek za računarsku tehniku i računarske komunikacije</a:t>
              </a:r>
              <a:endParaRPr lang="en-US" sz="2200" b="1" kern="1200" baseline="0" dirty="0" smtClean="0">
                <a:solidFill>
                  <a:srgbClr val="096168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18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448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6773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000" indent="-342000">
              <a:buSzPct val="80000"/>
              <a:defRPr baseline="0">
                <a:solidFill>
                  <a:srgbClr val="096168"/>
                </a:solidFill>
              </a:defRPr>
            </a:lvl1pPr>
            <a:lvl2pPr>
              <a:buSzPct val="80000"/>
              <a:defRPr baseline="0">
                <a:solidFill>
                  <a:srgbClr val="096168"/>
                </a:solidFill>
              </a:defRPr>
            </a:lvl2pPr>
            <a:lvl3pPr>
              <a:buSzPct val="80000"/>
              <a:defRPr baseline="0">
                <a:solidFill>
                  <a:srgbClr val="096168"/>
                </a:solidFill>
              </a:defRPr>
            </a:lvl3pPr>
            <a:lvl4pPr>
              <a:buSzPct val="80000"/>
              <a:defRPr baseline="0">
                <a:solidFill>
                  <a:srgbClr val="096168"/>
                </a:solidFill>
              </a:defRPr>
            </a:lvl4pPr>
            <a:lvl5pPr marL="2088000" indent="-252000">
              <a:buSzPct val="80000"/>
              <a:defRPr baseline="0">
                <a:solidFill>
                  <a:srgbClr val="096168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Latn-R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6519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305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0041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1753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7689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1065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030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7935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"/>
            <a:ext cx="9144000" cy="7597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825" y="123826"/>
            <a:ext cx="687705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sr-Latn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Latn-R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953829" y="67927"/>
            <a:ext cx="646233" cy="62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8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sr-Latn-RS" sz="4400" b="1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q"/>
        <a:defRPr sz="2800" kern="1200" baseline="0">
          <a:solidFill>
            <a:srgbClr val="09616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itchFamily="49" charset="0"/>
        <a:buChar char="o"/>
        <a:defRPr sz="2400" kern="1200" baseline="0">
          <a:solidFill>
            <a:srgbClr val="09616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 baseline="0">
          <a:solidFill>
            <a:srgbClr val="09616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9616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9616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Diplomski</a:t>
            </a:r>
            <a:r>
              <a:rPr lang="en-US" dirty="0" smtClean="0"/>
              <a:t> rad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Jedno</a:t>
            </a:r>
            <a:r>
              <a:rPr lang="en-US" dirty="0" smtClean="0"/>
              <a:t> </a:t>
            </a:r>
            <a:r>
              <a:rPr lang="sr-Latn-RS" dirty="0" smtClean="0"/>
              <a:t>rešenje alata za izmenu izveštaja u procesu integracije AUTOSAR softvera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43000" y="3983831"/>
            <a:ext cx="6567616" cy="708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None/>
              <a:defRPr lang="sr-Latn-RS" sz="2200" b="1" kern="1200" baseline="0" dirty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itchFamily="49" charset="0"/>
              <a:buNone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400" b="0" dirty="0" smtClean="0"/>
              <a:t>Student</a:t>
            </a:r>
            <a:r>
              <a:rPr lang="en-US" sz="1400" b="0" dirty="0" smtClean="0"/>
              <a:t>: Stefan </a:t>
            </a:r>
            <a:r>
              <a:rPr lang="en-US" sz="1400" b="0" dirty="0" err="1" smtClean="0"/>
              <a:t>Stojanovi</a:t>
            </a:r>
            <a:r>
              <a:rPr lang="sr-Latn-RS" sz="1400" b="0" dirty="0" smtClean="0"/>
              <a:t>ć</a:t>
            </a:r>
            <a:endParaRPr lang="en-US" sz="1400" b="0" dirty="0" smtClean="0"/>
          </a:p>
          <a:p>
            <a:r>
              <a:rPr lang="en-US" sz="1400" b="0" dirty="0" smtClean="0"/>
              <a:t>Mentor: doc. </a:t>
            </a:r>
            <a:r>
              <a:rPr lang="en-US" sz="1400" b="0" dirty="0" err="1" smtClean="0"/>
              <a:t>Dr</a:t>
            </a:r>
            <a:r>
              <a:rPr lang="en-US" sz="1400" b="0" dirty="0" smtClean="0"/>
              <a:t> Bogdan </a:t>
            </a:r>
            <a:r>
              <a:rPr lang="en-US" sz="1400" b="0" dirty="0" err="1" smtClean="0"/>
              <a:t>Pavkovi</a:t>
            </a:r>
            <a:r>
              <a:rPr lang="sr-Latn-RS" sz="1400" b="0" dirty="0"/>
              <a:t>ć</a:t>
            </a:r>
            <a:endParaRPr lang="en-US" sz="14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40818" y="1321009"/>
            <a:ext cx="4487182" cy="101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sr-Latn-RS" sz="105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08400" y="1340605"/>
            <a:ext cx="5435600" cy="335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38" y="1109528"/>
            <a:ext cx="2120289" cy="3689582"/>
          </a:xfrm>
        </p:spPr>
      </p:pic>
      <p:sp>
        <p:nvSpPr>
          <p:cNvPr id="11" name="Rectangle 10"/>
          <p:cNvSpPr/>
          <p:nvPr/>
        </p:nvSpPr>
        <p:spPr>
          <a:xfrm>
            <a:off x="3410857" y="1473200"/>
            <a:ext cx="229961" cy="3338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6738" y="1473200"/>
            <a:ext cx="1890328" cy="166914"/>
          </a:xfrm>
          <a:prstGeom prst="rect">
            <a:avLst/>
          </a:prstGeom>
          <a:noFill/>
          <a:ln>
            <a:solidFill>
              <a:srgbClr val="00BC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60800" y="1493005"/>
            <a:ext cx="5435600" cy="335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Polje za pretragu elemenata </a:t>
            </a:r>
            <a:r>
              <a:rPr lang="sr-Latn-RS" dirty="0" err="1" smtClean="0"/>
              <a:t>testnih</a:t>
            </a:r>
            <a:r>
              <a:rPr lang="sr-Latn-RS" dirty="0" smtClean="0"/>
              <a:t> slučajeva putem unosa teksta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4232050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25" y="846828"/>
            <a:ext cx="6057204" cy="4022434"/>
          </a:xfrm>
        </p:spPr>
      </p:pic>
    </p:spTree>
    <p:extLst>
      <p:ext uri="{BB962C8B-B14F-4D97-AF65-F5344CB8AC3E}">
        <p14:creationId xmlns:p14="http://schemas.microsoft.com/office/powerpoint/2010/main" val="204393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22" y="1399041"/>
            <a:ext cx="3974353" cy="326231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6114" y="1303297"/>
            <a:ext cx="3149600" cy="3094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Panel za prikaz selektovanih čvorova stabla i njihovih podataka</a:t>
            </a:r>
          </a:p>
          <a:p>
            <a:r>
              <a:rPr lang="sr-Latn-RS" dirty="0" smtClean="0"/>
              <a:t>Omogućava unos i izmenu podataka</a:t>
            </a:r>
          </a:p>
          <a:p>
            <a:r>
              <a:rPr lang="sr-Latn-RS" dirty="0" smtClean="0"/>
              <a:t>Tekstualna polja, padajući meni sa izborom unosa, </a:t>
            </a:r>
            <a:r>
              <a:rPr lang="sr-Latn-RS" dirty="0" err="1" smtClean="0"/>
              <a:t>iskakajući</a:t>
            </a:r>
            <a:r>
              <a:rPr lang="sr-Latn-RS" dirty="0" smtClean="0"/>
              <a:t> kalendar, itd.</a:t>
            </a:r>
          </a:p>
          <a:p>
            <a:r>
              <a:rPr lang="sr-Latn-RS" dirty="0" smtClean="0"/>
              <a:t>Prikaz detaljnijeg opisa selektovanog elementa pri dnu panela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82800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1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Uvod</a:t>
            </a:r>
          </a:p>
          <a:p>
            <a:r>
              <a:rPr lang="sr-Latn-RS" dirty="0" smtClean="0"/>
              <a:t>AUTOSAR</a:t>
            </a:r>
          </a:p>
          <a:p>
            <a:r>
              <a:rPr lang="sr-Latn-RS" dirty="0" smtClean="0"/>
              <a:t>XML</a:t>
            </a:r>
            <a:r>
              <a:rPr lang="en-US" dirty="0" smtClean="0"/>
              <a:t> format</a:t>
            </a:r>
            <a:endParaRPr lang="sr-Latn-RS" dirty="0" smtClean="0"/>
          </a:p>
          <a:p>
            <a:r>
              <a:rPr lang="sr-Latn-RS" dirty="0" smtClean="0"/>
              <a:t>Testiranje unutar AUTOSAR softvera</a:t>
            </a:r>
          </a:p>
          <a:p>
            <a:r>
              <a:rPr lang="sr-Latn-RS" dirty="0" smtClean="0"/>
              <a:t>Koncept i realizacija programskog rešenja</a:t>
            </a:r>
          </a:p>
          <a:p>
            <a:r>
              <a:rPr lang="sr-Latn-RS" dirty="0" smtClean="0"/>
              <a:t>Rezultati</a:t>
            </a:r>
          </a:p>
          <a:p>
            <a:r>
              <a:rPr lang="sr-Latn-RS" dirty="0" smtClean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2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AUTOSAR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79" y="1239332"/>
            <a:ext cx="5410955" cy="236253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53143" y="3766256"/>
            <a:ext cx="8602436" cy="87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,,</a:t>
            </a:r>
            <a:r>
              <a:rPr lang="en-US" sz="2400" dirty="0" err="1" smtClean="0"/>
              <a:t>Saradnja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standardizaciji</a:t>
            </a:r>
            <a:r>
              <a:rPr lang="en-US" sz="2400" dirty="0" smtClean="0"/>
              <a:t>, </a:t>
            </a:r>
            <a:r>
              <a:rPr lang="en-US" sz="2400" dirty="0" err="1" smtClean="0"/>
              <a:t>nadmetanje</a:t>
            </a:r>
            <a:r>
              <a:rPr lang="en-US" sz="2400" dirty="0" smtClean="0"/>
              <a:t> u </a:t>
            </a:r>
            <a:r>
              <a:rPr lang="en-US" sz="2400" dirty="0" err="1" smtClean="0"/>
              <a:t>implementaciji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717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AUTOSAR arhitektura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 </a:t>
            </a:r>
            <a:r>
              <a:rPr lang="en-US" dirty="0" err="1" smtClean="0"/>
              <a:t>osnovna</a:t>
            </a:r>
            <a:r>
              <a:rPr lang="en-US" dirty="0" smtClean="0"/>
              <a:t> </a:t>
            </a:r>
            <a:r>
              <a:rPr lang="en-US" dirty="0" err="1" smtClean="0"/>
              <a:t>sloja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Osnovni</a:t>
            </a:r>
            <a:r>
              <a:rPr lang="en-US" dirty="0" smtClean="0"/>
              <a:t> </a:t>
            </a:r>
            <a:r>
              <a:rPr lang="en-US" dirty="0" err="1" smtClean="0"/>
              <a:t>softver</a:t>
            </a:r>
            <a:r>
              <a:rPr lang="en-US" dirty="0" smtClean="0"/>
              <a:t> (BSW)</a:t>
            </a:r>
          </a:p>
          <a:p>
            <a:pPr lvl="1"/>
            <a:r>
              <a:rPr lang="en-US" dirty="0" err="1" smtClean="0"/>
              <a:t>Izvr</a:t>
            </a:r>
            <a:r>
              <a:rPr lang="sr-Latn-RS" dirty="0"/>
              <a:t>š</a:t>
            </a:r>
            <a:r>
              <a:rPr lang="en-US" dirty="0" smtClean="0"/>
              <a:t>no </a:t>
            </a:r>
            <a:r>
              <a:rPr lang="en-US" dirty="0" err="1" smtClean="0"/>
              <a:t>okru</a:t>
            </a:r>
            <a:r>
              <a:rPr lang="sr-Latn-RS" dirty="0"/>
              <a:t>ž</a:t>
            </a:r>
            <a:r>
              <a:rPr lang="en-US" dirty="0" err="1" smtClean="0"/>
              <a:t>enje</a:t>
            </a:r>
            <a:r>
              <a:rPr lang="sr-Latn-RS" dirty="0" smtClean="0"/>
              <a:t> (RTE)</a:t>
            </a:r>
          </a:p>
          <a:p>
            <a:pPr lvl="1"/>
            <a:r>
              <a:rPr lang="sr-Latn-RS" dirty="0" smtClean="0"/>
              <a:t>Aplikativni sloj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702338"/>
            <a:ext cx="3886199" cy="2597661"/>
          </a:xfrm>
        </p:spPr>
      </p:pic>
    </p:spTree>
    <p:extLst>
      <p:ext uri="{BB962C8B-B14F-4D97-AF65-F5344CB8AC3E}">
        <p14:creationId xmlns:p14="http://schemas.microsoft.com/office/powerpoint/2010/main" val="143320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XML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260361"/>
            <a:ext cx="6852216" cy="2890723"/>
          </a:xfrm>
        </p:spPr>
      </p:pic>
    </p:spTree>
    <p:extLst>
      <p:ext uri="{BB962C8B-B14F-4D97-AF65-F5344CB8AC3E}">
        <p14:creationId xmlns:p14="http://schemas.microsoft.com/office/powerpoint/2010/main" val="254143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Koncept i realizacija rešenja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Grafička korisnička sprega koja pruža korisniku sve neophodne funkcionalnosti za uspešnu izmenu i čuvanje AATR XML datoteka</a:t>
            </a:r>
          </a:p>
          <a:p>
            <a:r>
              <a:rPr lang="sr-Latn-RS" i="1" dirty="0" smtClean="0"/>
              <a:t>Python</a:t>
            </a:r>
            <a:r>
              <a:rPr lang="sr-Latn-RS" dirty="0" smtClean="0"/>
              <a:t> programski jezik (verzija 2.7.15)</a:t>
            </a:r>
          </a:p>
          <a:p>
            <a:r>
              <a:rPr lang="sr-Latn-RS" i="1" dirty="0" smtClean="0"/>
              <a:t>Python</a:t>
            </a:r>
            <a:r>
              <a:rPr lang="sr-Latn-RS" dirty="0" smtClean="0"/>
              <a:t> biblioteke</a:t>
            </a:r>
            <a:r>
              <a:rPr lang="en-US" dirty="0" smtClean="0"/>
              <a:t>: </a:t>
            </a:r>
            <a:r>
              <a:rPr lang="en-US" i="1" dirty="0" err="1" smtClean="0"/>
              <a:t>wxpython</a:t>
            </a:r>
            <a:r>
              <a:rPr lang="en-US" dirty="0" smtClean="0"/>
              <a:t>, </a:t>
            </a:r>
            <a:r>
              <a:rPr lang="en-US" i="1" dirty="0" smtClean="0"/>
              <a:t>jinja2</a:t>
            </a:r>
            <a:r>
              <a:rPr lang="en-US" dirty="0" smtClean="0"/>
              <a:t>, </a:t>
            </a:r>
            <a:r>
              <a:rPr lang="en-US" i="1" dirty="0" err="1" smtClean="0"/>
              <a:t>xmltodict</a:t>
            </a:r>
            <a:endParaRPr lang="sr-Latn-RS" i="1" dirty="0" smtClean="0"/>
          </a:p>
          <a:p>
            <a:r>
              <a:rPr lang="sr-Latn-RS" dirty="0" smtClean="0"/>
              <a:t>Microsoft Visual Studio Code</a:t>
            </a:r>
            <a:endParaRPr lang="en-US" dirty="0" smtClean="0"/>
          </a:p>
          <a:p>
            <a:r>
              <a:rPr lang="en-US" i="1" dirty="0" err="1" smtClean="0"/>
              <a:t>wxFormBuilder</a:t>
            </a:r>
            <a:r>
              <a:rPr lang="en-US" dirty="0" smtClean="0"/>
              <a:t> (</a:t>
            </a:r>
            <a:r>
              <a:rPr lang="en-US" i="1" dirty="0" err="1" smtClean="0"/>
              <a:t>wxwidgets</a:t>
            </a:r>
            <a:r>
              <a:rPr lang="en-US" dirty="0" smtClean="0"/>
              <a:t>)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59266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Izgled grafičkog </a:t>
            </a:r>
            <a:r>
              <a:rPr lang="sr-Latn-RS" dirty="0" err="1" smtClean="0"/>
              <a:t>sučelja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25" y="846828"/>
            <a:ext cx="6057204" cy="4022434"/>
          </a:xfrm>
        </p:spPr>
      </p:pic>
    </p:spTree>
    <p:extLst>
      <p:ext uri="{BB962C8B-B14F-4D97-AF65-F5344CB8AC3E}">
        <p14:creationId xmlns:p14="http://schemas.microsoft.com/office/powerpoint/2010/main" val="399437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40818" y="1321009"/>
            <a:ext cx="4487182" cy="101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105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08400" y="1340605"/>
            <a:ext cx="5435600" cy="335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Panel sa prikazom raščlanjenog XML dokumenta</a:t>
            </a:r>
          </a:p>
          <a:p>
            <a:r>
              <a:rPr lang="sr-Latn-RS" dirty="0" err="1" smtClean="0"/>
              <a:t>Očuvava</a:t>
            </a:r>
            <a:r>
              <a:rPr lang="sr-Latn-RS" dirty="0" smtClean="0"/>
              <a:t> hijerarhiju stabla</a:t>
            </a:r>
          </a:p>
          <a:p>
            <a:r>
              <a:rPr lang="sr-Latn-RS" dirty="0" smtClean="0"/>
              <a:t>Selekcijom elementa detaljnije se prikazuju sam element i svi njegovi (prošireni) </a:t>
            </a:r>
            <a:r>
              <a:rPr lang="sr-Latn-RS" dirty="0" err="1" smtClean="0"/>
              <a:t>podelementi</a:t>
            </a:r>
            <a:r>
              <a:rPr lang="sr-Latn-RS" dirty="0" smtClean="0"/>
              <a:t> u drugom panelu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38" y="1109528"/>
            <a:ext cx="2120289" cy="3689582"/>
          </a:xfrm>
        </p:spPr>
      </p:pic>
      <p:sp>
        <p:nvSpPr>
          <p:cNvPr id="11" name="Rectangle 10"/>
          <p:cNvSpPr/>
          <p:nvPr/>
        </p:nvSpPr>
        <p:spPr>
          <a:xfrm>
            <a:off x="3410857" y="1473200"/>
            <a:ext cx="229961" cy="3338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3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40818" y="1321009"/>
            <a:ext cx="4487182" cy="101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sr-Latn-RS" sz="105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08400" y="1340605"/>
            <a:ext cx="5435600" cy="335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Traka sa padajućim menijem</a:t>
            </a:r>
          </a:p>
          <a:p>
            <a:r>
              <a:rPr lang="sr-Latn-RS" dirty="0" smtClean="0"/>
              <a:t>Grafički prikaz najvažnijih funkcionalnosti trake</a:t>
            </a:r>
            <a:endParaRPr lang="sr-Latn-RS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38" y="1109528"/>
            <a:ext cx="2120289" cy="3689582"/>
          </a:xfrm>
        </p:spPr>
      </p:pic>
      <p:sp>
        <p:nvSpPr>
          <p:cNvPr id="11" name="Rectangle 10"/>
          <p:cNvSpPr/>
          <p:nvPr/>
        </p:nvSpPr>
        <p:spPr>
          <a:xfrm>
            <a:off x="3410857" y="1473200"/>
            <a:ext cx="229961" cy="3338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6738" y="1109528"/>
            <a:ext cx="2120289" cy="363672"/>
          </a:xfrm>
          <a:prstGeom prst="rect">
            <a:avLst/>
          </a:prstGeom>
          <a:noFill/>
          <a:ln>
            <a:solidFill>
              <a:srgbClr val="00BC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0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17018</TotalTime>
  <Words>652</Words>
  <Application>Microsoft Office PowerPoint</Application>
  <PresentationFormat>On-screen Show (16:9)</PresentationFormat>
  <Paragraphs>62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Wingdings</vt:lpstr>
      <vt:lpstr>Office Theme</vt:lpstr>
      <vt:lpstr>Diplomski rad</vt:lpstr>
      <vt:lpstr>PowerPoint Presentation</vt:lpstr>
      <vt:lpstr>AUTOSAR</vt:lpstr>
      <vt:lpstr>AUTOSAR arhitektura</vt:lpstr>
      <vt:lpstr>XML</vt:lpstr>
      <vt:lpstr>Koncept i realizacija rešenja</vt:lpstr>
      <vt:lpstr>Izgled grafičkog sučelja</vt:lpstr>
      <vt:lpstr>Izgled grafičkog sučelja</vt:lpstr>
      <vt:lpstr>Izgled grafičkog sučelja</vt:lpstr>
      <vt:lpstr>Izgled grafičkog sučelja</vt:lpstr>
      <vt:lpstr>Izgled grafičkog sučelja</vt:lpstr>
      <vt:lpstr>Izgled grafičkog sučelja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ORM2 unapređenja</dc:title>
  <dc:creator>Marija Antic</dc:creator>
  <cp:lastModifiedBy>Stefan Stojanovic</cp:lastModifiedBy>
  <cp:revision>219</cp:revision>
  <dcterms:created xsi:type="dcterms:W3CDTF">2015-12-08T14:22:51Z</dcterms:created>
  <dcterms:modified xsi:type="dcterms:W3CDTF">2020-09-29T16:19:46Z</dcterms:modified>
</cp:coreProperties>
</file>