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7" r:id="rId2"/>
    <p:sldId id="376" r:id="rId3"/>
    <p:sldId id="406" r:id="rId4"/>
    <p:sldId id="418" r:id="rId5"/>
    <p:sldId id="419" r:id="rId6"/>
    <p:sldId id="420" r:id="rId7"/>
    <p:sldId id="410" r:id="rId8"/>
    <p:sldId id="409" r:id="rId9"/>
    <p:sldId id="411" r:id="rId10"/>
    <p:sldId id="412" r:id="rId11"/>
    <p:sldId id="421" r:id="rId12"/>
    <p:sldId id="422" r:id="rId13"/>
    <p:sldId id="429" r:id="rId14"/>
    <p:sldId id="423" r:id="rId15"/>
    <p:sldId id="424" r:id="rId16"/>
    <p:sldId id="425" r:id="rId17"/>
    <p:sldId id="426" r:id="rId18"/>
    <p:sldId id="427" r:id="rId19"/>
    <p:sldId id="417" r:id="rId20"/>
    <p:sldId id="295" r:id="rId21"/>
  </p:sldIdLst>
  <p:sldSz cx="12192000" cy="6858000"/>
  <p:notesSz cx="6858000" cy="9144000"/>
  <p:defaultTextStyle>
    <a:defPPr>
      <a:defRPr lang="sr-Latn-R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712" autoAdjust="0"/>
  </p:normalViewPr>
  <p:slideViewPr>
    <p:cSldViewPr>
      <p:cViewPr>
        <p:scale>
          <a:sx n="150" d="100"/>
          <a:sy n="150" d="100"/>
        </p:scale>
        <p:origin x="600" y="-4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576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1D8DAC-1E04-479D-A9B4-BCBA490B79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5A544-A290-4782-B46E-78DFECEBEB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0292DD-D3A0-4B08-9A4B-D42EE71B98EF}" type="datetimeFigureOut">
              <a:rPr lang="sr-Latn-RS"/>
              <a:pPr>
                <a:defRPr/>
              </a:pPr>
              <a:t>28.3.2022.</a:t>
            </a:fld>
            <a:endParaRPr lang="sr-Latn-R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763CCDB-426D-4F56-8E88-67C383D5E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r-Latn-R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4B134EC-CEF9-4018-B748-75908F033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r-Latn-R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E7664-1FC9-485D-A2E1-F303C02EAD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8290-B077-4A02-AE80-49E6B5D8E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84DC9C-CCCE-4F1D-88CE-F81B01583AA7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7837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DFB9-2223-4BEC-9358-C7082753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71857-B2BD-452A-B94F-E6809C7CF061}" type="datetimeFigureOut">
              <a:rPr lang="sr-Latn-RS"/>
              <a:pPr>
                <a:defRPr/>
              </a:pPr>
              <a:t>28.3.2022.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CABA-588B-4ED0-B0B0-9DF14743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705F-E633-437E-A3C2-51988AE6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9B132-D288-439B-8C1E-14816493450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95017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6CC8-CD6A-446F-B357-2F8CF825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4CFF-3181-4330-B23A-3ECFAEF0931D}" type="datetimeFigureOut">
              <a:rPr lang="sr-Latn-RS"/>
              <a:pPr>
                <a:defRPr/>
              </a:pPr>
              <a:t>28.3.2022.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076C-6A16-4ACE-A59B-384A0704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92BE-7F75-44DC-B82A-2C5BB40E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39B4A-77CE-4AC2-ACC9-ABBCD8A33DC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29309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123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7F3E-28F6-4D77-85FF-5EF7656E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20E1-6B31-408D-B8F6-4DE9A633E99F}" type="datetimeFigureOut">
              <a:rPr lang="sr-Latn-RS"/>
              <a:pPr>
                <a:defRPr/>
              </a:pPr>
              <a:t>28.3.2022.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1F98-F61D-4ACF-8951-1F67EDE8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E0F3-5F2D-4669-B39C-C9CBE6E4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41CA0-D68C-4B96-984C-CB4D87518168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26774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C19B36-2945-42D5-9205-9EA8652D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30E47-D6E5-4F26-B1E6-C96607047439}" type="datetimeFigureOut">
              <a:rPr lang="sr-Latn-RS"/>
              <a:pPr>
                <a:defRPr/>
              </a:pPr>
              <a:t>28.3.2022.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247947-FEAD-49BB-8FAA-F71252DE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D2C0E8-1CC8-47C6-B0F9-3CE0C73C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218BC-150A-483B-9F8B-BD3657AEA2E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8412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5E10A76-43C4-48A1-A228-C59B83F3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2688E-2A5D-42EE-8F02-3D8941E3CA44}" type="datetimeFigureOut">
              <a:rPr lang="sr-Latn-RS"/>
              <a:pPr>
                <a:defRPr/>
              </a:pPr>
              <a:t>28.3.2022.</a:t>
            </a:fld>
            <a:endParaRPr lang="sr-Latn-R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6C8CB44-D6D5-4F0A-BE97-3342559C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B6562C-3CDD-4E3C-95D6-13FFAB5F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CC13F-AB8B-4774-B104-99D1F3B8FE44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1252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2F104B5-7ABB-4CF3-AE58-AA23EA0C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3D398-9B53-4F5D-A26B-389E97A0B739}" type="datetimeFigureOut">
              <a:rPr lang="sr-Latn-RS"/>
              <a:pPr>
                <a:defRPr/>
              </a:pPr>
              <a:t>28.3.2022.</a:t>
            </a:fld>
            <a:endParaRPr lang="sr-Latn-R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13B1B2-824E-4E55-8058-63468CD0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F92176F-437F-4A7A-9851-39016218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858CB-E313-4C09-BB8A-6867F2B9C835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243394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A28F07C-6226-4D77-861E-4F1448F2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1A23-7031-4BB9-BF59-69C96756E376}" type="datetimeFigureOut">
              <a:rPr lang="sr-Latn-RS"/>
              <a:pPr>
                <a:defRPr/>
              </a:pPr>
              <a:t>28.3.2022.</a:t>
            </a:fld>
            <a:endParaRPr lang="sr-Latn-R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A8D211F-777D-48B5-B3E3-F36B0075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69D3723-28EA-459B-B538-D159B8EE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3C504-2E23-467A-86DB-53B895BACC5D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5904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18B485-D592-4A46-9CD8-FB7A69DC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1F102-A081-4D92-B48A-666C9D441E49}" type="datetimeFigureOut">
              <a:rPr lang="sr-Latn-RS"/>
              <a:pPr>
                <a:defRPr/>
              </a:pPr>
              <a:t>28.3.2022.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5A2DD9-F639-4294-96B9-5FD916BA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BAC6B5-B634-4A18-8454-BBE1327B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CCD06-4175-4060-9286-C1F995B0DB0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5046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r-Latn-R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70F095-4E80-42B8-A73E-8148B475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822C-3C90-4AF0-9F9E-D48A38F67D66}" type="datetimeFigureOut">
              <a:rPr lang="sr-Latn-RS"/>
              <a:pPr>
                <a:defRPr/>
              </a:pPr>
              <a:t>28.3.2022.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7B804B-1C90-4BC5-BBC6-0A03C3BA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DE865-04D5-4E1D-8A29-3135DDDF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832D4-9F31-4F56-8961-A2F59385041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01933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CDCED9B-1E57-49E4-AF90-ABF668E3CC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title style</a:t>
            </a:r>
            <a:endParaRPr lang="sr-Latn-RS" altLang="sr-Latn-R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8331E52-6DEA-41CE-BF20-6DEEA3B9CD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text styles</a:t>
            </a:r>
          </a:p>
          <a:p>
            <a:pPr lvl="1"/>
            <a:r>
              <a:rPr lang="en-US" altLang="sr-Latn-RS"/>
              <a:t>Second level</a:t>
            </a:r>
          </a:p>
          <a:p>
            <a:pPr lvl="2"/>
            <a:r>
              <a:rPr lang="en-US" altLang="sr-Latn-RS"/>
              <a:t>Third level</a:t>
            </a:r>
          </a:p>
          <a:p>
            <a:pPr lvl="3"/>
            <a:r>
              <a:rPr lang="en-US" altLang="sr-Latn-RS"/>
              <a:t>Fourth level</a:t>
            </a:r>
          </a:p>
          <a:p>
            <a:pPr lvl="4"/>
            <a:r>
              <a:rPr lang="en-US" altLang="sr-Latn-RS"/>
              <a:t>Fifth level</a:t>
            </a:r>
            <a:endParaRPr lang="sr-Latn-RS" alt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7091-82F0-4A71-B101-5DBE8FE5E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6D0307-1C60-4EE0-B78B-1EC85F8C0B58}" type="datetimeFigureOut">
              <a:rPr lang="sr-Latn-RS"/>
              <a:pPr>
                <a:defRPr/>
              </a:pPr>
              <a:t>28.3.2022.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D92A5-7A67-40FA-BD1F-76D61DF5F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C5C0-9DD7-4580-AA55-7E56B00A9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2C73B61-659E-4BC9-AC78-6FCF8D7E536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790F8C7-65E8-4171-8AA4-008AD792F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390776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sr-Latn-RS" sz="3200" dirty="0" err="1"/>
              <a:t>Specifikacija</a:t>
            </a:r>
            <a:r>
              <a:rPr lang="en-US" altLang="sr-Latn-RS" sz="3200" dirty="0"/>
              <a:t> </a:t>
            </a:r>
            <a:r>
              <a:rPr lang="sr-Latn-RS" altLang="sr-Latn-RS" sz="3200" dirty="0"/>
              <a:t>i modelovanje </a:t>
            </a:r>
            <a:r>
              <a:rPr lang="en-US" altLang="sr-Latn-RS" sz="3200" dirty="0" err="1"/>
              <a:t>softver</a:t>
            </a:r>
            <a:r>
              <a:rPr lang="sr-Latn-RS" altLang="sr-Latn-RS" sz="3200"/>
              <a:t>a</a:t>
            </a:r>
            <a:br>
              <a:rPr lang="en-US" altLang="sr-Latn-RS" sz="3200" dirty="0">
                <a:latin typeface="Arial" panose="020B0604020202020204" pitchFamily="34" charset="0"/>
              </a:rPr>
            </a:br>
            <a:r>
              <a:rPr lang="en-US" altLang="sr-Latn-RS" sz="1600" dirty="0" err="1"/>
              <a:t>Predavanje</a:t>
            </a:r>
            <a:r>
              <a:rPr lang="en-US" altLang="sr-Latn-RS" sz="1600" dirty="0"/>
              <a:t> br. </a:t>
            </a:r>
            <a:r>
              <a:rPr lang="sr-Latn-RS" altLang="sr-Latn-RS" sz="1600" dirty="0"/>
              <a:t>5</a:t>
            </a:r>
            <a:r>
              <a:rPr lang="en-US" altLang="sr-Latn-RS" sz="1600" dirty="0"/>
              <a:t> – </a:t>
            </a:r>
            <a:r>
              <a:rPr lang="en-US" altLang="sr-Latn-RS" sz="1600" dirty="0" err="1"/>
              <a:t>Dijagram</a:t>
            </a:r>
            <a:r>
              <a:rPr lang="en-US" altLang="sr-Latn-RS" sz="1600" dirty="0"/>
              <a:t> </a:t>
            </a:r>
            <a:r>
              <a:rPr lang="en-US" altLang="sr-Latn-RS" sz="1600" dirty="0" err="1"/>
              <a:t>klasa</a:t>
            </a:r>
            <a:r>
              <a:rPr lang="sr-Latn-RS" altLang="sr-Latn-RS" sz="1600" dirty="0"/>
              <a:t>, 2. deo</a:t>
            </a:r>
            <a:br>
              <a:rPr lang="sr-Latn-RS" altLang="sr-Latn-RS" sz="1600" dirty="0"/>
            </a:br>
            <a:r>
              <a:rPr lang="sr-Latn-RS" altLang="sr-Latn-RS" sz="1600" dirty="0"/>
              <a:t>Veze generalizacije, implementacije interfejsa i zavisnosti</a:t>
            </a:r>
            <a:endParaRPr lang="sr-Latn-CS" altLang="sr-Latn-RS" sz="16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C340DAA-0A03-4AE9-B6AF-B8F5BB3967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r-Latn-RS" sz="1800" dirty="0" err="1"/>
              <a:t>Gordana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Milosavljevi</a:t>
            </a:r>
            <a:r>
              <a:rPr lang="sr-Latn-CS" altLang="sr-Latn-RS" sz="1800" dirty="0"/>
              <a:t>ć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sr-Latn-CS" altLang="sr-Latn-RS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 dirty="0"/>
              <a:t>Katedra za informatiku, FTN, Novi Sad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 dirty="0"/>
              <a:t>2022.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607F-7FC2-4A2E-8DD0-E9D002CF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Znak da nam treba nasleđivanje</a:t>
            </a:r>
            <a:r>
              <a:rPr lang="en-US" dirty="0"/>
              <a:t>					2/2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8B5344F-4F65-4143-B347-7D44B62EEB45}"/>
              </a:ext>
            </a:extLst>
          </p:cNvPr>
          <p:cNvSpPr/>
          <p:nvPr/>
        </p:nvSpPr>
        <p:spPr>
          <a:xfrm>
            <a:off x="4827474" y="3143249"/>
            <a:ext cx="533400" cy="3810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F71AC9-A651-4E19-94D5-38B01550B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235" y="1600200"/>
            <a:ext cx="6801765" cy="308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C0B730-EC5A-43D7-8B72-122F986C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41858"/>
            <a:ext cx="4512087" cy="245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4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1C16-4919-45B8-9105-9DED297B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B160-D796-4DD4-878E-6E9C7C33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spcBef>
                <a:spcPts val="0"/>
              </a:spcBef>
              <a:spcAft>
                <a:spcPts val="700"/>
              </a:spcAft>
              <a:buNone/>
            </a:pP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Potrebno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projektovati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biblioteku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grafičkih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komponenti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za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realizaciju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aplikacije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Glavni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aplikacije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može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sastojati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od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podmenija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Podmeni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može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sastojati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od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drugih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podmenija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stavki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separatora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sr-Latn-R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Glavni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podmeni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stavka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separatori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imaju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poziciju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kojoj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iscrtavaju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(x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y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koordinata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).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Podmeni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stavka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imaju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natpis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Sve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navedene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komponente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mogu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iscrtati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7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F18E-40F0-4DB3-B4AA-ED6CF80A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</a:t>
            </a:r>
            <a:r>
              <a:rPr lang="en-US" dirty="0"/>
              <a:t>m</a:t>
            </a:r>
            <a:r>
              <a:rPr lang="sr-Latn-RS" dirty="0"/>
              <a:t>pozitni šablon (Composite pattern)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5CA52-D92F-40CD-BFBB-02FC4F4240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95600" y="2209800"/>
            <a:ext cx="5647055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9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134B-C163-4718-A8E9-0DF53F8A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"/>
            <a:ext cx="10972800" cy="513405"/>
          </a:xfrm>
        </p:spPr>
        <p:txBody>
          <a:bodyPr/>
          <a:lstStyle/>
          <a:p>
            <a:r>
              <a:rPr lang="en-US" dirty="0" err="1"/>
              <a:t>Zadatak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52B02-0D4D-4AFD-AD32-4D3BB92B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85800"/>
            <a:ext cx="10972800" cy="2488557"/>
          </a:xfrm>
        </p:spPr>
        <p:txBody>
          <a:bodyPr/>
          <a:lstStyle/>
          <a:p>
            <a:r>
              <a:rPr lang="sr-Latn-R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Projektovati strukturu podataka za podršku rada sistema datoteka - </a:t>
            </a:r>
            <a:r>
              <a:rPr lang="sr-Latn-R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 system</a:t>
            </a:r>
            <a:r>
              <a:rPr lang="sr-Latn-R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U okviru sistema datoteka se mogu naći folderi i datoteke. U folderu se mogu naći datoteke i potfolderi.  Svaki element sistema datoteka ima naziv. U folder se mogu dodavati  novi elementi i brisati postojeći.  Ime datoteke ili foldera se može menjati, pod uslovom da korisnik ima pravo izmene.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sr-Latn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 svakim elementom sistema datoteka, za svakog korisnika, može se definisati pravo pregleda, izmene i brisanja. Korisnik od podataka ima korisničko ime i lozinku.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2E03D4-4EEF-47F4-AFEB-02690374A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550920"/>
            <a:ext cx="3429000" cy="279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7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12DE-E9A6-4DB2-8624-FA97AC00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Implementacija interfejsa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FC0C4-80F1-4336-A52F-7B4B46054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700"/>
              </a:spcAft>
            </a:pPr>
            <a:r>
              <a:rPr lang="sr-Latn-RS" sz="32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pecificiraju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skup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osobina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svaka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imple­mentira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interfejs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mora da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podrži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sebi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svojstven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način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sr-Latn-RS" sz="3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700"/>
              </a:spcAft>
            </a:pP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Implementacija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interfejsa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manje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striktna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od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veze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generalizacije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implementiraju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neki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interfejs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ne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moraju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imati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ništa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zajedničko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osim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ponašanja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2289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948B-B0C6-4FBE-B149-1488AFDE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481C4-7C27-427B-A276-4576A99C89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1752600"/>
            <a:ext cx="6553200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75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5E89-F023-49A1-AA55-A76D4195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Kompozitni šablon modelovan korišćenjem interfejsa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0845B-0F19-4DDC-810F-119F24A746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97163" y="1891030"/>
            <a:ext cx="6294438" cy="298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54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0A32-330D-4E0C-A19C-402966C7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Veze zavisnosti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69E9-F838-4B66-BCDB-65498269C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362199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700"/>
              </a:spcAft>
            </a:pP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Veza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zavisnosti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označava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da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jedna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zavisi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od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druge</a:t>
            </a:r>
            <a:endParaRPr lang="sr-Latn-R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700"/>
              </a:spcAft>
            </a:pP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Ako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implementacija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nezavisne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promeni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verovatno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će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biti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potrebna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promena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implementacije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zavisne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koristi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njene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usluge</a:t>
            </a:r>
            <a:r>
              <a:rPr lang="sr-Latn-R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1" algn="just">
              <a:spcBef>
                <a:spcPts val="0"/>
              </a:spcBef>
              <a:spcAft>
                <a:spcPts val="700"/>
              </a:spcAft>
            </a:pP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jedna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kreira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instance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druge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endParaRPr lang="sr-Latn-R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0"/>
              </a:spcBef>
              <a:spcAft>
                <a:spcPts val="700"/>
              </a:spcAft>
            </a:pP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instanca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jedne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prenosi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kao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argument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druge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čemu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date instance ne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čuvaju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obeležjima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zavisne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što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bi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rezultovalo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vezom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asocijacije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sr-Latn-R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0"/>
              </a:spcBef>
              <a:spcAft>
                <a:spcPts val="700"/>
              </a:spcAft>
            </a:pPr>
            <a:r>
              <a:rPr lang="sr-Latn-RS" dirty="0">
                <a:ea typeface="Calibri" panose="020F0502020204030204" pitchFamily="34" charset="0"/>
                <a:cs typeface="Arial" panose="020B0604020202020204" pitchFamily="34" charset="0"/>
              </a:rPr>
              <a:t>….</a:t>
            </a: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CF5A5-B3D8-4E1D-8B1E-53D7523296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4876800"/>
            <a:ext cx="5943600" cy="121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48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3EB1-E6CC-4E1B-93BD-0DE61DF4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Korišćenje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F0EE-D996-4863-A294-18462E11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Veze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zavisnosti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treba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stavljati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dijagram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samo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ako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ž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elimo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da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posebno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nagla­simo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zavisnost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dve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između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kojih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nema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drugih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vrsta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veza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sr-Latn-RS" sz="3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Ako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previše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koriste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mogu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učiniti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dijagram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nečitkim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pošto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odvlače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pažnju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od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veza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imaju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direktan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uticaj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programski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kod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odnosno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šemu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baze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podataka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1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9E3C-A020-4A0C-B047-79010190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 </a:t>
            </a:r>
            <a:r>
              <a:rPr lang="en-US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5652E-B634-41B7-810E-A58C97EBB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Modelovati</a:t>
            </a:r>
            <a:r>
              <a:rPr lang="en-US" dirty="0"/>
              <a:t> </a:t>
            </a:r>
            <a:r>
              <a:rPr lang="sr-Latn-RS" dirty="0"/>
              <a:t>dijagram klasa za </a:t>
            </a:r>
            <a:r>
              <a:rPr lang="en-US" dirty="0" err="1"/>
              <a:t>aplikaciju</a:t>
            </a:r>
            <a:r>
              <a:rPr lang="en-US" dirty="0"/>
              <a:t> za </a:t>
            </a:r>
            <a:r>
              <a:rPr lang="en-US" dirty="0" err="1"/>
              <a:t>podršku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softverske</a:t>
            </a:r>
            <a:r>
              <a:rPr lang="en-US" dirty="0"/>
              <a:t> </a:t>
            </a:r>
            <a:r>
              <a:rPr lang="en-US" dirty="0" err="1"/>
              <a:t>firme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</a:t>
            </a:r>
            <a:r>
              <a:rPr lang="en-US" dirty="0" err="1"/>
              <a:t>omogući</a:t>
            </a:r>
            <a:r>
              <a:rPr lang="en-US" dirty="0"/>
              <a:t> </a:t>
            </a:r>
            <a:r>
              <a:rPr lang="sr-Latn-RS" dirty="0"/>
              <a:t>a</a:t>
            </a:r>
            <a:r>
              <a:rPr lang="en-US" dirty="0" err="1"/>
              <a:t>žuriranje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pretragu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o </a:t>
            </a:r>
            <a:r>
              <a:rPr lang="en-US" dirty="0" err="1"/>
              <a:t>softverskim</a:t>
            </a:r>
            <a:r>
              <a:rPr lang="en-US" dirty="0"/>
              <a:t> </a:t>
            </a:r>
            <a:r>
              <a:rPr lang="en-US" dirty="0" err="1"/>
              <a:t>proizvodima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data </a:t>
            </a:r>
            <a:r>
              <a:rPr lang="en-US" dirty="0" err="1"/>
              <a:t>firma</a:t>
            </a:r>
            <a:r>
              <a:rPr lang="en-US" dirty="0"/>
              <a:t> </a:t>
            </a:r>
            <a:r>
              <a:rPr lang="en-US" dirty="0" err="1"/>
              <a:t>implementira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o </a:t>
            </a:r>
            <a:r>
              <a:rPr lang="en-US" dirty="0" err="1"/>
              <a:t>njenim</a:t>
            </a:r>
            <a:r>
              <a:rPr lang="en-US" dirty="0"/>
              <a:t> </a:t>
            </a:r>
            <a:r>
              <a:rPr lang="en-US" dirty="0" err="1"/>
              <a:t>zaposlenima</a:t>
            </a:r>
            <a:r>
              <a:rPr lang="en-US" dirty="0"/>
              <a:t>. </a:t>
            </a:r>
          </a:p>
          <a:p>
            <a:r>
              <a:rPr lang="en-US" dirty="0" err="1"/>
              <a:t>Softverski</a:t>
            </a:r>
            <a:r>
              <a:rPr lang="en-US" dirty="0"/>
              <a:t> </a:t>
            </a:r>
            <a:r>
              <a:rPr lang="en-US" dirty="0" err="1"/>
              <a:t>proizvodi</a:t>
            </a:r>
            <a:r>
              <a:rPr lang="en-US" dirty="0"/>
              <a:t> </a:t>
            </a:r>
            <a:r>
              <a:rPr lang="en-US" b="1" dirty="0" err="1"/>
              <a:t>mogu</a:t>
            </a:r>
            <a:r>
              <a:rPr lang="en-US" b="1" dirty="0"/>
              <a:t> </a:t>
            </a:r>
            <a:r>
              <a:rPr lang="en-US" b="1" dirty="0" err="1"/>
              <a:t>biti</a:t>
            </a:r>
            <a:r>
              <a:rPr lang="en-US" b="1" dirty="0"/>
              <a:t> </a:t>
            </a:r>
            <a:r>
              <a:rPr lang="en-US" dirty="0" err="1"/>
              <a:t>programski</a:t>
            </a:r>
            <a:r>
              <a:rPr lang="en-US" dirty="0"/>
              <a:t> moduli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gotove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. </a:t>
            </a:r>
            <a:r>
              <a:rPr lang="en-US" dirty="0" err="1"/>
              <a:t>Gotove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se </a:t>
            </a:r>
            <a:r>
              <a:rPr lang="en-US" dirty="0" err="1"/>
              <a:t>sastoje</a:t>
            </a:r>
            <a:r>
              <a:rPr lang="en-US" dirty="0"/>
              <a:t> od </a:t>
            </a:r>
            <a:r>
              <a:rPr lang="en-US" dirty="0" err="1"/>
              <a:t>programskih</a:t>
            </a:r>
            <a:r>
              <a:rPr lang="en-US" dirty="0"/>
              <a:t> </a:t>
            </a:r>
            <a:r>
              <a:rPr lang="en-US" dirty="0" err="1"/>
              <a:t>modula</a:t>
            </a:r>
            <a:r>
              <a:rPr lang="en-US" dirty="0"/>
              <a:t>. </a:t>
            </a:r>
            <a:r>
              <a:rPr lang="en-US" dirty="0" err="1"/>
              <a:t>Programski</a:t>
            </a:r>
            <a:r>
              <a:rPr lang="en-US" dirty="0"/>
              <a:t> moduli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sastojati</a:t>
            </a:r>
            <a:r>
              <a:rPr lang="en-US" dirty="0"/>
              <a:t> od 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programskih</a:t>
            </a:r>
            <a:r>
              <a:rPr lang="en-US" dirty="0"/>
              <a:t> </a:t>
            </a:r>
            <a:r>
              <a:rPr lang="en-US" dirty="0" err="1"/>
              <a:t>modula</a:t>
            </a:r>
            <a:r>
              <a:rPr lang="en-US" dirty="0"/>
              <a:t>.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softverski</a:t>
            </a:r>
            <a:r>
              <a:rPr lang="en-US" dirty="0"/>
              <a:t> </a:t>
            </a:r>
            <a:r>
              <a:rPr lang="en-US" dirty="0" err="1"/>
              <a:t>proizvod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naziv</a:t>
            </a:r>
            <a:r>
              <a:rPr lang="en-US" dirty="0"/>
              <a:t>, </a:t>
            </a:r>
            <a:r>
              <a:rPr lang="en-US" dirty="0" err="1"/>
              <a:t>opis</a:t>
            </a:r>
            <a:r>
              <a:rPr lang="en-US" dirty="0"/>
              <a:t>, datum </a:t>
            </a:r>
            <a:r>
              <a:rPr lang="en-US" dirty="0" err="1"/>
              <a:t>kada</a:t>
            </a:r>
            <a:r>
              <a:rPr lang="en-US" dirty="0"/>
              <a:t> je </a:t>
            </a:r>
            <a:r>
              <a:rPr lang="en-US" dirty="0" err="1"/>
              <a:t>implementiran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zaposlenog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vodio</a:t>
            </a:r>
            <a:r>
              <a:rPr lang="en-US" dirty="0"/>
              <a:t> </a:t>
            </a:r>
            <a:r>
              <a:rPr lang="en-US" dirty="0" err="1"/>
              <a:t>njegov</a:t>
            </a:r>
            <a:r>
              <a:rPr lang="en-US" dirty="0"/>
              <a:t> </a:t>
            </a:r>
            <a:r>
              <a:rPr lang="en-US" dirty="0" err="1"/>
              <a:t>razvoj</a:t>
            </a:r>
            <a:r>
              <a:rPr lang="en-US" dirty="0"/>
              <a:t>. </a:t>
            </a:r>
            <a:r>
              <a:rPr lang="en-US" dirty="0" err="1"/>
              <a:t>Zaposleni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: </a:t>
            </a:r>
            <a:r>
              <a:rPr lang="en-US" dirty="0" err="1"/>
              <a:t>ime</a:t>
            </a:r>
            <a:r>
              <a:rPr lang="en-US" dirty="0"/>
              <a:t>, </a:t>
            </a:r>
            <a:r>
              <a:rPr lang="en-US" dirty="0" err="1"/>
              <a:t>prezime</a:t>
            </a:r>
            <a:r>
              <a:rPr lang="en-US" dirty="0"/>
              <a:t>,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telefona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vrstu</a:t>
            </a:r>
            <a:r>
              <a:rPr lang="en-US" dirty="0"/>
              <a:t> </a:t>
            </a:r>
            <a:r>
              <a:rPr lang="en-US" dirty="0" err="1"/>
              <a:t>posla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obavlja</a:t>
            </a:r>
            <a:r>
              <a:rPr lang="en-US" dirty="0"/>
              <a:t>. </a:t>
            </a:r>
            <a:r>
              <a:rPr lang="en-US" dirty="0" err="1"/>
              <a:t>Moguće</a:t>
            </a:r>
            <a:r>
              <a:rPr lang="en-US" dirty="0"/>
              <a:t> </a:t>
            </a:r>
            <a:r>
              <a:rPr lang="en-US" dirty="0" err="1"/>
              <a:t>vrste</a:t>
            </a:r>
            <a:r>
              <a:rPr lang="en-US" dirty="0"/>
              <a:t> </a:t>
            </a:r>
            <a:r>
              <a:rPr lang="en-US" dirty="0" err="1"/>
              <a:t>posla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: </a:t>
            </a:r>
            <a:r>
              <a:rPr lang="en-US" dirty="0" err="1"/>
              <a:t>projektant</a:t>
            </a:r>
            <a:r>
              <a:rPr lang="en-US" dirty="0"/>
              <a:t>, </a:t>
            </a:r>
            <a:r>
              <a:rPr lang="en-US" dirty="0" err="1"/>
              <a:t>programer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tester.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3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84C7-4AEC-49AD-900A-0E970E67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Veze u dijagramima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4DF2-757C-446D-9B9E-A193D3B9A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095" y="1232767"/>
            <a:ext cx="10972800" cy="938014"/>
          </a:xfrm>
        </p:spPr>
        <p:txBody>
          <a:bodyPr/>
          <a:lstStyle/>
          <a:p>
            <a:r>
              <a:rPr lang="en-US" altLang="sr-Latn-RS" dirty="0" err="1"/>
              <a:t>Specificiraju</a:t>
            </a:r>
            <a:r>
              <a:rPr lang="en-US" altLang="sr-Latn-RS" dirty="0"/>
              <a:t> </a:t>
            </a:r>
            <a:r>
              <a:rPr lang="en-US" altLang="sr-Latn-RS" dirty="0" err="1"/>
              <a:t>saradnju</a:t>
            </a:r>
            <a:r>
              <a:rPr lang="en-US" altLang="sr-Latn-RS" dirty="0"/>
              <a:t> </a:t>
            </a:r>
            <a:r>
              <a:rPr lang="sl-SI" altLang="sr-Latn-RS" dirty="0"/>
              <a:t>klasa</a:t>
            </a:r>
            <a:endParaRPr lang="en-US" altLang="sr-Latn-RS" dirty="0"/>
          </a:p>
          <a:p>
            <a:pPr lvl="1"/>
            <a:endParaRPr lang="sr-Latn-R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39F3B2-9A39-4913-9F8C-3A5604AE6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80175"/>
              </p:ext>
            </p:extLst>
          </p:nvPr>
        </p:nvGraphicFramePr>
        <p:xfrm>
          <a:off x="2514600" y="2637851"/>
          <a:ext cx="6400800" cy="23151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43089305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756197827"/>
                    </a:ext>
                  </a:extLst>
                </a:gridCol>
              </a:tblGrid>
              <a:tr h="2966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>
                          <a:effectLst/>
                          <a:latin typeface="Arial Narrow" panose="020B0606020202030204" pitchFamily="34" charset="0"/>
                        </a:rPr>
                        <a:t>Vrsta veze</a:t>
                      </a:r>
                      <a:endParaRPr lang="en-US" sz="18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Ilustracija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883013"/>
                  </a:ext>
                </a:extLst>
              </a:tr>
              <a:tr h="8090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Asocijacija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8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7497553"/>
                  </a:ext>
                </a:extLst>
              </a:tr>
              <a:tr h="4335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Generalizacija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r-Latn-CS" sz="1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28527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Implementacija interfejsa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r-Latn-CS" sz="1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40372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Veza zavisnosti 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r-Latn-CS" sz="1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353197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2EA7-B621-4C9B-A928-D7BFB4BC67C1}"/>
              </a:ext>
            </a:extLst>
          </p:cNvPr>
          <p:cNvCxnSpPr>
            <a:cxnSpLocks/>
          </p:cNvCxnSpPr>
          <p:nvPr/>
        </p:nvCxnSpPr>
        <p:spPr>
          <a:xfrm flipH="1">
            <a:off x="6248400" y="3526183"/>
            <a:ext cx="83185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2D7B9B-AEDC-4885-BE8D-839E4E3434BC}"/>
              </a:ext>
            </a:extLst>
          </p:cNvPr>
          <p:cNvCxnSpPr>
            <a:cxnSpLocks/>
          </p:cNvCxnSpPr>
          <p:nvPr/>
        </p:nvCxnSpPr>
        <p:spPr>
          <a:xfrm flipH="1">
            <a:off x="6248400" y="3297583"/>
            <a:ext cx="83185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356E3F7-C0A5-4BE8-A605-670DF978599F}"/>
              </a:ext>
            </a:extLst>
          </p:cNvPr>
          <p:cNvGrpSpPr/>
          <p:nvPr/>
        </p:nvGrpSpPr>
        <p:grpSpPr>
          <a:xfrm>
            <a:off x="6269037" y="3899866"/>
            <a:ext cx="820738" cy="111125"/>
            <a:chOff x="0" y="0"/>
            <a:chExt cx="933793" cy="12435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13A830-D35E-4DDF-B4AB-D4A0289147F4}"/>
                </a:ext>
              </a:extLst>
            </p:cNvPr>
            <p:cNvCxnSpPr/>
            <p:nvPr/>
          </p:nvCxnSpPr>
          <p:spPr>
            <a:xfrm flipH="1">
              <a:off x="101943" y="65367"/>
              <a:ext cx="831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135A9ED-F455-4316-8B75-A89380EA4602}"/>
                </a:ext>
              </a:extLst>
            </p:cNvPr>
            <p:cNvSpPr/>
            <p:nvPr/>
          </p:nvSpPr>
          <p:spPr>
            <a:xfrm rot="16200000">
              <a:off x="-10972" y="10972"/>
              <a:ext cx="124358" cy="102413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8406FF-FC90-494D-B6AE-DAC50B301BE7}"/>
              </a:ext>
            </a:extLst>
          </p:cNvPr>
          <p:cNvGrpSpPr/>
          <p:nvPr/>
        </p:nvGrpSpPr>
        <p:grpSpPr>
          <a:xfrm>
            <a:off x="6259512" y="4295775"/>
            <a:ext cx="830263" cy="123825"/>
            <a:chOff x="0" y="0"/>
            <a:chExt cx="932535" cy="12435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C68682C-0D19-4C41-A31D-58E2BB0FDFDF}"/>
                </a:ext>
              </a:extLst>
            </p:cNvPr>
            <p:cNvCxnSpPr/>
            <p:nvPr/>
          </p:nvCxnSpPr>
          <p:spPr>
            <a:xfrm flipH="1">
              <a:off x="100685" y="63253"/>
              <a:ext cx="831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C8F043E8-F929-4CE2-A010-08BDD9125E54}"/>
                </a:ext>
              </a:extLst>
            </p:cNvPr>
            <p:cNvSpPr/>
            <p:nvPr/>
          </p:nvSpPr>
          <p:spPr>
            <a:xfrm rot="16200000">
              <a:off x="-10972" y="10972"/>
              <a:ext cx="124358" cy="102413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1F2B69-B29D-423E-B568-F14C7A4D4313}"/>
              </a:ext>
            </a:extLst>
          </p:cNvPr>
          <p:cNvCxnSpPr>
            <a:cxnSpLocks/>
          </p:cNvCxnSpPr>
          <p:nvPr/>
        </p:nvCxnSpPr>
        <p:spPr>
          <a:xfrm flipH="1">
            <a:off x="6259512" y="4724400"/>
            <a:ext cx="8318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813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5DF792F-DE06-415C-95C0-0781A1D3D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Literatura</a:t>
            </a:r>
            <a:endParaRPr lang="sr-Latn-CS" altLang="sr-Latn-R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7ADD5F6-97BE-460A-9D43-3AD5BF71F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628776"/>
            <a:ext cx="8229600" cy="4525963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sr-Latn-RS" sz="2400" dirty="0"/>
              <a:t>James Rumbaugh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Ivar Jacobson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Grady </a:t>
            </a:r>
            <a:r>
              <a:rPr lang="en-US" altLang="sr-Latn-RS" sz="2400" dirty="0" err="1"/>
              <a:t>Booch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The Unified Modeling Language </a:t>
            </a:r>
            <a:r>
              <a:rPr lang="sr-Latn-RS" altLang="sr-Latn-RS" sz="2400" dirty="0"/>
              <a:t> </a:t>
            </a:r>
            <a:r>
              <a:rPr lang="en-US" altLang="sr-Latn-RS" sz="2400" dirty="0"/>
              <a:t>Reference Manual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Second Edition</a:t>
            </a:r>
            <a:r>
              <a:rPr lang="sr-Latn-RS" altLang="sr-Latn-RS" sz="2400" dirty="0"/>
              <a:t>, Addison-Wesley, 2004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sr-Latn-RS" altLang="sr-Latn-RS" sz="2400" dirty="0"/>
              <a:t>Scott W. Ambler, The Object Primer: </a:t>
            </a:r>
            <a:r>
              <a:rPr lang="en-US" altLang="sr-Latn-RS" sz="2400" dirty="0"/>
              <a:t>Agile Model-Driven Development with UML 2.0</a:t>
            </a:r>
            <a:r>
              <a:rPr lang="sr-Latn-RS" altLang="sr-Latn-RS" sz="2400" dirty="0"/>
              <a:t>, </a:t>
            </a:r>
            <a:r>
              <a:rPr lang="pt-BR" altLang="sr-Latn-RS" sz="2400" dirty="0"/>
              <a:t>Cambridge</a:t>
            </a:r>
            <a:r>
              <a:rPr lang="sr-Latn-RS" altLang="sr-Latn-RS" sz="2400" dirty="0"/>
              <a:t> </a:t>
            </a:r>
            <a:r>
              <a:rPr lang="pt-BR" altLang="sr-Latn-RS" sz="2400" dirty="0"/>
              <a:t>University</a:t>
            </a:r>
            <a:r>
              <a:rPr lang="sr-Latn-RS" altLang="sr-Latn-RS" sz="2400" dirty="0"/>
              <a:t> </a:t>
            </a:r>
            <a:r>
              <a:rPr lang="pt-BR" altLang="sr-Latn-RS" sz="2400" dirty="0"/>
              <a:t>Press</a:t>
            </a:r>
            <a:r>
              <a:rPr lang="sr-Latn-RS" altLang="sr-Latn-RS" sz="2400" dirty="0"/>
              <a:t>, 2004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dirty="0"/>
              <a:t>M. Fowler, UML Distilled - A Brief Guide to the Standard Object Modeling Language, Third Edition, Addison Wesley, Boston, 2004.</a:t>
            </a:r>
          </a:p>
          <a:p>
            <a:pPr marL="533400" indent="-533400" eaLnBrk="1" hangingPunct="1">
              <a:buFontTx/>
              <a:buAutoNum type="arabicPeriod"/>
            </a:pPr>
            <a:endParaRPr lang="sr-Latn-RS" altLang="sr-Latn-RS" sz="2400" dirty="0"/>
          </a:p>
          <a:p>
            <a:pPr marL="533400" indent="-533400" eaLnBrk="1" hangingPunct="1">
              <a:buFontTx/>
              <a:buAutoNum type="arabicPeriod"/>
            </a:pPr>
            <a:endParaRPr lang="sr-Latn-RS" altLang="sr-Latn-RS" sz="2400" dirty="0"/>
          </a:p>
          <a:p>
            <a:pPr marL="533400" indent="-533400" eaLnBrk="1" hangingPunct="1">
              <a:buFontTx/>
              <a:buAutoNum type="arabicPeriod"/>
            </a:pPr>
            <a:endParaRPr lang="sr-Latn-CS" altLang="sr-Latn-RS" sz="2400" dirty="0"/>
          </a:p>
        </p:txBody>
      </p:sp>
    </p:spTree>
    <p:extLst>
      <p:ext uri="{BB962C8B-B14F-4D97-AF65-F5344CB8AC3E}">
        <p14:creationId xmlns:p14="http://schemas.microsoft.com/office/powerpoint/2010/main" val="246020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1E11-0645-4FA4-9DCE-91188366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</a:t>
            </a:r>
            <a:r>
              <a:rPr lang="sr-Latn-RS" dirty="0"/>
              <a:t>z</a:t>
            </a:r>
            <a:r>
              <a:rPr lang="en-US" dirty="0"/>
              <a:t>a </a:t>
            </a:r>
            <a:r>
              <a:rPr lang="en-US" dirty="0" err="1"/>
              <a:t>generalizacije</a:t>
            </a:r>
            <a:r>
              <a:rPr lang="en-US" dirty="0"/>
              <a:t> (</a:t>
            </a:r>
            <a:r>
              <a:rPr lang="en-US" dirty="0" err="1"/>
              <a:t>nasle</a:t>
            </a:r>
            <a:r>
              <a:rPr lang="sr-Latn-RS" dirty="0"/>
              <a:t>đivanja)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899E1-CB76-4223-8626-0BF907DF5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97" y="1524000"/>
            <a:ext cx="5942203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sr-Latn-RS" dirty="0" err="1"/>
              <a:t>Povezuje</a:t>
            </a:r>
            <a:r>
              <a:rPr lang="en-US" altLang="sr-Latn-RS" dirty="0"/>
              <a:t> </a:t>
            </a:r>
            <a:r>
              <a:rPr lang="en-US" altLang="sr-Latn-RS" dirty="0" err="1"/>
              <a:t>opštije</a:t>
            </a:r>
            <a:r>
              <a:rPr lang="en-US" altLang="sr-Latn-RS" dirty="0"/>
              <a:t> </a:t>
            </a:r>
            <a:r>
              <a:rPr lang="sr-Latn-RS" altLang="sr-Latn-RS" dirty="0"/>
              <a:t>elemente modela</a:t>
            </a:r>
            <a:r>
              <a:rPr lang="en-US" altLang="sr-Latn-RS" dirty="0"/>
              <a:t> (</a:t>
            </a:r>
            <a:r>
              <a:rPr lang="en-US" altLang="sr-Latn-RS" dirty="0" err="1"/>
              <a:t>predak</a:t>
            </a:r>
            <a:r>
              <a:rPr lang="en-US" altLang="sr-Latn-RS" dirty="0"/>
              <a:t>, </a:t>
            </a:r>
            <a:r>
              <a:rPr lang="en-US" altLang="sr-Latn-RS" dirty="0" err="1"/>
              <a:t>roditelj</a:t>
            </a:r>
            <a:r>
              <a:rPr lang="en-US" altLang="sr-Latn-RS" dirty="0"/>
              <a:t>) </a:t>
            </a:r>
            <a:br>
              <a:rPr lang="sr-Latn-CS" altLang="sr-Latn-RS" dirty="0"/>
            </a:br>
            <a:r>
              <a:rPr lang="en-US" altLang="sr-Latn-RS" dirty="0" err="1"/>
              <a:t>sa</a:t>
            </a:r>
            <a:r>
              <a:rPr lang="en-US" altLang="sr-Latn-RS" dirty="0"/>
              <a:t> </a:t>
            </a:r>
            <a:r>
              <a:rPr lang="en-US" altLang="sr-Latn-RS" dirty="0" err="1"/>
              <a:t>specijalizovanim</a:t>
            </a:r>
            <a:r>
              <a:rPr lang="en-US" altLang="sr-Latn-RS" dirty="0"/>
              <a:t> (</a:t>
            </a:r>
            <a:r>
              <a:rPr lang="en-US" altLang="sr-Latn-RS" dirty="0" err="1"/>
              <a:t>naslednik</a:t>
            </a:r>
            <a:r>
              <a:rPr lang="en-US" altLang="sr-Latn-RS" dirty="0"/>
              <a:t>, </a:t>
            </a:r>
            <a:r>
              <a:rPr lang="en-US" altLang="sr-Latn-RS" dirty="0" err="1"/>
              <a:t>dete</a:t>
            </a:r>
            <a:r>
              <a:rPr lang="en-US" altLang="sr-Latn-RS" dirty="0"/>
              <a:t>)</a:t>
            </a:r>
          </a:p>
          <a:p>
            <a:pPr>
              <a:lnSpc>
                <a:spcPct val="80000"/>
              </a:lnSpc>
            </a:pPr>
            <a:r>
              <a:rPr lang="sr-Latn-RS" altLang="sr-Latn-RS" dirty="0"/>
              <a:t>Klasa </a:t>
            </a:r>
            <a:r>
              <a:rPr lang="sr-Latn-RS" altLang="sr-Latn-RS" sz="2400" dirty="0">
                <a:latin typeface="Consolas" panose="020B0609020204030204" pitchFamily="49" charset="0"/>
              </a:rPr>
              <a:t>Oblik</a:t>
            </a:r>
            <a:r>
              <a:rPr lang="en-US" altLang="sr-Latn-RS" dirty="0"/>
              <a:t> je </a:t>
            </a:r>
            <a:r>
              <a:rPr lang="sr-Latn-RS" altLang="sr-Latn-RS" dirty="0"/>
              <a:t>predak, klase </a:t>
            </a:r>
            <a:r>
              <a:rPr lang="sr-Latn-RS" altLang="sr-Latn-RS" sz="2400" dirty="0">
                <a:latin typeface="Consolas" panose="020B0609020204030204" pitchFamily="49" charset="0"/>
              </a:rPr>
              <a:t>Linija</a:t>
            </a:r>
            <a:r>
              <a:rPr lang="sr-Latn-RS" altLang="sr-Latn-RS" dirty="0"/>
              <a:t> i </a:t>
            </a:r>
            <a:r>
              <a:rPr lang="sr-Latn-RS" altLang="sr-Latn-RS" sz="2400" dirty="0">
                <a:latin typeface="Consolas" panose="020B0609020204030204" pitchFamily="49" charset="0"/>
              </a:rPr>
              <a:t>ZatvoreniOblik</a:t>
            </a:r>
            <a:r>
              <a:rPr lang="sr-Latn-RS" altLang="sr-Latn-RS" dirty="0"/>
              <a:t> su naslednici</a:t>
            </a:r>
          </a:p>
          <a:p>
            <a:pPr>
              <a:lnSpc>
                <a:spcPct val="80000"/>
              </a:lnSpc>
            </a:pPr>
            <a:r>
              <a:rPr lang="sr-Latn-RS" dirty="0"/>
              <a:t>Pazite na smer!</a:t>
            </a:r>
          </a:p>
          <a:p>
            <a:pPr>
              <a:lnSpc>
                <a:spcPct val="80000"/>
              </a:lnSpc>
            </a:pPr>
            <a:endParaRPr lang="sr-Latn-RS" dirty="0"/>
          </a:p>
          <a:p>
            <a:pPr>
              <a:lnSpc>
                <a:spcPct val="80000"/>
              </a:lnSpc>
            </a:pPr>
            <a:r>
              <a:rPr lang="sr-Latn-RS" dirty="0"/>
              <a:t>Dozvoljeno je višestruko nasleđivanje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AC83D-24C6-4472-95FC-82A49313B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17638"/>
            <a:ext cx="5763569" cy="292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3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4749-F78E-4344-B282-17DEAC89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1 - nasleđivanje u domenskim modelima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6728-8CEE-4A7C-BF93-2FFB2F1B4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7199"/>
          </a:xfrm>
        </p:spPr>
        <p:txBody>
          <a:bodyPr/>
          <a:lstStyle/>
          <a:p>
            <a:r>
              <a:rPr lang="sr-Latn-RS" sz="2400" dirty="0"/>
              <a:t>Klijent banke </a:t>
            </a:r>
            <a:r>
              <a:rPr lang="sr-Latn-RS" sz="2400" b="1" dirty="0"/>
              <a:t>može biti</a:t>
            </a:r>
            <a:r>
              <a:rPr lang="sr-Latn-RS" sz="2400" dirty="0"/>
              <a:t> fizičko lice (osoba) ili pravno lice (preduzeće, agencija, zanatska radnja....)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C1B91-21BF-455E-96A1-A951135F2B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1988" y="2514600"/>
            <a:ext cx="517001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8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122CC-3C1D-4D12-B03B-F8FB9AFFC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804" y="1524000"/>
            <a:ext cx="10972800" cy="609599"/>
          </a:xfrm>
        </p:spPr>
        <p:txBody>
          <a:bodyPr/>
          <a:lstStyle/>
          <a:p>
            <a:r>
              <a:rPr lang="sr-Latn-RS" dirty="0"/>
              <a:t>Student i nastavnik </a:t>
            </a:r>
            <a:r>
              <a:rPr lang="sr-Latn-RS" b="1" dirty="0"/>
              <a:t>su</a:t>
            </a:r>
            <a:r>
              <a:rPr lang="sr-Latn-RS" dirty="0"/>
              <a:t> učesnici u nastavnom procesu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AD178-7CB6-4526-938B-B2BA3F58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sr-Latn-RS" dirty="0"/>
              <a:t>Primer 2 - nasleđivanje u domenskim modelima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2B3403-6890-4E78-8350-BAE3D4FEC3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95600" y="2392363"/>
            <a:ext cx="6151880" cy="401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7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361E-7E34-460F-8E1E-E7904B70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Prepoznavanje generalizacija u specifikaciji zahteva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78355-E395-4BD0-BE09-5EC4A2BF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523999"/>
          </a:xfrm>
        </p:spPr>
        <p:txBody>
          <a:bodyPr/>
          <a:lstStyle/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Nastavnik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student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učesnici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nastavnom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procesu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Klijenti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banke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mogu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biti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fizička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pravna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lica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just">
              <a:spcBef>
                <a:spcPts val="0"/>
              </a:spcBef>
              <a:spcAft>
                <a:spcPts val="70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Linija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zatvoreni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oblik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geometrijski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oblici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FAA886-7BE7-40D8-AA4D-F1C8A0C63A61}"/>
              </a:ext>
            </a:extLst>
          </p:cNvPr>
          <p:cNvSpPr txBox="1">
            <a:spLocks/>
          </p:cNvSpPr>
          <p:nvPr/>
        </p:nvSpPr>
        <p:spPr bwMode="auto">
          <a:xfrm>
            <a:off x="762000" y="4953000"/>
            <a:ext cx="10972800" cy="152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just">
              <a:spcBef>
                <a:spcPts val="0"/>
              </a:spcBef>
              <a:spcAft>
                <a:spcPts val="0"/>
              </a:spcAft>
            </a:pPr>
            <a:r>
              <a:rPr lang="sr-Latn-R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lase dele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zajedničke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osobine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ponašanje</a:t>
            </a:r>
            <a:r>
              <a:rPr lang="sr-Latn-R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 </a:t>
            </a:r>
            <a:r>
              <a:rPr lang="en-US" sz="3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iste</a:t>
            </a:r>
            <a:r>
              <a:rPr lang="en-U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 </a:t>
            </a:r>
            <a:r>
              <a:rPr lang="en-US" sz="3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vrste</a:t>
            </a:r>
            <a:r>
              <a:rPr lang="sr-Latn-R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1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64CB-6FBB-45F6-98EF-041A2F35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Česte greške pri nasleđivanju                                       2/2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9958-7F71-4F1F-A178-6CA4D40FA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239" y="1225948"/>
            <a:ext cx="10972800" cy="1898252"/>
          </a:xfrm>
        </p:spPr>
        <p:txBody>
          <a:bodyPr/>
          <a:lstStyle/>
          <a:p>
            <a:r>
              <a:rPr lang="sr-Latn-RS" dirty="0"/>
              <a:t>Naslednik nije iste vrste kao predak</a:t>
            </a:r>
          </a:p>
          <a:p>
            <a:endParaRPr lang="en-US" dirty="0"/>
          </a:p>
          <a:p>
            <a:r>
              <a:rPr lang="sr-Latn-R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Primer: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Podaci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koje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potrebno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voditi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zaposlenima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prezime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roditelja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jedinstveni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matični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broj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građana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(JMBG)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pol.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Podaci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koje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potrebno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voditi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preduzeću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naziv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poreski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broj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(PIB),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adresa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telefon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prezime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JMBG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rukovodioca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Podaci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koje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potrebno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voditi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klijentima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koji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fizička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lica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prezime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roditelja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JMBG, pol,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adresa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telefon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AB17E-9FE5-4F03-9785-2F4AB00E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66" y="4838700"/>
            <a:ext cx="4664021" cy="17145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90A01F1-AE3C-47F3-B689-9AE9BE7FBDC5}"/>
              </a:ext>
            </a:extLst>
          </p:cNvPr>
          <p:cNvSpPr/>
          <p:nvPr/>
        </p:nvSpPr>
        <p:spPr>
          <a:xfrm>
            <a:off x="5677950" y="5505450"/>
            <a:ext cx="533400" cy="3810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7C01DB-C084-41B9-9E4F-520E6BACD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793085"/>
            <a:ext cx="5172560" cy="1714500"/>
          </a:xfrm>
          <a:prstGeom prst="rect">
            <a:avLst/>
          </a:prstGeom>
        </p:spPr>
      </p:pic>
      <p:sp>
        <p:nvSpPr>
          <p:cNvPr id="9" name="Text Box 230">
            <a:extLst>
              <a:ext uri="{FF2B5EF4-FFF2-40B4-BE49-F238E27FC236}">
                <a16:creationId xmlns:a16="http://schemas.microsoft.com/office/drawing/2014/main" id="{3BD2013D-6243-4944-80D1-0C1AA50F6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04518"/>
            <a:ext cx="1295400" cy="365125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sr-Latn-RS" altLang="en-US" sz="20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Pogrešno!</a:t>
            </a:r>
            <a:endParaRPr lang="en-US" altLang="en-US" sz="200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30">
            <a:extLst>
              <a:ext uri="{FF2B5EF4-FFF2-40B4-BE49-F238E27FC236}">
                <a16:creationId xmlns:a16="http://schemas.microsoft.com/office/drawing/2014/main" id="{0A5BDBA2-A8EE-4AF2-AEED-E81FF337D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404519"/>
            <a:ext cx="1389062" cy="388566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sr-Latn-RS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Ispravno!</a:t>
            </a:r>
            <a:endParaRPr lang="en-US" altLang="en-US" sz="20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69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AA17-1DD4-4C00-811A-BFCAD181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Česte greške pri nasleđivanju                                       1/2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EE28-EDA6-46CE-B084-2FEE28EF3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Obrnut smer strelice</a:t>
            </a:r>
          </a:p>
          <a:p>
            <a:r>
              <a:rPr lang="sr-Latn-RS" dirty="0"/>
              <a:t>Prazne klase-naslednici</a:t>
            </a:r>
          </a:p>
          <a:p>
            <a:pPr lvl="1"/>
            <a:r>
              <a:rPr lang="sr-Latn-RS" dirty="0"/>
              <a:t>Ako naslednici nemaju svoje atribute ili metode, verovatno samo nedostaje atribut nabrojanog tipa u pretku</a:t>
            </a:r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lvl="1"/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E494E-85DC-4522-831D-EB5C13B6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481" y="4154094"/>
            <a:ext cx="3741910" cy="1863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904FE2-2206-4CF3-8B0F-AD171B876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37" y="3846404"/>
            <a:ext cx="4091711" cy="243592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1D927D2-8477-45AD-B4CE-CA75D92FA0B3}"/>
              </a:ext>
            </a:extLst>
          </p:cNvPr>
          <p:cNvSpPr/>
          <p:nvPr/>
        </p:nvSpPr>
        <p:spPr>
          <a:xfrm>
            <a:off x="6024416" y="4895125"/>
            <a:ext cx="533400" cy="3810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230">
            <a:extLst>
              <a:ext uri="{FF2B5EF4-FFF2-40B4-BE49-F238E27FC236}">
                <a16:creationId xmlns:a16="http://schemas.microsoft.com/office/drawing/2014/main" id="{3847B41C-A721-44CE-8A36-985EAD453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80829"/>
            <a:ext cx="1295400" cy="365125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sr-Latn-RS" altLang="en-US" sz="20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Pogrešno!</a:t>
            </a:r>
            <a:endParaRPr lang="en-US" altLang="en-US" sz="200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230">
            <a:extLst>
              <a:ext uri="{FF2B5EF4-FFF2-40B4-BE49-F238E27FC236}">
                <a16:creationId xmlns:a16="http://schemas.microsoft.com/office/drawing/2014/main" id="{20508FBE-B811-47EC-8037-C623001AA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484625"/>
            <a:ext cx="1389062" cy="388566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sr-Latn-RS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Ispravno!</a:t>
            </a:r>
            <a:endParaRPr lang="en-US" altLang="en-US" sz="20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5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3033-9C6D-48A5-9D01-96E8F81D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Znak da nam treba nasleđivanje</a:t>
            </a:r>
            <a:r>
              <a:rPr lang="en-US" dirty="0"/>
              <a:t>					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C9B05-71CE-4AAE-A25E-548E53E48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6"/>
          </a:xfrm>
        </p:spPr>
        <p:txBody>
          <a:bodyPr/>
          <a:lstStyle/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//Metoda za iscrtavanje figure: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switch(</a:t>
            </a:r>
            <a:r>
              <a:rPr lang="sr-Latn-RS" sz="1800" b="1" dirty="0">
                <a:latin typeface="Consolas" panose="020B0609020204030204" pitchFamily="49" charset="0"/>
              </a:rPr>
              <a:t>vrstaFigure</a:t>
            </a:r>
            <a:r>
              <a:rPr lang="en-US" sz="18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r-Latn-RS" sz="1800" b="1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case </a:t>
            </a:r>
            <a:r>
              <a:rPr lang="sr-Latn-RS" sz="1800" b="1" dirty="0">
                <a:latin typeface="Consolas" panose="020B0609020204030204" pitchFamily="49" charset="0"/>
              </a:rPr>
              <a:t>PRAVOUGAONIK</a:t>
            </a:r>
            <a:r>
              <a:rPr lang="en-US" sz="1800" b="1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// </a:t>
            </a:r>
            <a:r>
              <a:rPr lang="sr-Latn-RS" sz="1800" dirty="0">
                <a:latin typeface="Consolas" panose="020B0609020204030204" pitchFamily="49" charset="0"/>
              </a:rPr>
              <a:t>iscrtavanje pravougaonika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break; 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case </a:t>
            </a:r>
            <a:r>
              <a:rPr lang="sr-Latn-RS" sz="1800" b="1" dirty="0">
                <a:latin typeface="Consolas" panose="020B0609020204030204" pitchFamily="49" charset="0"/>
              </a:rPr>
              <a:t>DUZ</a:t>
            </a:r>
            <a:r>
              <a:rPr lang="en-US" sz="1800" b="1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// </a:t>
            </a:r>
            <a:r>
              <a:rPr lang="sr-Latn-RS" sz="1800" dirty="0">
                <a:latin typeface="Consolas" panose="020B0609020204030204" pitchFamily="49" charset="0"/>
              </a:rPr>
              <a:t>iscrtavanje duži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break; 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1800" b="1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case </a:t>
            </a:r>
            <a:r>
              <a:rPr lang="sr-Latn-RS" sz="1800" b="1" dirty="0">
                <a:latin typeface="Consolas" panose="020B0609020204030204" pitchFamily="49" charset="0"/>
              </a:rPr>
              <a:t>TROUGAO</a:t>
            </a:r>
            <a:r>
              <a:rPr lang="en-US" sz="1800" b="1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   </a:t>
            </a:r>
            <a:r>
              <a:rPr lang="en-US" sz="1800" dirty="0">
                <a:latin typeface="Consolas" panose="020B0609020204030204" pitchFamily="49" charset="0"/>
              </a:rPr>
              <a:t>// </a:t>
            </a:r>
            <a:r>
              <a:rPr lang="sr-Latn-RS" sz="1800" dirty="0">
                <a:latin typeface="Consolas" panose="020B0609020204030204" pitchFamily="49" charset="0"/>
              </a:rPr>
              <a:t>iscrtavanje trougla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break; </a:t>
            </a:r>
            <a:endParaRPr lang="sr-Latn-RS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1800" b="1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default :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sr-Latn-R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// Statements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56F0E-9B43-4F38-9CE4-CCBE23558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347" y="2144294"/>
            <a:ext cx="4724400" cy="256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0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8D53D50149ED46B0F604B0AB1C9166" ma:contentTypeVersion="2" ma:contentTypeDescription="Create a new document." ma:contentTypeScope="" ma:versionID="e00fb283e30c1bc129d046fb6db50304">
  <xsd:schema xmlns:xsd="http://www.w3.org/2001/XMLSchema" xmlns:xs="http://www.w3.org/2001/XMLSchema" xmlns:p="http://schemas.microsoft.com/office/2006/metadata/properties" xmlns:ns2="099c3577-e85a-493f-8859-968d4095d846" targetNamespace="http://schemas.microsoft.com/office/2006/metadata/properties" ma:root="true" ma:fieldsID="8831c9d1d31e19a110dc17ffb581169f" ns2:_="">
    <xsd:import namespace="099c3577-e85a-493f-8859-968d4095d8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c3577-e85a-493f-8859-968d4095d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6F8531-D7AD-4ACE-8BC9-65FF17851B1B}"/>
</file>

<file path=customXml/itemProps2.xml><?xml version="1.0" encoding="utf-8"?>
<ds:datastoreItem xmlns:ds="http://schemas.openxmlformats.org/officeDocument/2006/customXml" ds:itemID="{A9D3B480-C9B0-425D-8037-E3AE8480A1CA}"/>
</file>

<file path=customXml/itemProps3.xml><?xml version="1.0" encoding="utf-8"?>
<ds:datastoreItem xmlns:ds="http://schemas.openxmlformats.org/officeDocument/2006/customXml" ds:itemID="{7CE972F9-61B7-4A56-9B4B-00B209318608}"/>
</file>

<file path=docProps/app.xml><?xml version="1.0" encoding="utf-8"?>
<Properties xmlns="http://schemas.openxmlformats.org/officeDocument/2006/extended-properties" xmlns:vt="http://schemas.openxmlformats.org/officeDocument/2006/docPropsVTypes">
  <TotalTime>25929</TotalTime>
  <Words>920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Narrow</vt:lpstr>
      <vt:lpstr>Calibri</vt:lpstr>
      <vt:lpstr>Consolas</vt:lpstr>
      <vt:lpstr>Office Theme</vt:lpstr>
      <vt:lpstr>Specifikacija i modelovanje softvera Predavanje br. 5 – Dijagram klasa, 2. deo Veze generalizacije, implementacije interfejsa i zavisnosti</vt:lpstr>
      <vt:lpstr>Veze u dijagramima klasa</vt:lpstr>
      <vt:lpstr>Veza generalizacije (nasleđivanja)</vt:lpstr>
      <vt:lpstr>Primer 1 - nasleđivanje u domenskim modelima</vt:lpstr>
      <vt:lpstr>Primer 2 - nasleđivanje u domenskim modelima</vt:lpstr>
      <vt:lpstr>Prepoznavanje generalizacija u specifikaciji zahteva</vt:lpstr>
      <vt:lpstr>Česte greške pri nasleđivanju                                       2/2</vt:lpstr>
      <vt:lpstr>Česte greške pri nasleđivanju                                       1/2</vt:lpstr>
      <vt:lpstr>Znak da nam treba nasleđivanje     1/2</vt:lpstr>
      <vt:lpstr>Znak da nam treba nasleđivanje     2/2</vt:lpstr>
      <vt:lpstr>Zadatak 1</vt:lpstr>
      <vt:lpstr>Kompozitni šablon (Composite pattern)</vt:lpstr>
      <vt:lpstr>Zadatak 2</vt:lpstr>
      <vt:lpstr>Implementacija interfejsa</vt:lpstr>
      <vt:lpstr>Primer</vt:lpstr>
      <vt:lpstr>Kompozitni šablon modelovan korišćenjem interfejsa</vt:lpstr>
      <vt:lpstr>Veze zavisnosti</vt:lpstr>
      <vt:lpstr>Korišćenje</vt:lpstr>
      <vt:lpstr>Zadatak 3</vt:lpstr>
      <vt:lpstr>Literatura</vt:lpstr>
    </vt:vector>
  </TitlesOfParts>
  <Company>FTN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Gordana Milosavljevic</dc:creator>
  <cp:lastModifiedBy>Gordana Milosavljević</cp:lastModifiedBy>
  <cp:revision>462</cp:revision>
  <dcterms:created xsi:type="dcterms:W3CDTF">2015-03-01T19:57:14Z</dcterms:created>
  <dcterms:modified xsi:type="dcterms:W3CDTF">2022-03-30T07:55:13Z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0x010100EC8D53D50149ED46B0F604B0AB1C9166</vt:lpwstr>
  </property>
</Properties>
</file>