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7" r:id="rId5"/>
    <p:sldId id="418" r:id="rId6"/>
    <p:sldId id="429" r:id="rId7"/>
    <p:sldId id="426" r:id="rId8"/>
    <p:sldId id="435" r:id="rId9"/>
    <p:sldId id="430" r:id="rId10"/>
    <p:sldId id="448" r:id="rId11"/>
    <p:sldId id="434" r:id="rId12"/>
    <p:sldId id="437" r:id="rId13"/>
    <p:sldId id="438" r:id="rId14"/>
    <p:sldId id="428" r:id="rId15"/>
    <p:sldId id="436" r:id="rId16"/>
    <p:sldId id="440" r:id="rId17"/>
    <p:sldId id="441" r:id="rId18"/>
    <p:sldId id="432" r:id="rId19"/>
    <p:sldId id="427" r:id="rId20"/>
    <p:sldId id="442" r:id="rId21"/>
    <p:sldId id="443" r:id="rId22"/>
    <p:sldId id="444" r:id="rId23"/>
    <p:sldId id="445" r:id="rId24"/>
    <p:sldId id="446" r:id="rId25"/>
    <p:sldId id="447" r:id="rId26"/>
    <p:sldId id="295" r:id="rId27"/>
  </p:sldIdLst>
  <p:sldSz cx="9144000" cy="6858000" type="screen4x3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CA78B-7AB6-436E-A807-143926750AF8}" v="1" dt="2022-05-20T19:35:55.323"/>
    <p1510:client id="{A1B870D1-2DC9-4492-9E0E-B6597940A2F9}" v="2" dt="2022-05-22T13:29:1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88" d="100"/>
          <a:sy n="88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67/2020 - Drašković Anastasija" userId="S::draskovic.sv67.2020@uns.ac.rs::f313778d-3243-4747-9ad9-459ce56891b0" providerId="AD" clId="Web-{A1B870D1-2DC9-4492-9E0E-B6597940A2F9}"/>
    <pc:docChg chg="addSld delSld">
      <pc:chgData name="SV 67/2020 - Drašković Anastasija" userId="S::draskovic.sv67.2020@uns.ac.rs::f313778d-3243-4747-9ad9-459ce56891b0" providerId="AD" clId="Web-{A1B870D1-2DC9-4492-9E0E-B6597940A2F9}" dt="2022-05-22T13:29:13.193" v="1"/>
      <pc:docMkLst>
        <pc:docMk/>
      </pc:docMkLst>
      <pc:sldChg chg="new del">
        <pc:chgData name="SV 67/2020 - Drašković Anastasija" userId="S::draskovic.sv67.2020@uns.ac.rs::f313778d-3243-4747-9ad9-459ce56891b0" providerId="AD" clId="Web-{A1B870D1-2DC9-4492-9E0E-B6597940A2F9}" dt="2022-05-22T13:29:13.193" v="1"/>
        <pc:sldMkLst>
          <pc:docMk/>
          <pc:sldMk cId="3283935809" sldId="449"/>
        </pc:sldMkLst>
      </pc:sldChg>
    </pc:docChg>
  </pc:docChgLst>
  <pc:docChgLst>
    <pc:chgData name="SV 9/2020 - Bogdanović Vukašin" userId="S::bogdanovic.sv9.2020@uns.ac.rs::3d731f5c-cbf0-4257-8460-d4f40cc6a0e5" providerId="AD" clId="Web-{9C9CA78B-7AB6-436E-A807-143926750AF8}"/>
    <pc:docChg chg="modSld">
      <pc:chgData name="SV 9/2020 - Bogdanović Vukašin" userId="S::bogdanovic.sv9.2020@uns.ac.rs::3d731f5c-cbf0-4257-8460-d4f40cc6a0e5" providerId="AD" clId="Web-{9C9CA78B-7AB6-436E-A807-143926750AF8}" dt="2022-05-20T19:35:55.323" v="0" actId="1076"/>
      <pc:docMkLst>
        <pc:docMk/>
      </pc:docMkLst>
      <pc:sldChg chg="modSp">
        <pc:chgData name="SV 9/2020 - Bogdanović Vukašin" userId="S::bogdanovic.sv9.2020@uns.ac.rs::3d731f5c-cbf0-4257-8460-d4f40cc6a0e5" providerId="AD" clId="Web-{9C9CA78B-7AB6-436E-A807-143926750AF8}" dt="2022-05-20T19:35:55.323" v="0" actId="1076"/>
        <pc:sldMkLst>
          <pc:docMk/>
          <pc:sldMk cId="1796027283" sldId="435"/>
        </pc:sldMkLst>
        <pc:picChg chg="mod">
          <ac:chgData name="SV 9/2020 - Bogdanović Vukašin" userId="S::bogdanovic.sv9.2020@uns.ac.rs::3d731f5c-cbf0-4257-8460-d4f40cc6a0e5" providerId="AD" clId="Web-{9C9CA78B-7AB6-436E-A807-143926750AF8}" dt="2022-05-20T19:35:55.323" v="0" actId="1076"/>
          <ac:picMkLst>
            <pc:docMk/>
            <pc:sldMk cId="1796027283" sldId="435"/>
            <ac:picMk id="4" creationId="{BDF75AB2-AA8B-4915-8CF3-BF3C0EA1DB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14.6.2022.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7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r>
              <a:rPr lang="en-US" altLang="sr-Latn-RS" sz="3200" dirty="0">
                <a:latin typeface="Arial" panose="020B0604020202020204" pitchFamily="34" charset="0"/>
              </a:rPr>
              <a:t/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6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sekvence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4FA-1232-4CBF-8FBE-E6D6C1F8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1" y="22789"/>
            <a:ext cx="8229600" cy="891611"/>
          </a:xfrm>
        </p:spPr>
        <p:txBody>
          <a:bodyPr/>
          <a:lstStyle/>
          <a:p>
            <a:r>
              <a:rPr lang="sr-Latn-RS" dirty="0"/>
              <a:t>Poruke za brisanje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BEA9-8175-492F-8B49-6D4DBB5C3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1905000"/>
            <a:ext cx="8305799" cy="33528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0FB0487-5A6D-4809-9FC7-CB3731F9270E}"/>
              </a:ext>
            </a:extLst>
          </p:cNvPr>
          <p:cNvSpPr/>
          <p:nvPr/>
        </p:nvSpPr>
        <p:spPr>
          <a:xfrm>
            <a:off x="7772399" y="4038601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Kraj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ivota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88EF35-2C22-4555-B4E6-21C3FB2FF4DD}"/>
              </a:ext>
            </a:extLst>
          </p:cNvPr>
          <p:cNvSpPr/>
          <p:nvPr/>
        </p:nvSpPr>
        <p:spPr>
          <a:xfrm>
            <a:off x="5181600" y="4343401"/>
            <a:ext cx="2362200" cy="1128519"/>
          </a:xfrm>
          <a:prstGeom prst="borderCallout1">
            <a:avLst>
              <a:gd name="adj1" fmla="val 649"/>
              <a:gd name="adj2" fmla="val 58361"/>
              <a:gd name="adj3" fmla="val -88817"/>
              <a:gd name="adj4" fmla="val 3154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 za brisanje objekta koji više nije potreban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Posle ove tačke ovom objektu više nije moguće slati poruke!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720-286D-400E-A70B-DB514B8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199"/>
            <a:ext cx="3707064" cy="851440"/>
          </a:xfrm>
        </p:spPr>
        <p:txBody>
          <a:bodyPr/>
          <a:lstStyle/>
          <a:p>
            <a:r>
              <a:rPr lang="en-US" sz="2400" dirty="0" err="1"/>
              <a:t>Crtanje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sr-Latn-RS" sz="2400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razli</a:t>
            </a:r>
            <a:r>
              <a:rPr lang="sr-Latn-RS" sz="2400" dirty="0"/>
              <a:t>č</a:t>
            </a:r>
            <a:r>
              <a:rPr lang="en-US" sz="2400" dirty="0" err="1"/>
              <a:t>ite</a:t>
            </a:r>
            <a:r>
              <a:rPr lang="en-US" sz="2400" dirty="0"/>
              <a:t> </a:t>
            </a:r>
            <a:r>
              <a:rPr lang="en-US" sz="2400" dirty="0" err="1"/>
              <a:t>notacije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DEB5-9559-4C68-8882-440A210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420933"/>
            <a:ext cx="838200" cy="479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7D0C-2395-40A7-86CF-135295B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17" y="1420933"/>
            <a:ext cx="1771650" cy="49079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2CF4D0-62DA-41B6-8269-96A16163004A}"/>
              </a:ext>
            </a:extLst>
          </p:cNvPr>
          <p:cNvSpPr txBox="1">
            <a:spLocks/>
          </p:cNvSpPr>
          <p:nvPr/>
        </p:nvSpPr>
        <p:spPr bwMode="auto">
          <a:xfrm>
            <a:off x="4648200" y="120231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400" dirty="0" err="1"/>
              <a:t>Crtanje</a:t>
            </a:r>
            <a:r>
              <a:rPr lang="en-US" sz="2400" dirty="0"/>
              <a:t> </a:t>
            </a:r>
            <a:r>
              <a:rPr lang="sr-Latn-RS" sz="2400" dirty="0"/>
              <a:t>objekata ili delova sistema</a:t>
            </a:r>
            <a:r>
              <a:rPr lang="en-US" sz="2400" dirty="0"/>
              <a:t> </a:t>
            </a:r>
            <a:r>
              <a:rPr lang="sr-Latn-RS" sz="3200" dirty="0"/>
              <a:t/>
            </a:r>
            <a:br>
              <a:rPr lang="sr-Latn-RS" sz="3200" dirty="0"/>
            </a:b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7203-7019-4929-97A6-CB6BB527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223" y="1359413"/>
            <a:ext cx="4657725" cy="3947225"/>
          </a:xfrm>
          <a:prstGeom prst="rect">
            <a:avLst/>
          </a:prstGeom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85D7649-ECBE-46A7-B76A-199864E3BB11}"/>
              </a:ext>
            </a:extLst>
          </p:cNvPr>
          <p:cNvSpPr/>
          <p:nvPr/>
        </p:nvSpPr>
        <p:spPr>
          <a:xfrm>
            <a:off x="3776359" y="718801"/>
            <a:ext cx="1931740" cy="609600"/>
          </a:xfrm>
          <a:prstGeom prst="borderCallout1">
            <a:avLst>
              <a:gd name="adj1" fmla="val 99303"/>
              <a:gd name="adj2" fmla="val 55029"/>
              <a:gd name="adj3" fmla="val 133095"/>
              <a:gd name="adj4" fmla="val 6129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ime, ne zna se tip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857B068-C46F-47DB-946F-C738475726EB}"/>
              </a:ext>
            </a:extLst>
          </p:cNvPr>
          <p:cNvSpPr/>
          <p:nvPr/>
        </p:nvSpPr>
        <p:spPr>
          <a:xfrm>
            <a:off x="6019802" y="871201"/>
            <a:ext cx="1371600" cy="457200"/>
          </a:xfrm>
          <a:prstGeom prst="borderCallout1">
            <a:avLst>
              <a:gd name="adj1" fmla="val 101639"/>
              <a:gd name="adj2" fmla="val 43807"/>
              <a:gd name="adj3" fmla="val 144757"/>
              <a:gd name="adj4" fmla="val 5476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Imenovani objekat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47E8AED5-29E3-44B4-8D1C-C3A610ED11D8}"/>
              </a:ext>
            </a:extLst>
          </p:cNvPr>
          <p:cNvSpPr/>
          <p:nvPr/>
        </p:nvSpPr>
        <p:spPr>
          <a:xfrm>
            <a:off x="7703105" y="812231"/>
            <a:ext cx="1371600" cy="464782"/>
          </a:xfrm>
          <a:prstGeom prst="borderCallout1">
            <a:avLst>
              <a:gd name="adj1" fmla="val 103701"/>
              <a:gd name="adj2" fmla="val 39446"/>
              <a:gd name="adj3" fmla="val 162544"/>
              <a:gd name="adj4" fmla="val 2731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Neimenovani objekat klase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129DFD8-4142-4C43-970C-2860B13228B4}"/>
              </a:ext>
            </a:extLst>
          </p:cNvPr>
          <p:cNvSpPr/>
          <p:nvPr/>
        </p:nvSpPr>
        <p:spPr>
          <a:xfrm>
            <a:off x="574078" y="2697805"/>
            <a:ext cx="1981200" cy="1462389"/>
          </a:xfrm>
          <a:prstGeom prst="borderCallout1">
            <a:avLst>
              <a:gd name="adj1" fmla="val 2574"/>
              <a:gd name="adj2" fmla="val 41315"/>
              <a:gd name="adj3" fmla="val -61662"/>
              <a:gd name="adj4" fmla="val 6911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Ime i tip korisnika. Ime se ne mora navoditi. Tip je neki od actor-a iz dijagrama slučajeva korišćenja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DF0E9F9-F3F6-4534-984D-4B4E6FDD6EA6}"/>
              </a:ext>
            </a:extLst>
          </p:cNvPr>
          <p:cNvSpPr/>
          <p:nvPr/>
        </p:nvSpPr>
        <p:spPr>
          <a:xfrm>
            <a:off x="574078" y="5660506"/>
            <a:ext cx="1353861" cy="551928"/>
          </a:xfrm>
          <a:prstGeom prst="borderCallout1">
            <a:avLst>
              <a:gd name="adj1" fmla="val 2574"/>
              <a:gd name="adj2" fmla="val 41315"/>
              <a:gd name="adj3" fmla="val -30111"/>
              <a:gd name="adj4" fmla="val -1980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Starija vrsta notacije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5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936-B046-4352-B955-FD6A6F1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9"/>
            <a:ext cx="8686800" cy="715962"/>
          </a:xfrm>
        </p:spPr>
        <p:txBody>
          <a:bodyPr/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interakcije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spoljne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poruke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FDA3-3A8A-4F70-9AA0-FF6C342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47801"/>
            <a:ext cx="8077200" cy="502919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647BEEC7-72A9-422A-9641-9588D3665FE2}"/>
              </a:ext>
            </a:extLst>
          </p:cNvPr>
          <p:cNvSpPr/>
          <p:nvPr/>
        </p:nvSpPr>
        <p:spPr>
          <a:xfrm>
            <a:off x="7391400" y="609600"/>
            <a:ext cx="1219200" cy="648335"/>
          </a:xfrm>
          <a:prstGeom prst="borderCallout1">
            <a:avLst>
              <a:gd name="adj1" fmla="val 102282"/>
              <a:gd name="adj2" fmla="val 48468"/>
              <a:gd name="adj3" fmla="val 143219"/>
              <a:gd name="adj4" fmla="val -2788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Granica interakcije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A4762CE-3BB6-4554-86A8-DEB0A6219962}"/>
              </a:ext>
            </a:extLst>
          </p:cNvPr>
          <p:cNvSpPr/>
          <p:nvPr/>
        </p:nvSpPr>
        <p:spPr>
          <a:xfrm>
            <a:off x="914400" y="3657600"/>
            <a:ext cx="886460" cy="609600"/>
          </a:xfrm>
          <a:prstGeom prst="borderCallout1">
            <a:avLst>
              <a:gd name="adj1" fmla="val -531"/>
              <a:gd name="adj2" fmla="val 45664"/>
              <a:gd name="adj3" fmla="val -114607"/>
              <a:gd name="adj4" fmla="val 37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Poruka spolja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D612-1941-4A1A-BF89-C8B6416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„Izgubljene“ i „nađene“ poruke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99937-437E-4D09-A90A-10F2DA6B5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465570" cy="4475162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69F5E31-2D84-4C94-A438-A086BDC6ABB5}"/>
              </a:ext>
            </a:extLst>
          </p:cNvPr>
          <p:cNvSpPr/>
          <p:nvPr/>
        </p:nvSpPr>
        <p:spPr>
          <a:xfrm>
            <a:off x="1371600" y="3048000"/>
            <a:ext cx="899160" cy="533400"/>
          </a:xfrm>
          <a:prstGeom prst="borderCallout1">
            <a:avLst>
              <a:gd name="adj1" fmla="val -806"/>
              <a:gd name="adj2" fmla="val 67730"/>
              <a:gd name="adj3" fmla="val -116771"/>
              <a:gd name="adj4" fmla="val 6432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„nađena“ poruka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5FD-C5AE-4E87-9D99-34BA383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Fragmenti interakcije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3E51-94F1-453E-A2C3-50018B64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C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Fragmenti interakcije u okviru dijagrama sekvence imaju ulogu iskaza za kon­tro­lu toka u programskim jezicima: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loop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– petlja,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opt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opcioni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break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fragment za prekid,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alt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alternativni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referenciraju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2400" b="1" dirty="0"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 –  fragment za paralelno izvršavanje.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4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9EACA1-5A3A-4A54-8F54-9AF3A7E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5724525" cy="51045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691D49-1537-4454-B0E7-D7F6AEA8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67800" cy="914400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3</a:t>
            </a:r>
            <a:r>
              <a:rPr lang="en-US" sz="2800" dirty="0"/>
              <a:t> – </a:t>
            </a:r>
            <a:r>
              <a:rPr lang="en-US" sz="2800" dirty="0" err="1"/>
              <a:t>zahtev</a:t>
            </a:r>
            <a:r>
              <a:rPr lang="en-US" sz="2800" dirty="0"/>
              <a:t> za </a:t>
            </a:r>
            <a:r>
              <a:rPr lang="en-US" sz="2800" dirty="0" err="1"/>
              <a:t>isplatu</a:t>
            </a:r>
            <a:r>
              <a:rPr lang="en-US" sz="2800" dirty="0"/>
              <a:t> </a:t>
            </a:r>
            <a:r>
              <a:rPr lang="en-US" sz="2800" dirty="0" err="1"/>
              <a:t>novca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B4BD034-A68D-44A0-9272-3F14376F1AE4}"/>
              </a:ext>
            </a:extLst>
          </p:cNvPr>
          <p:cNvSpPr/>
          <p:nvPr/>
        </p:nvSpPr>
        <p:spPr>
          <a:xfrm>
            <a:off x="5176615" y="6034676"/>
            <a:ext cx="2819400" cy="728498"/>
          </a:xfrm>
          <a:prstGeom prst="borderCallout1">
            <a:avLst>
              <a:gd name="adj1" fmla="val 2574"/>
              <a:gd name="adj2" fmla="val 41315"/>
              <a:gd name="adj3" fmla="val -209143"/>
              <a:gd name="adj4" fmla="val -1343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Asinhrona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ne čekamo da se štampa završi da bismo nastavili sa daljim izvršavanjem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ACEEE21-4EA6-4F64-95E8-D3E73134AA3D}"/>
              </a:ext>
            </a:extLst>
          </p:cNvPr>
          <p:cNvSpPr/>
          <p:nvPr/>
        </p:nvSpPr>
        <p:spPr>
          <a:xfrm>
            <a:off x="5181600" y="816748"/>
            <a:ext cx="2743200" cy="435727"/>
          </a:xfrm>
          <a:prstGeom prst="borderCallout1">
            <a:avLst>
              <a:gd name="adj1" fmla="val 98838"/>
              <a:gd name="adj2" fmla="val 41815"/>
              <a:gd name="adj3" fmla="val 532820"/>
              <a:gd name="adj4" fmla="val 145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Dijagonalna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želimo da naglasimo da odziv neće biti brz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6293D9F-6B24-481E-9F58-E2E50A61F2A2}"/>
              </a:ext>
            </a:extLst>
          </p:cNvPr>
          <p:cNvSpPr/>
          <p:nvPr/>
        </p:nvSpPr>
        <p:spPr>
          <a:xfrm>
            <a:off x="0" y="5794380"/>
            <a:ext cx="2438400" cy="1042520"/>
          </a:xfrm>
          <a:prstGeom prst="borderCallout1">
            <a:avLst>
              <a:gd name="adj1" fmla="val 2574"/>
              <a:gd name="adj2" fmla="val 41315"/>
              <a:gd name="adj3" fmla="val -187757"/>
              <a:gd name="adj4" fmla="val 8835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Alternativni blok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Modeluje if....else  situacije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Može imati više sekcija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4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A2FF-279A-493C-8438-CC7D95F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639251"/>
            <a:ext cx="6508261" cy="6190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F7BE8-CD5E-493A-B881-D2AA22412BAF}"/>
              </a:ext>
            </a:extLst>
          </p:cNvPr>
          <p:cNvSpPr/>
          <p:nvPr/>
        </p:nvSpPr>
        <p:spPr>
          <a:xfrm>
            <a:off x="1828800" y="215810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89A6EE5-B214-4009-9E49-5A6E92F95899}"/>
              </a:ext>
            </a:extLst>
          </p:cNvPr>
          <p:cNvSpPr/>
          <p:nvPr/>
        </p:nvSpPr>
        <p:spPr>
          <a:xfrm>
            <a:off x="8153400" y="3516781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Petlja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6BAD140-3295-41B9-AD65-71DE4EF93650}"/>
              </a:ext>
            </a:extLst>
          </p:cNvPr>
          <p:cNvSpPr/>
          <p:nvPr/>
        </p:nvSpPr>
        <p:spPr>
          <a:xfrm>
            <a:off x="8229600" y="4800601"/>
            <a:ext cx="2057400" cy="435727"/>
          </a:xfrm>
          <a:prstGeom prst="borderCallout1">
            <a:avLst>
              <a:gd name="adj1" fmla="val 2574"/>
              <a:gd name="adj2" fmla="val 41315"/>
              <a:gd name="adj3" fmla="val -160372"/>
              <a:gd name="adj4" fmla="val -6717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Opciono izvršavanje </a:t>
            </a:r>
            <a:endParaRPr lang="en-US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42EF768-FC9B-4D6F-83BE-05AFDCA2756F}"/>
              </a:ext>
            </a:extLst>
          </p:cNvPr>
          <p:cNvSpPr/>
          <p:nvPr/>
        </p:nvSpPr>
        <p:spPr>
          <a:xfrm>
            <a:off x="8229600" y="6082323"/>
            <a:ext cx="2057400" cy="609600"/>
          </a:xfrm>
          <a:prstGeom prst="borderCallout1">
            <a:avLst>
              <a:gd name="adj1" fmla="val 2574"/>
              <a:gd name="adj2" fmla="val 41315"/>
              <a:gd name="adj3" fmla="val -102574"/>
              <a:gd name="adj4" fmla="val -6881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Izlazak iz petlje ili bloka koji okružuje break fragment</a:t>
            </a:r>
            <a:endParaRPr lang="en-US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62B3C3-B96D-4876-81EB-F07F6EA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1"/>
            <a:ext cx="9144000" cy="761999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Unos kartice i provera PIN-a, sa više detalja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05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034-84A0-4319-B9F8-DF036D12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sr-Latn-RS" dirty="0"/>
              <a:t>Opcioni i alternativni fragment - značenje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3856-89E5-4399-9AFC-9467BCCB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2"/>
            <a:ext cx="8534400" cy="498316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/>
              <a:t>Opcioni fragment: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C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Alternativni fragment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(uslov1)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if </a:t>
            </a: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(uslov2)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en-U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7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2534-DED9-406F-8D28-0D5F3383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15962"/>
          </a:xfrm>
        </p:spPr>
        <p:txBody>
          <a:bodyPr/>
          <a:lstStyle/>
          <a:p>
            <a:r>
              <a:rPr lang="sr-Latn-RS" dirty="0"/>
              <a:t>Petlje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4918-B028-4881-867A-D07722298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6BD-5277-4A84-861F-801A10F5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39762"/>
          </a:xfrm>
        </p:spPr>
        <p:txBody>
          <a:bodyPr/>
          <a:lstStyle/>
          <a:p>
            <a:r>
              <a:rPr lang="en-US" dirty="0" err="1"/>
              <a:t>Referenciraju</a:t>
            </a:r>
            <a:r>
              <a:rPr lang="sr-Latn-RS" dirty="0"/>
              <a:t>ći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3B16-9986-4E95-8A78-EA936F3E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7640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067800" cy="5562600"/>
          </a:xfrm>
        </p:spPr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sekvence je jedan od dijagrama koji prikazuje interakciju (razmenu poruka) između uloga (</a:t>
            </a:r>
            <a:r>
              <a:rPr lang="sr-Latn-RS" i="1" dirty="0"/>
              <a:t>role</a:t>
            </a:r>
            <a:r>
              <a:rPr lang="sr-Latn-RS" dirty="0"/>
              <a:t>) sistema u vremenu</a:t>
            </a:r>
          </a:p>
          <a:p>
            <a:r>
              <a:rPr lang="sr-Latn-RS" dirty="0"/>
              <a:t>Uloga – zajednički naziv za učesnike</a:t>
            </a:r>
            <a:r>
              <a:rPr lang="en-US" dirty="0"/>
              <a:t> </a:t>
            </a:r>
            <a:r>
              <a:rPr lang="sr-Latn-RS" dirty="0"/>
              <a:t>sistema i elemente sistema</a:t>
            </a:r>
          </a:p>
          <a:p>
            <a:r>
              <a:rPr lang="sr-Latn-RS" dirty="0"/>
              <a:t>Učesnici - izolovani u okviru dijagrama slučajeva korišćenja (</a:t>
            </a:r>
            <a:r>
              <a:rPr lang="sr-Latn-RS" i="1" dirty="0"/>
              <a:t>actor</a:t>
            </a:r>
            <a:r>
              <a:rPr lang="sr-Latn-RS" dirty="0"/>
              <a:t>)</a:t>
            </a:r>
          </a:p>
          <a:p>
            <a:r>
              <a:rPr lang="sr-Latn-RS" dirty="0"/>
              <a:t>Element sistema: deo sistema ili pojedinačni objekat</a:t>
            </a:r>
            <a:r>
              <a:rPr lang="en-US" dirty="0"/>
              <a:t> (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U okviru UML-a 1.0 postojali su samo učesnici i objekti kao instance klasa</a:t>
            </a:r>
          </a:p>
          <a:p>
            <a:pPr lvl="1"/>
            <a:r>
              <a:rPr lang="sr-Latn-RS" dirty="0"/>
              <a:t>Neki alati i dalje tako modeluju dijagrame sekvenci</a:t>
            </a:r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0824-0DE3-4839-A80D-50654E11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792162"/>
          </a:xfrm>
        </p:spPr>
        <p:txBody>
          <a:bodyPr/>
          <a:lstStyle/>
          <a:p>
            <a:r>
              <a:rPr lang="sr-Latn-RS" dirty="0"/>
              <a:t>Paralelni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631C-7FA5-464F-A501-835CF940B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645-09E0-490F-A4CD-1C56803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1/2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46D8E-9911-4F22-A5D6-DD48C7E1A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1" y="2286001"/>
            <a:ext cx="6101397" cy="268922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86C01E09-4C48-4BD6-A70E-125E823CB635}"/>
              </a:ext>
            </a:extLst>
          </p:cNvPr>
          <p:cNvSpPr/>
          <p:nvPr/>
        </p:nvSpPr>
        <p:spPr>
          <a:xfrm>
            <a:off x="5943601" y="3810000"/>
            <a:ext cx="1624647" cy="609600"/>
          </a:xfrm>
          <a:prstGeom prst="borderCallout1">
            <a:avLst>
              <a:gd name="adj1" fmla="val 2574"/>
              <a:gd name="adj2" fmla="val 41315"/>
              <a:gd name="adj3" fmla="val -79878"/>
              <a:gd name="adj4" fmla="val 82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en-U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Vreme aktiviranja poruke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9B8A-C9F2-4DD5-B7A9-D7AABED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68362"/>
          </a:xfrm>
        </p:spPr>
        <p:txBody>
          <a:bodyPr/>
          <a:lstStyle/>
          <a:p>
            <a:r>
              <a:rPr lang="sr-Latn-RS" dirty="0"/>
              <a:t>Vremenske odrednice  			2/2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D7C0-D6DB-494B-9033-635FC68A1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5080" y="2286000"/>
            <a:ext cx="5201920" cy="293497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1C9DF6A-2123-42F4-BDFD-5CCDFEF5BAC1}"/>
              </a:ext>
            </a:extLst>
          </p:cNvPr>
          <p:cNvSpPr/>
          <p:nvPr/>
        </p:nvSpPr>
        <p:spPr>
          <a:xfrm>
            <a:off x="6477000" y="3785751"/>
            <a:ext cx="1752600" cy="1143000"/>
          </a:xfrm>
          <a:prstGeom prst="borderCallout1">
            <a:avLst>
              <a:gd name="adj1" fmla="val -349"/>
              <a:gd name="adj2" fmla="val 39462"/>
              <a:gd name="adj3" fmla="val -24171"/>
              <a:gd name="adj4" fmla="val -599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Ograni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čenje na vreme koje može proteći između dve poruke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7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dijagrama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Modelovanje i dokumentovanje interakcije delova sistema i učesnika tokom analize zahteva i specifik</a:t>
            </a:r>
            <a:r>
              <a:rPr lang="en-US" dirty="0"/>
              <a:t>a</a:t>
            </a:r>
            <a:r>
              <a:rPr lang="sr-Latn-RS" dirty="0"/>
              <a:t>cije dizajna</a:t>
            </a:r>
            <a:endParaRPr lang="en-US" dirty="0"/>
          </a:p>
          <a:p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, </a:t>
            </a:r>
            <a:r>
              <a:rPr lang="sr-Latn-RS" dirty="0"/>
              <a:t>može pomoći u </a:t>
            </a:r>
            <a:r>
              <a:rPr lang="en-US" dirty="0" err="1"/>
              <a:t>otkrivanj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" y="0"/>
            <a:ext cx="8967944" cy="1143000"/>
          </a:xfrm>
        </p:spPr>
        <p:txBody>
          <a:bodyPr/>
          <a:lstStyle/>
          <a:p>
            <a:r>
              <a:rPr lang="en-US" sz="2800" dirty="0"/>
              <a:t>Primer 1 – </a:t>
            </a:r>
            <a:r>
              <a:rPr lang="en-US" sz="2800" dirty="0" err="1"/>
              <a:t>Unos</a:t>
            </a:r>
            <a:r>
              <a:rPr lang="en-US" sz="2800" dirty="0"/>
              <a:t> </a:t>
            </a:r>
            <a:r>
              <a:rPr lang="en-US" sz="2800" dirty="0" err="1"/>
              <a:t>kartice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provera</a:t>
            </a:r>
            <a:r>
              <a:rPr lang="en-US" sz="2800" dirty="0"/>
              <a:t> PIN-a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7F61D-B4CD-4C47-826F-2A39D75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981200"/>
            <a:ext cx="5471123" cy="418623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7AD2059-C9D7-47B5-AD31-792BAB54869B}"/>
              </a:ext>
            </a:extLst>
          </p:cNvPr>
          <p:cNvSpPr/>
          <p:nvPr/>
        </p:nvSpPr>
        <p:spPr>
          <a:xfrm>
            <a:off x="63558" y="1490820"/>
            <a:ext cx="2231016" cy="435727"/>
          </a:xfrm>
          <a:prstGeom prst="borderCallout1">
            <a:avLst>
              <a:gd name="adj1" fmla="val 100638"/>
              <a:gd name="adj2" fmla="val 44762"/>
              <a:gd name="adj3" fmla="val 205163"/>
              <a:gd name="adj4" fmla="val 6331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česnik koji je tipa Korisnik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4F05537-1CF8-45E1-9CA8-AA20380818BF}"/>
              </a:ext>
            </a:extLst>
          </p:cNvPr>
          <p:cNvSpPr/>
          <p:nvPr/>
        </p:nvSpPr>
        <p:spPr>
          <a:xfrm>
            <a:off x="2286000" y="4343401"/>
            <a:ext cx="15452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Sinhrona poruka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E4E7B5-FB0D-4869-B669-8BC7A9475656}"/>
              </a:ext>
            </a:extLst>
          </p:cNvPr>
          <p:cNvSpPr/>
          <p:nvPr/>
        </p:nvSpPr>
        <p:spPr>
          <a:xfrm>
            <a:off x="4648200" y="5105401"/>
            <a:ext cx="13166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Povratna vrednost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F4D3D5C-B560-49BB-BBD8-CEEA2E133938}"/>
              </a:ext>
            </a:extLst>
          </p:cNvPr>
          <p:cNvSpPr/>
          <p:nvPr/>
        </p:nvSpPr>
        <p:spPr>
          <a:xfrm>
            <a:off x="6620472" y="2677737"/>
            <a:ext cx="1651829" cy="435727"/>
          </a:xfrm>
          <a:prstGeom prst="borderCallout1">
            <a:avLst>
              <a:gd name="adj1" fmla="val 2574"/>
              <a:gd name="adj2" fmla="val 41315"/>
              <a:gd name="adj3" fmla="val -75659"/>
              <a:gd name="adj4" fmla="val -596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Element sistema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BEBD936-5A90-40D7-A051-780ACBDBFB21}"/>
              </a:ext>
            </a:extLst>
          </p:cNvPr>
          <p:cNvSpPr/>
          <p:nvPr/>
        </p:nvSpPr>
        <p:spPr>
          <a:xfrm>
            <a:off x="6623966" y="4017436"/>
            <a:ext cx="1414300" cy="435727"/>
          </a:xfrm>
          <a:prstGeom prst="borderCallout1">
            <a:avLst>
              <a:gd name="adj1" fmla="val 2574"/>
              <a:gd name="adj2" fmla="val 41315"/>
              <a:gd name="adj3" fmla="val -116090"/>
              <a:gd name="adj4" fmla="val -3087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Linija života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A9D17E1-DEF0-4093-B484-5084AC43A383}"/>
              </a:ext>
            </a:extLst>
          </p:cNvPr>
          <p:cNvSpPr/>
          <p:nvPr/>
        </p:nvSpPr>
        <p:spPr>
          <a:xfrm>
            <a:off x="23657" y="4819776"/>
            <a:ext cx="1545216" cy="721352"/>
          </a:xfrm>
          <a:prstGeom prst="borderCallout1">
            <a:avLst>
              <a:gd name="adj1" fmla="val 2574"/>
              <a:gd name="adj2" fmla="val 41315"/>
              <a:gd name="adj3" fmla="val -90544"/>
              <a:gd name="adj4" fmla="val 1337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Aktivacija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(vreme izvršenja)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CEABD76-3BC3-4C91-9FAA-715653957AFC}"/>
              </a:ext>
            </a:extLst>
          </p:cNvPr>
          <p:cNvSpPr/>
          <p:nvPr/>
        </p:nvSpPr>
        <p:spPr>
          <a:xfrm>
            <a:off x="5029200" y="5881575"/>
            <a:ext cx="4114800" cy="762000"/>
          </a:xfrm>
          <a:prstGeom prst="borderCallout1">
            <a:avLst>
              <a:gd name="adj1" fmla="val 2574"/>
              <a:gd name="adj2" fmla="val 41315"/>
              <a:gd name="adj3" fmla="val -162437"/>
              <a:gd name="adj4" fmla="val 2473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Umesto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vrednosti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smestiti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jednu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pinKorektan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provera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pina(pin)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BD5F-0554-498E-AF5B-5C58543D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1"/>
            <a:ext cx="8991600" cy="960439"/>
          </a:xfrm>
        </p:spPr>
        <p:txBody>
          <a:bodyPr/>
          <a:lstStyle/>
          <a:p>
            <a:r>
              <a:rPr lang="en-US" sz="2800" dirty="0"/>
              <a:t>Primer 2 – </a:t>
            </a:r>
            <a:r>
              <a:rPr lang="en-US" sz="2800" dirty="0" err="1"/>
              <a:t>interakcija</a:t>
            </a:r>
            <a:r>
              <a:rPr lang="en-US" sz="2800" dirty="0"/>
              <a:t> </a:t>
            </a:r>
            <a:r>
              <a:rPr lang="en-US" sz="2800" dirty="0" err="1"/>
              <a:t>klasa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meteorolo</a:t>
            </a:r>
            <a:r>
              <a:rPr lang="sr-Latn-RS" sz="2800" dirty="0"/>
              <a:t>ške stanice kada korisnik pritisne dugme za unos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75AB2-AA8B-4915-8CF3-BF3C0EA1DB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31" y="1127014"/>
            <a:ext cx="7543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2519"/>
            <a:ext cx="8991600" cy="76187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</a:t>
            </a:r>
            <a:r>
              <a:rPr lang="sr-Latn-RS" dirty="0"/>
              <a:t>	</a:t>
            </a:r>
            <a:r>
              <a:rPr lang="en-US" dirty="0"/>
              <a:t>1/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75518"/>
            <a:ext cx="8991600" cy="4906964"/>
          </a:xfrm>
        </p:spPr>
        <p:txBody>
          <a:bodyPr/>
          <a:lstStyle/>
          <a:p>
            <a:r>
              <a:rPr lang="sr-Latn-RS" dirty="0"/>
              <a:t>Format poruke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pomenljiva</a:t>
            </a:r>
            <a:r>
              <a:rPr lang="en-US" dirty="0"/>
              <a:t> = ] 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[(</a:t>
            </a:r>
            <a:r>
              <a:rPr lang="sr-Latn-RS" dirty="0"/>
              <a:t>argumenti</a:t>
            </a:r>
            <a:r>
              <a:rPr lang="en-US" dirty="0"/>
              <a:t>)] [: tip </a:t>
            </a:r>
            <a:r>
              <a:rPr lang="en-US" dirty="0" err="1"/>
              <a:t>rezultata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r>
              <a:rPr lang="en-US" dirty="0"/>
              <a:t>Primer:  </a:t>
            </a:r>
            <a:r>
              <a:rPr lang="en-US" dirty="0" err="1"/>
              <a:t>vrednost</a:t>
            </a:r>
            <a:r>
              <a:rPr lang="en-US" dirty="0"/>
              <a:t> = Suma(x, y): float</a:t>
            </a:r>
          </a:p>
          <a:p>
            <a:pPr marL="457200" lvl="1" indent="0">
              <a:buNone/>
            </a:pPr>
            <a:endParaRPr lang="sr-Latn-R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Promenljiva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koju</a:t>
            </a:r>
            <a:r>
              <a:rPr lang="en-US" dirty="0">
                <a:solidFill>
                  <a:schemeClr val="accent1"/>
                </a:solidFill>
              </a:rPr>
              <a:t> se </a:t>
            </a:r>
            <a:r>
              <a:rPr lang="en-US" dirty="0" err="1">
                <a:solidFill>
                  <a:schemeClr val="accent1"/>
                </a:solidFill>
              </a:rPr>
              <a:t>sme</a:t>
            </a:r>
            <a:r>
              <a:rPr lang="sr-Latn-RS" dirty="0">
                <a:solidFill>
                  <a:schemeClr val="accent1"/>
                </a:solidFill>
              </a:rPr>
              <a:t>š</a:t>
            </a:r>
            <a:r>
              <a:rPr lang="en-US" dirty="0">
                <a:solidFill>
                  <a:schemeClr val="accent1"/>
                </a:solidFill>
              </a:rPr>
              <a:t>ta re</a:t>
            </a:r>
            <a:r>
              <a:rPr lang="sr-Latn-RS" dirty="0">
                <a:solidFill>
                  <a:schemeClr val="accent1"/>
                </a:solidFill>
              </a:rPr>
              <a:t>z</a:t>
            </a:r>
            <a:r>
              <a:rPr lang="en-US" dirty="0" err="1">
                <a:solidFill>
                  <a:schemeClr val="accent1"/>
                </a:solidFill>
              </a:rPr>
              <a:t>ultat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argumenti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sr-Latn-RS" dirty="0">
                <a:solidFill>
                  <a:schemeClr val="accent1"/>
                </a:solidFill>
              </a:rPr>
              <a:t>i tip rezultata su opcioni!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FB05-3102-4D73-A444-88432D30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88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</a:t>
            </a:r>
            <a:r>
              <a:rPr lang="sr-Latn-RS" dirty="0"/>
              <a:t>	2</a:t>
            </a:r>
            <a:r>
              <a:rPr lang="en-US" dirty="0"/>
              <a:t>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E1B2-3A84-4601-968E-93E421D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75518"/>
            <a:ext cx="8991600" cy="4906964"/>
          </a:xfrm>
        </p:spPr>
        <p:txBody>
          <a:bodyPr/>
          <a:lstStyle/>
          <a:p>
            <a:r>
              <a:rPr lang="en-US" dirty="0" err="1"/>
              <a:t>Sinhrone</a:t>
            </a:r>
            <a:r>
              <a:rPr lang="sr-Latn-RS" dirty="0"/>
              <a:t>: </a:t>
            </a:r>
            <a:endParaRPr lang="en-US" dirty="0"/>
          </a:p>
          <a:p>
            <a:pPr lvl="1"/>
            <a:r>
              <a:rPr lang="sr-Latn-RS" dirty="0"/>
              <a:t>Pošiljalac čeka da primalac obradi poruku da bi nastavio sa izvršavanjem. Strelica je popunjeni trougao</a:t>
            </a:r>
          </a:p>
          <a:p>
            <a:pPr lvl="1"/>
            <a:endParaRPr lang="sr-Latn-RS" dirty="0"/>
          </a:p>
          <a:p>
            <a:r>
              <a:rPr lang="sr-Latn-RS" dirty="0"/>
              <a:t>Asinhrone: </a:t>
            </a:r>
          </a:p>
          <a:p>
            <a:pPr lvl="1"/>
            <a:r>
              <a:rPr lang="sr-Latn-RS" dirty="0"/>
              <a:t>Pošiljalac nastavlja sa izvršavanjem odmah posle slanja poruke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strelica je otvorena (UML 2.0 notacija)</a:t>
            </a:r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crta se pola strelice (UML 1.0 notacija)</a:t>
            </a:r>
            <a:endParaRPr lang="en-US" sz="2400" dirty="0"/>
          </a:p>
          <a:p>
            <a:r>
              <a:rPr lang="sr-Latn-RS" dirty="0"/>
              <a:t>Povratna vrednost 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2F5EC5-FD50-435B-9D15-2ECFC5B527A2}"/>
              </a:ext>
            </a:extLst>
          </p:cNvPr>
          <p:cNvCxnSpPr>
            <a:cxnSpLocks/>
          </p:cNvCxnSpPr>
          <p:nvPr/>
        </p:nvCxnSpPr>
        <p:spPr>
          <a:xfrm>
            <a:off x="2209800" y="12192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EBC72-9328-4B42-8042-8806386058E4}"/>
              </a:ext>
            </a:extLst>
          </p:cNvPr>
          <p:cNvCxnSpPr>
            <a:cxnSpLocks/>
          </p:cNvCxnSpPr>
          <p:nvPr/>
        </p:nvCxnSpPr>
        <p:spPr>
          <a:xfrm>
            <a:off x="762000" y="3962400"/>
            <a:ext cx="19812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5BD855-4F91-4C57-BD8E-422AA1C8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7" y="4206084"/>
            <a:ext cx="2362173" cy="3624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87EBFB-D83B-4101-A327-F4C89BEBDD81}"/>
              </a:ext>
            </a:extLst>
          </p:cNvPr>
          <p:cNvCxnSpPr>
            <a:cxnSpLocks/>
          </p:cNvCxnSpPr>
          <p:nvPr/>
        </p:nvCxnSpPr>
        <p:spPr>
          <a:xfrm>
            <a:off x="762000" y="5486400"/>
            <a:ext cx="19812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DF8-FAD4-4151-9B89-0A715B8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1062"/>
            <a:ext cx="8229600" cy="715962"/>
          </a:xfrm>
        </p:spPr>
        <p:txBody>
          <a:bodyPr/>
          <a:lstStyle/>
          <a:p>
            <a:r>
              <a:rPr lang="en-US" dirty="0" err="1"/>
              <a:t>Poruka</a:t>
            </a:r>
            <a:r>
              <a:rPr lang="en-US" dirty="0"/>
              <a:t>						</a:t>
            </a:r>
            <a:r>
              <a:rPr lang="sr-Latn-RS" dirty="0"/>
              <a:t>3</a:t>
            </a:r>
            <a:r>
              <a:rPr lang="en-US" dirty="0"/>
              <a:t>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BBDF-A7B0-4A79-94DA-BCFDA20F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/>
          <a:p>
            <a:r>
              <a:rPr lang="sr-Latn-CS" sz="3200" dirty="0">
                <a:ea typeface="Calibri" panose="020F0502020204030204" pitchFamily="34" charset="0"/>
              </a:rPr>
              <a:t>Poruka za kreiranje objekta:</a:t>
            </a:r>
            <a:r>
              <a:rPr lang="en-US" sz="3200" dirty="0">
                <a:ea typeface="Calibri" panose="020F0502020204030204" pitchFamily="34" charset="0"/>
              </a:rPr>
              <a:t>  </a:t>
            </a: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a typeface="Calibri" panose="020F0502020204030204" pitchFamily="34" charset="0"/>
              </a:rPr>
              <a:t>Poruka za oslobađanje objekta:</a:t>
            </a: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a typeface="Calibri" panose="020F0502020204030204" pitchFamily="34" charset="0"/>
              </a:rPr>
              <a:t>„Nađena“ poruka:</a:t>
            </a:r>
          </a:p>
          <a:p>
            <a:endParaRPr lang="sr-Latn-CS" sz="3200" dirty="0"/>
          </a:p>
          <a:p>
            <a:r>
              <a:rPr lang="sr-Latn-CS" sz="3200" dirty="0">
                <a:ea typeface="Calibri" panose="020F0502020204030204" pitchFamily="34" charset="0"/>
              </a:rPr>
              <a:t>„Izgubljena“ poruka: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FE34F-FEA5-4759-A206-9FCC261B3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1143000"/>
            <a:ext cx="36576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73B82-DB9B-4FE1-8755-EF4F6C124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8237" y="2285516"/>
            <a:ext cx="3124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F34D7-D593-49DD-8AD3-A73AF8B100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47702" y="3672682"/>
            <a:ext cx="348107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FAFF9-DAFC-481E-B85E-B7167DFD58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flipV="1">
            <a:off x="4038600" y="4899423"/>
            <a:ext cx="34810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D195-0A7E-4788-9A97-482A6A48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918"/>
            <a:ext cx="8229600" cy="715962"/>
          </a:xfrm>
        </p:spPr>
        <p:txBody>
          <a:bodyPr/>
          <a:lstStyle/>
          <a:p>
            <a:r>
              <a:rPr lang="sr-Latn-RS" dirty="0"/>
              <a:t>Poruke za kreiranje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DB6C6-FBA5-40A1-9163-DDD47D9DE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1752601"/>
            <a:ext cx="9067799" cy="426719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3F24C43-3C95-4273-825A-982D9588A6DA}"/>
              </a:ext>
            </a:extLst>
          </p:cNvPr>
          <p:cNvSpPr/>
          <p:nvPr/>
        </p:nvSpPr>
        <p:spPr>
          <a:xfrm>
            <a:off x="4876800" y="2209801"/>
            <a:ext cx="2362200" cy="435727"/>
          </a:xfrm>
          <a:prstGeom prst="borderCallout1">
            <a:avLst>
              <a:gd name="adj1" fmla="val 52631"/>
              <a:gd name="adj2" fmla="val 475"/>
              <a:gd name="adj3" fmla="val 128421"/>
              <a:gd name="adj4" fmla="val -5830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Kreirani objekat je u ravni sa porukom koja ga je kreirala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F712AD-0DB8-4B84-96FF-21C0C0A5F714}"/>
              </a:ext>
            </a:extLst>
          </p:cNvPr>
          <p:cNvSpPr/>
          <p:nvPr/>
        </p:nvSpPr>
        <p:spPr>
          <a:xfrm>
            <a:off x="1676400" y="1429249"/>
            <a:ext cx="2362200" cy="435727"/>
          </a:xfrm>
          <a:prstGeom prst="borderCallout1">
            <a:avLst>
              <a:gd name="adj1" fmla="val 102689"/>
              <a:gd name="adj2" fmla="val 31726"/>
              <a:gd name="adj3" fmla="val 245863"/>
              <a:gd name="adj4" fmla="val -1035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 za kreiranje objekta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0B73D-D3F7-4D9A-9675-297EF0E2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c3577-e85a-493f-8859-968d4095d8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86EF78-2133-4A16-9599-2445C49181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2C00E-D052-4329-B74A-B00059D04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19853</TotalTime>
  <Words>737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Gothic</vt:lpstr>
      <vt:lpstr>Arial</vt:lpstr>
      <vt:lpstr>Arial Narrow</vt:lpstr>
      <vt:lpstr>Calibri</vt:lpstr>
      <vt:lpstr>Consolas</vt:lpstr>
      <vt:lpstr>Times New Roman</vt:lpstr>
      <vt:lpstr>Office Theme</vt:lpstr>
      <vt:lpstr>Specifikacija i modeliranje softvera Predavanje br. 6 – Dijagram sekvence</vt:lpstr>
      <vt:lpstr>Dijagram sekvenci</vt:lpstr>
      <vt:lpstr>Namena dijagrama sekvenci</vt:lpstr>
      <vt:lpstr>Primer 1 – Unos kartice i provera PIN-a u okviru bankomata za potrebe specifikacije zahteva</vt:lpstr>
      <vt:lpstr>Primer 2 – interakcija klasa u okviru meteorološke stanice kada korisnik pritisne dugme za unos</vt:lpstr>
      <vt:lpstr>Poruka         1/3</vt:lpstr>
      <vt:lpstr>Poruka         2/3</vt:lpstr>
      <vt:lpstr>Poruka      3/3</vt:lpstr>
      <vt:lpstr>Poruke za kreiranje objekata</vt:lpstr>
      <vt:lpstr>Poruke za brisanje objekata</vt:lpstr>
      <vt:lpstr>Crtanje korisnika: različite notacije</vt:lpstr>
      <vt:lpstr>Granica interakcije i spoljne poruke</vt:lpstr>
      <vt:lpstr>„Izgubljene“ i „nađene“ poruke</vt:lpstr>
      <vt:lpstr>Fragmenti interakcije</vt:lpstr>
      <vt:lpstr>Primer 3 – zahtev za isplatu novca u okviru bankomata za potrebe specifikacije zahteva</vt:lpstr>
      <vt:lpstr>Primer 4 – Unos kartice i provera PIN-a, sa više detalja </vt:lpstr>
      <vt:lpstr>Opcioni i alternativni fragment - značenje</vt:lpstr>
      <vt:lpstr>Petlje</vt:lpstr>
      <vt:lpstr>Referencirajući fragment</vt:lpstr>
      <vt:lpstr>Paralelni fragment</vt:lpstr>
      <vt:lpstr>Vremenske odrednice      1/2</vt:lpstr>
      <vt:lpstr>Vremenske odrednice     2/2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acer</cp:lastModifiedBy>
  <cp:revision>473</cp:revision>
  <dcterms:created xsi:type="dcterms:W3CDTF">2015-03-01T19:57:14Z</dcterms:created>
  <dcterms:modified xsi:type="dcterms:W3CDTF">2022-06-14T14:05:54Z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