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97" autoAdjust="0"/>
    <p:restoredTop sz="83977" autoAdjust="0"/>
  </p:normalViewPr>
  <p:slideViewPr>
    <p:cSldViewPr snapToGrid="0">
      <p:cViewPr varScale="1">
        <p:scale>
          <a:sx n="96" d="100"/>
          <a:sy n="96" d="100"/>
        </p:scale>
        <p:origin x="8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8DFEA-82C9-4381-BE7E-4B755109CFB3}" type="datetimeFigureOut">
              <a:rPr lang="en-US" smtClean="0"/>
              <a:t>30-Nov-24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FB256-0588-4CB6-B094-1280A541CFB7}" type="slidenum">
              <a:rPr lang="en-US" smtClean="0"/>
              <a:t>‹#›</a:t>
            </a:fld>
            <a:endParaRPr lang="en-US"/>
          </a:p>
        </p:txBody>
      </p:sp>
    </p:spTree>
    <p:extLst>
      <p:ext uri="{BB962C8B-B14F-4D97-AF65-F5344CB8AC3E}">
        <p14:creationId xmlns:p14="http://schemas.microsoft.com/office/powerpoint/2010/main" val="113625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8FB256-0588-4CB6-B094-1280A541CFB7}" type="slidenum">
              <a:rPr lang="en-US" smtClean="0"/>
              <a:t>2</a:t>
            </a:fld>
            <a:endParaRPr lang="en-US"/>
          </a:p>
        </p:txBody>
      </p:sp>
    </p:spTree>
    <p:extLst>
      <p:ext uri="{BB962C8B-B14F-4D97-AF65-F5344CB8AC3E}">
        <p14:creationId xmlns:p14="http://schemas.microsoft.com/office/powerpoint/2010/main" val="3858389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2ED6F-C6A2-6E69-176A-D7A3BBF54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DA035C-D7B8-6573-00EE-DEACA7620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8B0087-53DB-0771-76F0-88164C2F2242}"/>
              </a:ext>
            </a:extLst>
          </p:cNvPr>
          <p:cNvSpPr>
            <a:spLocks noGrp="1"/>
          </p:cNvSpPr>
          <p:nvPr>
            <p:ph type="body" idx="1"/>
          </p:nvPr>
        </p:nvSpPr>
        <p:spPr/>
        <p:txBody>
          <a:bodyPr/>
          <a:lstStyle/>
          <a:p>
            <a:r>
              <a:rPr lang="sr-Latn-RS" dirty="0" err="1"/>
              <a:t>Case</a:t>
            </a:r>
            <a:r>
              <a:rPr lang="sr-Latn-RS" dirty="0"/>
              <a:t> struktura omogućava istovremenu </a:t>
            </a:r>
            <a:r>
              <a:rPr lang="sr-Latn-RS" dirty="0" err="1"/>
              <a:t>visetruku</a:t>
            </a:r>
            <a:r>
              <a:rPr lang="sr-Latn-RS" dirty="0"/>
              <a:t> proveru sa kojim </a:t>
            </a:r>
            <a:r>
              <a:rPr lang="sr-Latn-RS" dirty="0" err="1"/>
              <a:t>patternom</a:t>
            </a:r>
            <a:r>
              <a:rPr lang="sr-Latn-RS" dirty="0"/>
              <a:t> se poklapa neki zadati </a:t>
            </a:r>
            <a:r>
              <a:rPr lang="sr-Latn-RS" dirty="0" err="1"/>
              <a:t>tuple</a:t>
            </a:r>
            <a:r>
              <a:rPr lang="sr-Latn-RS" dirty="0"/>
              <a:t>.  Ako više </a:t>
            </a:r>
            <a:r>
              <a:rPr lang="sr-Latn-RS" dirty="0" err="1"/>
              <a:t>patterna</a:t>
            </a:r>
            <a:r>
              <a:rPr lang="sr-Latn-RS" dirty="0"/>
              <a:t> odgovaraju izvršava se prvi. Na slici </a:t>
            </a:r>
            <a:r>
              <a:rPr lang="sr-Latn-RS" dirty="0" err="1"/>
              <a:t>mozete</a:t>
            </a:r>
            <a:r>
              <a:rPr lang="sr-Latn-RS" dirty="0"/>
              <a:t> da vidite jedan od primera </a:t>
            </a:r>
            <a:r>
              <a:rPr lang="sr-Latn-RS" dirty="0" err="1"/>
              <a:t>koriscenja</a:t>
            </a:r>
            <a:r>
              <a:rPr lang="sr-Latn-RS" dirty="0"/>
              <a:t> </a:t>
            </a:r>
            <a:r>
              <a:rPr lang="sr-Latn-RS" dirty="0" err="1"/>
              <a:t>case</a:t>
            </a:r>
            <a:r>
              <a:rPr lang="sr-Latn-RS" dirty="0"/>
              <a:t>-a u mom primer projektu. Videćemo opet taj primer malo kasnije a za </a:t>
            </a:r>
            <a:r>
              <a:rPr lang="sr-Latn-RS" dirty="0" err="1"/>
              <a:t>pocetak</a:t>
            </a:r>
            <a:r>
              <a:rPr lang="sr-Latn-RS" dirty="0"/>
              <a:t> tu je i malo pitomiji primer upotrebe. I ovde </a:t>
            </a:r>
            <a:r>
              <a:rPr lang="sr-Latn-RS" dirty="0" err="1"/>
              <a:t>cemo</a:t>
            </a:r>
            <a:r>
              <a:rPr lang="sr-Latn-RS" dirty="0"/>
              <a:t> da stanemo sa samom sintaksom jer svakako za </a:t>
            </a:r>
            <a:r>
              <a:rPr lang="sr-Latn-RS" dirty="0" err="1"/>
              <a:t>izucavanje</a:t>
            </a:r>
            <a:r>
              <a:rPr lang="sr-Latn-RS" dirty="0"/>
              <a:t> jednog jezika nije dovoljno 20 minuta tako da sam pomenuo samo stvari koje se </a:t>
            </a:r>
            <a:r>
              <a:rPr lang="sr-Latn-RS" dirty="0" err="1"/>
              <a:t>najcesce</a:t>
            </a:r>
            <a:r>
              <a:rPr lang="sr-Latn-RS" dirty="0"/>
              <a:t> javljaju u kodu a sve ostale sintakse </a:t>
            </a:r>
            <a:r>
              <a:rPr lang="sr-Latn-RS" dirty="0" err="1"/>
              <a:t>specificnosti</a:t>
            </a:r>
            <a:r>
              <a:rPr lang="sr-Latn-RS" dirty="0"/>
              <a:t> </a:t>
            </a:r>
            <a:r>
              <a:rPr lang="sr-Latn-RS" dirty="0" err="1"/>
              <a:t>cu</a:t>
            </a:r>
            <a:r>
              <a:rPr lang="sr-Latn-RS" dirty="0"/>
              <a:t> u hodu da pomenem.  Dakle sada prelazimo na samu demo aplikaciju preko koje </a:t>
            </a:r>
            <a:r>
              <a:rPr lang="sr-Latn-RS" dirty="0" err="1"/>
              <a:t>cu</a:t>
            </a:r>
            <a:r>
              <a:rPr lang="sr-Latn-RS" dirty="0"/>
              <a:t> da objasnim kljucne komponente pisanje programa nad </a:t>
            </a:r>
            <a:r>
              <a:rPr lang="sr-Latn-RS" dirty="0" err="1"/>
              <a:t>BEAMom</a:t>
            </a:r>
            <a:r>
              <a:rPr lang="sr-Latn-RS" dirty="0"/>
              <a:t> i generalno ideja te demo aplikacije nije da samo </a:t>
            </a:r>
            <a:r>
              <a:rPr lang="sr-Latn-RS" dirty="0" err="1"/>
              <a:t>pokaze</a:t>
            </a:r>
            <a:r>
              <a:rPr lang="sr-Latn-RS" dirty="0"/>
              <a:t> kako se te komponente </a:t>
            </a:r>
            <a:r>
              <a:rPr lang="sr-Latn-RS" dirty="0" err="1"/>
              <a:t>pisu</a:t>
            </a:r>
            <a:r>
              <a:rPr lang="sr-Latn-RS" dirty="0"/>
              <a:t> </a:t>
            </a:r>
            <a:r>
              <a:rPr lang="sr-Latn-RS" dirty="0" err="1"/>
              <a:t>pojedinacno</a:t>
            </a:r>
            <a:r>
              <a:rPr lang="sr-Latn-RS" dirty="0"/>
              <a:t> </a:t>
            </a:r>
            <a:r>
              <a:rPr lang="sr-Latn-RS" dirty="0" err="1"/>
              <a:t>vec</a:t>
            </a:r>
            <a:r>
              <a:rPr lang="sr-Latn-RS" dirty="0"/>
              <a:t> da </a:t>
            </a:r>
            <a:r>
              <a:rPr lang="sr-Latn-RS" dirty="0" err="1"/>
              <a:t>pokaze</a:t>
            </a:r>
            <a:r>
              <a:rPr lang="sr-Latn-RS" dirty="0"/>
              <a:t> kako se kombinuju i </a:t>
            </a:r>
            <a:r>
              <a:rPr lang="sr-Latn-RS" dirty="0" err="1"/>
              <a:t>funkcionisu</a:t>
            </a:r>
            <a:r>
              <a:rPr lang="sr-Latn-RS" dirty="0"/>
              <a:t> zajedno u okviru jednog jednostavnog </a:t>
            </a:r>
            <a:r>
              <a:rPr lang="sr-Latn-RS" dirty="0" err="1"/>
              <a:t>key-value</a:t>
            </a:r>
            <a:r>
              <a:rPr lang="sr-Latn-RS" dirty="0"/>
              <a:t> store-a. Dakle aplikacije je </a:t>
            </a:r>
            <a:r>
              <a:rPr lang="sr-Latn-RS" dirty="0" err="1"/>
              <a:t>nesto</a:t>
            </a:r>
            <a:r>
              <a:rPr lang="sr-Latn-RS" dirty="0"/>
              <a:t> nalik na </a:t>
            </a:r>
            <a:r>
              <a:rPr lang="sr-Latn-RS" dirty="0" err="1"/>
              <a:t>Redis</a:t>
            </a:r>
            <a:r>
              <a:rPr lang="sr-Latn-RS" dirty="0"/>
              <a:t> bazi podataka. Samo sa dosta manje funkcionalnosti.</a:t>
            </a:r>
            <a:endParaRPr lang="en-US" dirty="0"/>
          </a:p>
        </p:txBody>
      </p:sp>
      <p:sp>
        <p:nvSpPr>
          <p:cNvPr id="4" name="Slide Number Placeholder 3">
            <a:extLst>
              <a:ext uri="{FF2B5EF4-FFF2-40B4-BE49-F238E27FC236}">
                <a16:creationId xmlns:a16="http://schemas.microsoft.com/office/drawing/2014/main" id="{3C221ADD-45CA-BF84-3413-DDF3878D934C}"/>
              </a:ext>
            </a:extLst>
          </p:cNvPr>
          <p:cNvSpPr>
            <a:spLocks noGrp="1"/>
          </p:cNvSpPr>
          <p:nvPr>
            <p:ph type="sldNum" sz="quarter" idx="5"/>
          </p:nvPr>
        </p:nvSpPr>
        <p:spPr/>
        <p:txBody>
          <a:bodyPr/>
          <a:lstStyle/>
          <a:p>
            <a:fld id="{0A8FB256-0588-4CB6-B094-1280A541CFB7}" type="slidenum">
              <a:rPr lang="en-US" smtClean="0"/>
              <a:t>11</a:t>
            </a:fld>
            <a:endParaRPr lang="en-US"/>
          </a:p>
        </p:txBody>
      </p:sp>
    </p:spTree>
    <p:extLst>
      <p:ext uri="{BB962C8B-B14F-4D97-AF65-F5344CB8AC3E}">
        <p14:creationId xmlns:p14="http://schemas.microsoft.com/office/powerpoint/2010/main" val="3129364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A39E-0285-0BA8-2168-A10E8A014F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C87A0-9BD8-715A-657C-C019D0330B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B36A16-051C-35C6-AD7D-10BEEFD01630}"/>
              </a:ext>
            </a:extLst>
          </p:cNvPr>
          <p:cNvSpPr>
            <a:spLocks noGrp="1"/>
          </p:cNvSpPr>
          <p:nvPr>
            <p:ph type="body" idx="1"/>
          </p:nvPr>
        </p:nvSpPr>
        <p:spPr/>
        <p:txBody>
          <a:bodyPr/>
          <a:lstStyle/>
          <a:p>
            <a:r>
              <a:rPr lang="sr-Latn-RS" dirty="0"/>
              <a:t>I samo aplikaciju ću prvo da opišem nekim </a:t>
            </a:r>
            <a:r>
              <a:rPr lang="sr-Latn-RS" dirty="0" err="1"/>
              <a:t>bottom</a:t>
            </a:r>
            <a:r>
              <a:rPr lang="sr-Latn-RS" dirty="0"/>
              <a:t> </a:t>
            </a:r>
            <a:r>
              <a:rPr lang="sr-Latn-RS" dirty="0" err="1"/>
              <a:t>up</a:t>
            </a:r>
            <a:r>
              <a:rPr lang="sr-Latn-RS" dirty="0"/>
              <a:t> principom u prezentaciji a onda </a:t>
            </a:r>
            <a:r>
              <a:rPr lang="sr-Latn-RS" dirty="0" err="1"/>
              <a:t>cu</a:t>
            </a:r>
            <a:r>
              <a:rPr lang="sr-Latn-RS" dirty="0"/>
              <a:t> i da je </a:t>
            </a:r>
            <a:r>
              <a:rPr lang="sr-Latn-RS" dirty="0" err="1"/>
              <a:t>pokazem</a:t>
            </a:r>
            <a:r>
              <a:rPr lang="sr-Latn-RS" dirty="0"/>
              <a:t> kroz kratku demonstraciju.</a:t>
            </a:r>
          </a:p>
          <a:p>
            <a:endParaRPr lang="sr-Latn-RS" dirty="0"/>
          </a:p>
          <a:p>
            <a:r>
              <a:rPr lang="sr-Latn-RS" dirty="0"/>
              <a:t>Za </a:t>
            </a:r>
            <a:r>
              <a:rPr lang="sr-Latn-RS" dirty="0" err="1"/>
              <a:t>pocetak</a:t>
            </a:r>
            <a:r>
              <a:rPr lang="sr-Latn-RS" dirty="0"/>
              <a:t> </a:t>
            </a:r>
            <a:r>
              <a:rPr lang="sr-Latn-RS" dirty="0" err="1"/>
              <a:t>Bucket</a:t>
            </a:r>
            <a:r>
              <a:rPr lang="sr-Latn-RS" dirty="0"/>
              <a:t> nam je ekvivalent jedne baze podataka ako nastavimo sa </a:t>
            </a:r>
            <a:r>
              <a:rPr lang="sr-Latn-RS" dirty="0" err="1"/>
              <a:t>poredjenjem</a:t>
            </a:r>
            <a:r>
              <a:rPr lang="sr-Latn-RS" dirty="0"/>
              <a:t> sa </a:t>
            </a:r>
            <a:r>
              <a:rPr lang="sr-Latn-RS" dirty="0" err="1"/>
              <a:t>Redisom</a:t>
            </a:r>
            <a:r>
              <a:rPr lang="sr-Latn-RS" dirty="0"/>
              <a:t>. </a:t>
            </a:r>
          </a:p>
          <a:p>
            <a:r>
              <a:rPr lang="sr-Latn-RS" dirty="0" err="1"/>
              <a:t>Vec</a:t>
            </a:r>
            <a:r>
              <a:rPr lang="sr-Latn-RS" dirty="0"/>
              <a:t> sam pomenuo da kreativnim </a:t>
            </a:r>
            <a:r>
              <a:rPr lang="sr-Latn-RS" dirty="0" err="1"/>
              <a:t>koriscenjem</a:t>
            </a:r>
            <a:r>
              <a:rPr lang="sr-Latn-RS" dirty="0"/>
              <a:t> procesa i slanja poruka mogu da se ostvare mnoge napredne funkcionalnosti i jedna od njih koju nam </a:t>
            </a:r>
            <a:r>
              <a:rPr lang="sr-Latn-RS" dirty="0" err="1"/>
              <a:t>elixir</a:t>
            </a:r>
            <a:r>
              <a:rPr lang="sr-Latn-RS" dirty="0"/>
              <a:t> </a:t>
            </a:r>
            <a:r>
              <a:rPr lang="sr-Latn-RS" dirty="0" err="1"/>
              <a:t>pruza</a:t>
            </a:r>
            <a:r>
              <a:rPr lang="sr-Latn-RS" dirty="0"/>
              <a:t> gotovu su agenti. Agenti su procesi koji </a:t>
            </a:r>
            <a:r>
              <a:rPr lang="sr-Latn-RS" dirty="0" err="1"/>
              <a:t>cuvaju</a:t>
            </a:r>
            <a:r>
              <a:rPr lang="sr-Latn-RS" dirty="0"/>
              <a:t> stanje.  Dakle mi ovde kreiramo moduo koji </a:t>
            </a:r>
            <a:r>
              <a:rPr lang="sr-Latn-RS" dirty="0" err="1"/>
              <a:t>ce</a:t>
            </a:r>
            <a:r>
              <a:rPr lang="sr-Latn-RS" dirty="0"/>
              <a:t> da nam sluzi kao agent, koristimo </a:t>
            </a:r>
            <a:r>
              <a:rPr lang="sr-Latn-RS" dirty="0" err="1"/>
              <a:t>use</a:t>
            </a:r>
            <a:r>
              <a:rPr lang="sr-Latn-RS" dirty="0"/>
              <a:t> Agent da bi smo ubacili </a:t>
            </a:r>
            <a:r>
              <a:rPr lang="sr-Latn-RS" dirty="0" err="1"/>
              <a:t>neopohdan</a:t>
            </a:r>
            <a:r>
              <a:rPr lang="sr-Latn-RS" dirty="0"/>
              <a:t> kod u </a:t>
            </a:r>
            <a:r>
              <a:rPr lang="sr-Latn-RS" dirty="0" err="1"/>
              <a:t>nasem</a:t>
            </a:r>
            <a:r>
              <a:rPr lang="sr-Latn-RS" dirty="0"/>
              <a:t> modulu i zatim implementiramo </a:t>
            </a:r>
            <a:r>
              <a:rPr lang="sr-Latn-RS" dirty="0" err="1"/>
              <a:t>start_link</a:t>
            </a:r>
            <a:r>
              <a:rPr lang="sr-Latn-RS" dirty="0"/>
              <a:t> funkciju koja ima ulogu nalik na konstruktoru kod klasa u </a:t>
            </a:r>
            <a:r>
              <a:rPr lang="sr-Latn-RS" dirty="0" err="1"/>
              <a:t>objektnim</a:t>
            </a:r>
            <a:r>
              <a:rPr lang="sr-Latn-RS" dirty="0"/>
              <a:t> jezicima. Ovde konkretno </a:t>
            </a:r>
            <a:r>
              <a:rPr lang="sr-Latn-RS" dirty="0" err="1"/>
              <a:t>start_link</a:t>
            </a:r>
            <a:r>
              <a:rPr lang="sr-Latn-RS" dirty="0"/>
              <a:t> </a:t>
            </a:r>
            <a:r>
              <a:rPr lang="sr-Latn-RS" dirty="0" err="1"/>
              <a:t>ce</a:t>
            </a:r>
            <a:r>
              <a:rPr lang="sr-Latn-RS" dirty="0"/>
              <a:t> pozvati </a:t>
            </a:r>
            <a:r>
              <a:rPr lang="sr-Latn-RS" dirty="0" err="1"/>
              <a:t>inicjalizaciju</a:t>
            </a:r>
            <a:r>
              <a:rPr lang="sr-Latn-RS" dirty="0"/>
              <a:t> agenta i proslediće mu početno stanje. U ovom </a:t>
            </a:r>
            <a:r>
              <a:rPr lang="sr-Latn-RS" dirty="0" err="1"/>
              <a:t>slucaju</a:t>
            </a:r>
            <a:r>
              <a:rPr lang="sr-Latn-RS" dirty="0"/>
              <a:t> to je prazna mapa.</a:t>
            </a:r>
          </a:p>
          <a:p>
            <a:r>
              <a:rPr lang="sr-Latn-RS" dirty="0"/>
              <a:t>Dalje kreiramo </a:t>
            </a:r>
            <a:r>
              <a:rPr lang="sr-Latn-RS" dirty="0" err="1"/>
              <a:t>get</a:t>
            </a:r>
            <a:r>
              <a:rPr lang="sr-Latn-RS" dirty="0"/>
              <a:t>, put i </a:t>
            </a:r>
            <a:r>
              <a:rPr lang="sr-Latn-RS" dirty="0" err="1"/>
              <a:t>delete</a:t>
            </a:r>
            <a:r>
              <a:rPr lang="sr-Latn-RS" dirty="0"/>
              <a:t> funkcije koje kreiraju, </a:t>
            </a:r>
            <a:r>
              <a:rPr lang="sr-Latn-RS" dirty="0" err="1"/>
              <a:t>azuriraju</a:t>
            </a:r>
            <a:r>
              <a:rPr lang="sr-Latn-RS" dirty="0"/>
              <a:t> i brisu </a:t>
            </a:r>
            <a:r>
              <a:rPr lang="sr-Latn-RS" dirty="0" err="1"/>
              <a:t>key</a:t>
            </a:r>
            <a:r>
              <a:rPr lang="sr-Latn-RS" dirty="0"/>
              <a:t> </a:t>
            </a:r>
            <a:r>
              <a:rPr lang="sr-Latn-RS" dirty="0" err="1"/>
              <a:t>value</a:t>
            </a:r>
            <a:r>
              <a:rPr lang="sr-Latn-RS" dirty="0"/>
              <a:t> parove. U tim funkcijama koristimo </a:t>
            </a:r>
            <a:r>
              <a:rPr lang="sr-Latn-RS" dirty="0" err="1"/>
              <a:t>built</a:t>
            </a:r>
            <a:r>
              <a:rPr lang="sr-Latn-RS" dirty="0"/>
              <a:t> in metoda agenta upravo za izvršavanje ovih funkcionalnosti. </a:t>
            </a:r>
            <a:endParaRPr lang="en-US" dirty="0"/>
          </a:p>
          <a:p>
            <a:r>
              <a:rPr lang="en-US" dirty="0" err="1"/>
              <a:t>Prvo</a:t>
            </a:r>
            <a:r>
              <a:rPr lang="en-US" dirty="0"/>
              <a:t> get </a:t>
            </a:r>
            <a:r>
              <a:rPr lang="en-US" dirty="0" err="1"/>
              <a:t>gde</a:t>
            </a:r>
            <a:r>
              <a:rPr lang="en-US" dirty="0"/>
              <a:t> je bucket </a:t>
            </a:r>
            <a:r>
              <a:rPr lang="en-US" dirty="0" err="1"/>
              <a:t>identifikator</a:t>
            </a:r>
            <a:r>
              <a:rPr lang="en-US" dirty="0"/>
              <a:t> </a:t>
            </a:r>
            <a:r>
              <a:rPr lang="en-US" dirty="0" err="1"/>
              <a:t>konkretnog</a:t>
            </a:r>
            <a:r>
              <a:rPr lang="en-US" dirty="0"/>
              <a:t> bucket </a:t>
            </a:r>
            <a:r>
              <a:rPr lang="en-US" dirty="0" err="1"/>
              <a:t>procesa</a:t>
            </a:r>
            <a:r>
              <a:rPr lang="en-US" dirty="0"/>
              <a:t> </a:t>
            </a:r>
            <a:r>
              <a:rPr lang="en-US" dirty="0" err="1"/>
              <a:t>jer</a:t>
            </a:r>
            <a:r>
              <a:rPr lang="en-US" dirty="0"/>
              <a:t> u </a:t>
            </a:r>
            <a:r>
              <a:rPr lang="en-US" dirty="0" err="1"/>
              <a:t>opstem</a:t>
            </a:r>
            <a:r>
              <a:rPr lang="en-US" dirty="0"/>
              <a:t> </a:t>
            </a:r>
            <a:r>
              <a:rPr lang="en-US" dirty="0" err="1"/>
              <a:t>slucaju</a:t>
            </a:r>
            <a:r>
              <a:rPr lang="en-US" dirty="0"/>
              <a:t> </a:t>
            </a:r>
            <a:r>
              <a:rPr lang="en-US" dirty="0" err="1"/>
              <a:t>kreiramo</a:t>
            </a:r>
            <a:r>
              <a:rPr lang="en-US" dirty="0"/>
              <a:t> </a:t>
            </a:r>
            <a:r>
              <a:rPr lang="en-US" dirty="0" err="1"/>
              <a:t>ih</a:t>
            </a:r>
            <a:r>
              <a:rPr lang="en-US" dirty="0"/>
              <a:t> vise I </a:t>
            </a:r>
            <a:r>
              <a:rPr lang="en-US" dirty="0" err="1"/>
              <a:t>drugi</a:t>
            </a:r>
            <a:r>
              <a:rPr lang="en-US" dirty="0"/>
              <a:t> parameter je Anonima </a:t>
            </a:r>
            <a:r>
              <a:rPr lang="en-US" dirty="0" err="1"/>
              <a:t>funkcija</a:t>
            </a:r>
            <a:r>
              <a:rPr lang="en-US" dirty="0"/>
              <a:t> </a:t>
            </a:r>
            <a:r>
              <a:rPr lang="en-US" dirty="0" err="1"/>
              <a:t>koja</a:t>
            </a:r>
            <a:r>
              <a:rPr lang="en-US" dirty="0"/>
              <a:t> </a:t>
            </a:r>
            <a:r>
              <a:rPr lang="en-US" dirty="0" err="1"/>
              <a:t>ce</a:t>
            </a:r>
            <a:r>
              <a:rPr lang="en-US" dirty="0"/>
              <a:t> </a:t>
            </a:r>
            <a:r>
              <a:rPr lang="en-US" dirty="0" err="1"/>
              <a:t>poyvati</a:t>
            </a:r>
            <a:r>
              <a:rPr lang="en-US" dirty="0"/>
              <a:t> </a:t>
            </a:r>
            <a:r>
              <a:rPr lang="en-US" dirty="0" err="1"/>
              <a:t>Map.get</a:t>
            </a:r>
            <a:r>
              <a:rPr lang="en-US" dirty="0"/>
              <a:t>() </a:t>
            </a:r>
            <a:r>
              <a:rPr lang="en-US" dirty="0" err="1"/>
              <a:t>nad</a:t>
            </a:r>
            <a:r>
              <a:rPr lang="en-US" dirty="0"/>
              <a:t> </a:t>
            </a:r>
            <a:r>
              <a:rPr lang="en-US" dirty="0" err="1"/>
              <a:t>stanjem</a:t>
            </a:r>
            <a:r>
              <a:rPr lang="en-US" dirty="0"/>
              <a:t> </a:t>
            </a:r>
            <a:r>
              <a:rPr lang="en-US" dirty="0" err="1"/>
              <a:t>dakle</a:t>
            </a:r>
            <a:r>
              <a:rPr lang="en-US" dirty="0"/>
              <a:t> </a:t>
            </a:r>
            <a:r>
              <a:rPr lang="en-US" dirty="0" err="1"/>
              <a:t>nad</a:t>
            </a:r>
            <a:r>
              <a:rPr lang="en-US" dirty="0"/>
              <a:t> </a:t>
            </a:r>
            <a:r>
              <a:rPr lang="en-US" dirty="0" err="1"/>
              <a:t>trenutnom</a:t>
            </a:r>
            <a:r>
              <a:rPr lang="en-US" dirty="0"/>
              <a:t> </a:t>
            </a:r>
            <a:r>
              <a:rPr lang="en-US" dirty="0" err="1"/>
              <a:t>vrednoscu</a:t>
            </a:r>
            <a:r>
              <a:rPr lang="en-US" dirty="0"/>
              <a:t> </a:t>
            </a:r>
            <a:r>
              <a:rPr lang="en-US" dirty="0" err="1"/>
              <a:t>stanja</a:t>
            </a:r>
            <a:r>
              <a:rPr lang="en-US" dirty="0"/>
              <a:t>. </a:t>
            </a:r>
            <a:r>
              <a:rPr lang="en-US" dirty="0" err="1"/>
              <a:t>Obratite</a:t>
            </a:r>
            <a:r>
              <a:rPr lang="en-US" dirty="0"/>
              <a:t> </a:t>
            </a:r>
            <a:r>
              <a:rPr lang="en-US" dirty="0" err="1"/>
              <a:t>paznju</a:t>
            </a:r>
            <a:r>
              <a:rPr lang="en-US" dirty="0"/>
              <a:t> </a:t>
            </a:r>
            <a:r>
              <a:rPr lang="en-US" dirty="0" err="1"/>
              <a:t>ovde</a:t>
            </a:r>
            <a:r>
              <a:rPr lang="en-US" dirty="0"/>
              <a:t> </a:t>
            </a:r>
            <a:r>
              <a:rPr lang="en-US" dirty="0" err="1"/>
              <a:t>na</a:t>
            </a:r>
            <a:r>
              <a:rPr lang="en-US" dirty="0"/>
              <a:t> &amp;1 to </a:t>
            </a:r>
            <a:r>
              <a:rPr lang="en-US" dirty="0" err="1"/>
              <a:t>znaci</a:t>
            </a:r>
            <a:r>
              <a:rPr lang="en-US" dirty="0"/>
              <a:t> da ova Anonima </a:t>
            </a:r>
            <a:r>
              <a:rPr lang="en-US" dirty="0" err="1"/>
              <a:t>funkcija</a:t>
            </a:r>
            <a:r>
              <a:rPr lang="en-US" dirty="0"/>
              <a:t> </a:t>
            </a:r>
            <a:r>
              <a:rPr lang="en-US" dirty="0" err="1"/>
              <a:t>ima</a:t>
            </a:r>
            <a:r>
              <a:rPr lang="en-US" dirty="0"/>
              <a:t> parameter koji </a:t>
            </a:r>
            <a:r>
              <a:rPr lang="en-US" dirty="0" err="1"/>
              <a:t>joj</a:t>
            </a:r>
            <a:r>
              <a:rPr lang="en-US" dirty="0"/>
              <a:t> se </a:t>
            </a:r>
            <a:r>
              <a:rPr lang="en-US" dirty="0" err="1"/>
              <a:t>prosledjuje</a:t>
            </a:r>
            <a:r>
              <a:rPr lang="en-US" dirty="0"/>
              <a:t>. U </a:t>
            </a:r>
            <a:r>
              <a:rPr lang="en-US" dirty="0" err="1"/>
              <a:t>ovom</a:t>
            </a:r>
            <a:r>
              <a:rPr lang="en-US" dirty="0"/>
              <a:t> </a:t>
            </a:r>
            <a:r>
              <a:rPr lang="en-US" dirty="0" err="1"/>
              <a:t>slucaju</a:t>
            </a:r>
            <a:r>
              <a:rPr lang="en-US" dirty="0"/>
              <a:t> bice </a:t>
            </a:r>
            <a:r>
              <a:rPr lang="en-US" dirty="0" err="1"/>
              <a:t>joj</a:t>
            </a:r>
            <a:r>
              <a:rPr lang="en-US" dirty="0"/>
              <a:t> </a:t>
            </a:r>
            <a:r>
              <a:rPr lang="en-US" dirty="0" err="1"/>
              <a:t>porsledjeno</a:t>
            </a:r>
            <a:r>
              <a:rPr lang="en-US" dirty="0"/>
              <a:t> </a:t>
            </a:r>
            <a:r>
              <a:rPr lang="en-US" dirty="0" err="1"/>
              <a:t>stanje</a:t>
            </a:r>
            <a:r>
              <a:rPr lang="en-US" dirty="0"/>
              <a:t> </a:t>
            </a:r>
            <a:r>
              <a:rPr lang="en-US" dirty="0" err="1"/>
              <a:t>agenta</a:t>
            </a:r>
            <a:r>
              <a:rPr lang="en-US" dirty="0"/>
              <a:t>.</a:t>
            </a:r>
            <a:br>
              <a:rPr lang="en-US" dirty="0"/>
            </a:br>
            <a:br>
              <a:rPr lang="en-US" dirty="0"/>
            </a:br>
            <a:r>
              <a:rPr lang="en-US" dirty="0" err="1"/>
              <a:t>Slicno</a:t>
            </a:r>
            <a:r>
              <a:rPr lang="en-US" dirty="0"/>
              <a:t> se </a:t>
            </a:r>
            <a:r>
              <a:rPr lang="en-US" dirty="0" err="1"/>
              <a:t>dalje</a:t>
            </a:r>
            <a:r>
              <a:rPr lang="en-US" dirty="0"/>
              <a:t> </a:t>
            </a:r>
            <a:r>
              <a:rPr lang="en-US" dirty="0" err="1"/>
              <a:t>koriste</a:t>
            </a:r>
            <a:r>
              <a:rPr lang="en-US" dirty="0"/>
              <a:t> </a:t>
            </a:r>
            <a:r>
              <a:rPr lang="en-US" dirty="0" err="1"/>
              <a:t>Agent.update</a:t>
            </a:r>
            <a:r>
              <a:rPr lang="en-US" dirty="0"/>
              <a:t> </a:t>
            </a:r>
            <a:r>
              <a:rPr lang="en-US" dirty="0" err="1"/>
              <a:t>fja</a:t>
            </a:r>
            <a:r>
              <a:rPr lang="en-US" dirty="0"/>
              <a:t> </a:t>
            </a:r>
            <a:r>
              <a:rPr lang="en-US" dirty="0" err="1"/>
              <a:t>koja</a:t>
            </a:r>
            <a:r>
              <a:rPr lang="en-US" dirty="0"/>
              <a:t> </a:t>
            </a:r>
            <a:r>
              <a:rPr lang="en-US" dirty="0" err="1"/>
              <a:t>koristi</a:t>
            </a:r>
            <a:r>
              <a:rPr lang="en-US" dirty="0"/>
              <a:t> </a:t>
            </a:r>
            <a:r>
              <a:rPr lang="en-US" dirty="0" err="1"/>
              <a:t>Map.put</a:t>
            </a:r>
            <a:r>
              <a:rPr lang="en-US" dirty="0"/>
              <a:t> da </a:t>
            </a:r>
            <a:r>
              <a:rPr lang="en-US" dirty="0" err="1"/>
              <a:t>azurira</a:t>
            </a:r>
            <a:r>
              <a:rPr lang="en-US" dirty="0"/>
              <a:t> </a:t>
            </a:r>
            <a:r>
              <a:rPr lang="en-US" dirty="0" err="1"/>
              <a:t>stanje</a:t>
            </a:r>
            <a:r>
              <a:rPr lang="en-US" dirty="0"/>
              <a:t> I delete </a:t>
            </a:r>
            <a:r>
              <a:rPr lang="en-US" dirty="0" err="1"/>
              <a:t>koja</a:t>
            </a:r>
            <a:r>
              <a:rPr lang="en-US" dirty="0"/>
              <a:t> </a:t>
            </a:r>
            <a:r>
              <a:rPr lang="en-US" dirty="0" err="1"/>
              <a:t>koristi</a:t>
            </a:r>
            <a:r>
              <a:rPr lang="en-US" dirty="0"/>
              <a:t> </a:t>
            </a:r>
            <a:r>
              <a:rPr lang="en-US" dirty="0" err="1"/>
              <a:t>Agent.gen_and_update</a:t>
            </a:r>
            <a:r>
              <a:rPr lang="en-US" dirty="0"/>
              <a:t>, </a:t>
            </a:r>
            <a:r>
              <a:rPr lang="en-US" dirty="0" err="1"/>
              <a:t>dakle</a:t>
            </a:r>
            <a:r>
              <a:rPr lang="en-US" dirty="0"/>
              <a:t> </a:t>
            </a:r>
            <a:r>
              <a:rPr lang="en-US" dirty="0" err="1"/>
              <a:t>vraca</a:t>
            </a:r>
            <a:r>
              <a:rPr lang="en-US" dirty="0"/>
              <a:t> </a:t>
            </a:r>
            <a:r>
              <a:rPr lang="en-US" dirty="0" err="1"/>
              <a:t>vrednost</a:t>
            </a:r>
            <a:r>
              <a:rPr lang="en-US" dirty="0"/>
              <a:t> </a:t>
            </a:r>
            <a:r>
              <a:rPr lang="en-US" dirty="0" err="1"/>
              <a:t>trazu</a:t>
            </a:r>
            <a:r>
              <a:rPr lang="en-US" dirty="0"/>
              <a:t> </a:t>
            </a:r>
            <a:r>
              <a:rPr lang="sr-Latn-RS" dirty="0"/>
              <a:t>i ujedno je i </a:t>
            </a:r>
            <a:r>
              <a:rPr lang="sr-Latn-RS" dirty="0" err="1"/>
              <a:t>ayurira</a:t>
            </a:r>
            <a:r>
              <a:rPr lang="sr-Latn-RS" dirty="0"/>
              <a:t> i to ovde konkretno tako sto izbacuje </a:t>
            </a:r>
            <a:r>
              <a:rPr lang="sr-Latn-RS" dirty="0" err="1"/>
              <a:t>kljuc</a:t>
            </a:r>
            <a:r>
              <a:rPr lang="sr-Latn-RS" dirty="0"/>
              <a:t> iz mape. Dakle trenutno imamo </a:t>
            </a:r>
            <a:r>
              <a:rPr lang="sr-Latn-RS" dirty="0" err="1"/>
              <a:t>buckete</a:t>
            </a:r>
            <a:r>
              <a:rPr lang="sr-Latn-RS" dirty="0"/>
              <a:t> koji mogu da </a:t>
            </a:r>
            <a:r>
              <a:rPr lang="sr-Latn-RS" dirty="0" err="1"/>
              <a:t>cuvaju</a:t>
            </a:r>
            <a:r>
              <a:rPr lang="sr-Latn-RS" dirty="0"/>
              <a:t> parove </a:t>
            </a:r>
            <a:r>
              <a:rPr lang="sr-Latn-RS" dirty="0" err="1"/>
              <a:t>kljuceva</a:t>
            </a:r>
            <a:r>
              <a:rPr lang="sr-Latn-RS" dirty="0"/>
              <a:t> vrednosti. Sada treba da </a:t>
            </a:r>
            <a:r>
              <a:rPr lang="sr-Latn-RS" dirty="0" err="1"/>
              <a:t>omogucimo</a:t>
            </a:r>
            <a:r>
              <a:rPr lang="sr-Latn-RS" dirty="0"/>
              <a:t> slanje zahteva </a:t>
            </a:r>
            <a:r>
              <a:rPr lang="sr-Latn-RS" dirty="0" err="1"/>
              <a:t>razlicitm</a:t>
            </a:r>
            <a:r>
              <a:rPr lang="sr-Latn-RS" dirty="0"/>
              <a:t> </a:t>
            </a:r>
            <a:r>
              <a:rPr lang="sr-Latn-RS" dirty="0" err="1"/>
              <a:t>bucketima</a:t>
            </a:r>
            <a:r>
              <a:rPr lang="sr-Latn-RS" dirty="0"/>
              <a:t>.</a:t>
            </a:r>
          </a:p>
        </p:txBody>
      </p:sp>
      <p:sp>
        <p:nvSpPr>
          <p:cNvPr id="4" name="Slide Number Placeholder 3">
            <a:extLst>
              <a:ext uri="{FF2B5EF4-FFF2-40B4-BE49-F238E27FC236}">
                <a16:creationId xmlns:a16="http://schemas.microsoft.com/office/drawing/2014/main" id="{A820FB39-CAED-A552-E90F-1EC7B41212C0}"/>
              </a:ext>
            </a:extLst>
          </p:cNvPr>
          <p:cNvSpPr>
            <a:spLocks noGrp="1"/>
          </p:cNvSpPr>
          <p:nvPr>
            <p:ph type="sldNum" sz="quarter" idx="5"/>
          </p:nvPr>
        </p:nvSpPr>
        <p:spPr/>
        <p:txBody>
          <a:bodyPr/>
          <a:lstStyle/>
          <a:p>
            <a:fld id="{0A8FB256-0588-4CB6-B094-1280A541CFB7}" type="slidenum">
              <a:rPr lang="en-US" smtClean="0"/>
              <a:t>12</a:t>
            </a:fld>
            <a:endParaRPr lang="en-US"/>
          </a:p>
        </p:txBody>
      </p:sp>
    </p:spTree>
    <p:extLst>
      <p:ext uri="{BB962C8B-B14F-4D97-AF65-F5344CB8AC3E}">
        <p14:creationId xmlns:p14="http://schemas.microsoft.com/office/powerpoint/2010/main" val="25866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D244E-0400-5CBC-E81A-3914DAC2E9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602FC-DCC3-A678-4047-70F4EA231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3D222-D61E-AFC7-B86E-62D8D522A95E}"/>
              </a:ext>
            </a:extLst>
          </p:cNvPr>
          <p:cNvSpPr>
            <a:spLocks noGrp="1"/>
          </p:cNvSpPr>
          <p:nvPr>
            <p:ph type="body" idx="1"/>
          </p:nvPr>
        </p:nvSpPr>
        <p:spPr/>
        <p:txBody>
          <a:bodyPr/>
          <a:lstStyle/>
          <a:p>
            <a:r>
              <a:rPr lang="sr-Latn-RS" dirty="0" err="1"/>
              <a:t>GenServer</a:t>
            </a:r>
            <a:r>
              <a:rPr lang="sr-Latn-RS" dirty="0"/>
              <a:t> implementira klijent server arhitekturu </a:t>
            </a:r>
            <a:r>
              <a:rPr lang="sr-Latn-RS" dirty="0" err="1"/>
              <a:t>izmedju</a:t>
            </a:r>
            <a:r>
              <a:rPr lang="sr-Latn-RS" dirty="0"/>
              <a:t> procesa. </a:t>
            </a:r>
            <a:r>
              <a:rPr lang="sr-Latn-RS" dirty="0" err="1"/>
              <a:t>Tj</a:t>
            </a:r>
            <a:r>
              <a:rPr lang="sr-Latn-RS" dirty="0"/>
              <a:t> on sluzi kao server za druge procese. Dakle prilikom pisanja </a:t>
            </a:r>
            <a:r>
              <a:rPr lang="sr-Latn-RS" dirty="0" err="1"/>
              <a:t>GenServera</a:t>
            </a:r>
            <a:r>
              <a:rPr lang="sr-Latn-RS" dirty="0"/>
              <a:t> potrebno je da </a:t>
            </a:r>
            <a:r>
              <a:rPr lang="sr-Latn-RS" dirty="0" err="1"/>
              <a:t>napisemo</a:t>
            </a:r>
            <a:r>
              <a:rPr lang="sr-Latn-RS" dirty="0"/>
              <a:t> metode koje </a:t>
            </a:r>
            <a:r>
              <a:rPr lang="sr-Latn-RS" dirty="0" err="1"/>
              <a:t>ce</a:t>
            </a:r>
            <a:r>
              <a:rPr lang="sr-Latn-RS" dirty="0"/>
              <a:t> klijenti procesi pozivati, </a:t>
            </a:r>
            <a:r>
              <a:rPr lang="sr-Latn-RS" dirty="0" err="1"/>
              <a:t>odnsosno</a:t>
            </a:r>
            <a:r>
              <a:rPr lang="sr-Latn-RS" dirty="0"/>
              <a:t> metode koje opisuju na koji </a:t>
            </a:r>
            <a:r>
              <a:rPr lang="sr-Latn-RS" dirty="0" err="1"/>
              <a:t>nacin</a:t>
            </a:r>
            <a:r>
              <a:rPr lang="sr-Latn-RS" dirty="0"/>
              <a:t> klijent </a:t>
            </a:r>
            <a:r>
              <a:rPr lang="sr-Latn-RS" dirty="0" err="1"/>
              <a:t>moze</a:t>
            </a:r>
            <a:r>
              <a:rPr lang="sr-Latn-RS" dirty="0"/>
              <a:t> da interaguje se </a:t>
            </a:r>
            <a:r>
              <a:rPr lang="sr-Latn-RS" dirty="0" err="1"/>
              <a:t>GenServerom</a:t>
            </a:r>
            <a:r>
              <a:rPr lang="sr-Latn-RS" dirty="0"/>
              <a:t> </a:t>
            </a:r>
            <a:r>
              <a:rPr lang="sr-Latn-RS" dirty="0" err="1"/>
              <a:t>tj</a:t>
            </a:r>
            <a:r>
              <a:rPr lang="sr-Latn-RS" dirty="0"/>
              <a:t> </a:t>
            </a:r>
            <a:r>
              <a:rPr lang="sr-Latn-RS" dirty="0" err="1"/>
              <a:t>sta</a:t>
            </a:r>
            <a:r>
              <a:rPr lang="sr-Latn-RS" dirty="0"/>
              <a:t> </a:t>
            </a:r>
            <a:r>
              <a:rPr lang="sr-Latn-RS" dirty="0" err="1"/>
              <a:t>moze</a:t>
            </a:r>
            <a:r>
              <a:rPr lang="sr-Latn-RS" dirty="0"/>
              <a:t> da zahteva od njega i  </a:t>
            </a:r>
            <a:r>
              <a:rPr lang="sr-Latn-RS" dirty="0" err="1"/>
              <a:t>takodje</a:t>
            </a:r>
            <a:r>
              <a:rPr lang="sr-Latn-RS" dirty="0"/>
              <a:t> serverski kod za svaki od tih zahteva, </a:t>
            </a:r>
            <a:r>
              <a:rPr lang="sr-Latn-RS" dirty="0" err="1"/>
              <a:t>ondnosno</a:t>
            </a:r>
            <a:r>
              <a:rPr lang="sr-Latn-RS" dirty="0"/>
              <a:t> kako </a:t>
            </a:r>
            <a:r>
              <a:rPr lang="sr-Latn-RS" dirty="0" err="1"/>
              <a:t>ce</a:t>
            </a:r>
            <a:r>
              <a:rPr lang="sr-Latn-RS" dirty="0"/>
              <a:t> server obraditi svaki od tih zahteva. Kao sto vidimo na levoj gornjoj levoj slici </a:t>
            </a:r>
            <a:r>
              <a:rPr lang="sr-Latn-RS" dirty="0" err="1"/>
              <a:t>start_link</a:t>
            </a:r>
            <a:r>
              <a:rPr lang="sr-Latn-RS" dirty="0"/>
              <a:t> funkcija koja startuje </a:t>
            </a:r>
            <a:r>
              <a:rPr lang="sr-Latn-RS" dirty="0" err="1"/>
              <a:t>KV.Registry</a:t>
            </a:r>
            <a:r>
              <a:rPr lang="sr-Latn-RS" dirty="0"/>
              <a:t> module pribavlja iz </a:t>
            </a:r>
            <a:r>
              <a:rPr lang="sr-Latn-RS" dirty="0" err="1"/>
              <a:t>keyword</a:t>
            </a:r>
            <a:r>
              <a:rPr lang="sr-Latn-RS" dirty="0"/>
              <a:t> liste koja joj je </a:t>
            </a:r>
            <a:r>
              <a:rPr lang="sr-Latn-RS" dirty="0" err="1"/>
              <a:t>prosledjena</a:t>
            </a:r>
            <a:r>
              <a:rPr lang="sr-Latn-RS" dirty="0"/>
              <a:t> ima </a:t>
            </a:r>
            <a:r>
              <a:rPr lang="sr-Latn-RS" dirty="0" err="1"/>
              <a:t>GenServera</a:t>
            </a:r>
            <a:r>
              <a:rPr lang="sr-Latn-RS" dirty="0"/>
              <a:t> i zatim ga koristi prilikom startovanja istog. U </a:t>
            </a:r>
            <a:r>
              <a:rPr lang="sr-Latn-RS" dirty="0" err="1"/>
              <a:t>opstem</a:t>
            </a:r>
            <a:r>
              <a:rPr lang="sr-Latn-RS" dirty="0"/>
              <a:t> </a:t>
            </a:r>
            <a:r>
              <a:rPr lang="sr-Latn-RS" dirty="0" err="1"/>
              <a:t>slucaju</a:t>
            </a:r>
            <a:r>
              <a:rPr lang="sr-Latn-RS" dirty="0"/>
              <a:t> ne moramo ali </a:t>
            </a:r>
            <a:r>
              <a:rPr lang="sr-Latn-RS" dirty="0" err="1"/>
              <a:t>takodje</a:t>
            </a:r>
            <a:r>
              <a:rPr lang="sr-Latn-RS" dirty="0"/>
              <a:t> </a:t>
            </a:r>
            <a:r>
              <a:rPr lang="sr-Latn-RS" dirty="0" err="1"/>
              <a:t>mozemo</a:t>
            </a:r>
            <a:r>
              <a:rPr lang="sr-Latn-RS" dirty="0"/>
              <a:t> da </a:t>
            </a:r>
            <a:r>
              <a:rPr lang="sr-Latn-RS" dirty="0" err="1"/>
              <a:t>pruzimo</a:t>
            </a:r>
            <a:r>
              <a:rPr lang="sr-Latn-RS" dirty="0"/>
              <a:t> i implementaciju startovanja </a:t>
            </a:r>
            <a:r>
              <a:rPr lang="sr-Latn-RS" dirty="0" err="1"/>
              <a:t>GenServera</a:t>
            </a:r>
            <a:r>
              <a:rPr lang="sr-Latn-RS" dirty="0"/>
              <a:t>. Ona je data donjom levom slikom.</a:t>
            </a:r>
            <a:br>
              <a:rPr lang="sr-Latn-RS" dirty="0"/>
            </a:br>
            <a:r>
              <a:rPr lang="sr-Latn-RS" dirty="0"/>
              <a:t>Konkretno nas </a:t>
            </a:r>
            <a:r>
              <a:rPr lang="sr-Latn-RS" dirty="0" err="1"/>
              <a:t>GenServer</a:t>
            </a:r>
            <a:r>
              <a:rPr lang="sr-Latn-RS" dirty="0"/>
              <a:t> treba da vodi </a:t>
            </a:r>
            <a:r>
              <a:rPr lang="sr-Latn-RS" dirty="0" err="1"/>
              <a:t>racuna</a:t>
            </a:r>
            <a:r>
              <a:rPr lang="sr-Latn-RS" dirty="0"/>
              <a:t> o dvema tabelama. </a:t>
            </a:r>
            <a:r>
              <a:rPr lang="sr-Latn-RS" dirty="0" err="1"/>
              <a:t>Names</a:t>
            </a:r>
            <a:r>
              <a:rPr lang="sr-Latn-RS" dirty="0"/>
              <a:t> tabela pamti preslikavanja imena </a:t>
            </a:r>
            <a:r>
              <a:rPr lang="sr-Latn-RS" dirty="0" err="1"/>
              <a:t>bucket</a:t>
            </a:r>
            <a:r>
              <a:rPr lang="sr-Latn-RS" dirty="0"/>
              <a:t>-a na njihove </a:t>
            </a:r>
            <a:r>
              <a:rPr lang="sr-Latn-RS" dirty="0" err="1"/>
              <a:t>jedinstevene</a:t>
            </a:r>
            <a:r>
              <a:rPr lang="sr-Latn-RS" dirty="0"/>
              <a:t> identifikatore. Zato sto u </a:t>
            </a:r>
            <a:r>
              <a:rPr lang="sr-Latn-RS" dirty="0" err="1"/>
              <a:t>opstem</a:t>
            </a:r>
            <a:r>
              <a:rPr lang="sr-Latn-RS" dirty="0"/>
              <a:t> </a:t>
            </a:r>
            <a:r>
              <a:rPr lang="sr-Latn-RS" dirty="0" err="1"/>
              <a:t>slucaju</a:t>
            </a:r>
            <a:r>
              <a:rPr lang="sr-Latn-RS" dirty="0"/>
              <a:t> ako </a:t>
            </a:r>
            <a:r>
              <a:rPr lang="sr-Latn-RS" dirty="0" err="1"/>
              <a:t>bucket</a:t>
            </a:r>
            <a:r>
              <a:rPr lang="sr-Latn-RS" dirty="0"/>
              <a:t> padne </a:t>
            </a:r>
            <a:r>
              <a:rPr lang="sr-Latn-RS" dirty="0" err="1"/>
              <a:t>padne</a:t>
            </a:r>
            <a:r>
              <a:rPr lang="sr-Latn-RS" dirty="0"/>
              <a:t> </a:t>
            </a:r>
            <a:r>
              <a:rPr lang="sr-Latn-RS" dirty="0" err="1"/>
              <a:t>moze</a:t>
            </a:r>
            <a:r>
              <a:rPr lang="sr-Latn-RS" dirty="0"/>
              <a:t> da se </a:t>
            </a:r>
            <a:r>
              <a:rPr lang="sr-Latn-RS" dirty="0" err="1"/>
              <a:t>rastartuje</a:t>
            </a:r>
            <a:r>
              <a:rPr lang="sr-Latn-RS" dirty="0"/>
              <a:t> sa </a:t>
            </a:r>
            <a:r>
              <a:rPr lang="sr-Latn-RS" dirty="0" err="1"/>
              <a:t>razlicitm</a:t>
            </a:r>
            <a:r>
              <a:rPr lang="sr-Latn-RS" dirty="0"/>
              <a:t> identifikatorom dok mu ime ostaje isto. A i korisniku je mnogo intuitivnije da pamti ime </a:t>
            </a:r>
            <a:r>
              <a:rPr lang="sr-Latn-RS" dirty="0" err="1"/>
              <a:t>bucket</a:t>
            </a:r>
            <a:r>
              <a:rPr lang="sr-Latn-RS" dirty="0"/>
              <a:t>-a.  Jedna zamka u koju ovde može da se </a:t>
            </a:r>
            <a:r>
              <a:rPr lang="sr-Latn-RS" dirty="0" err="1"/>
              <a:t>updane</a:t>
            </a:r>
            <a:r>
              <a:rPr lang="sr-Latn-RS" dirty="0"/>
              <a:t> je da se kreira poseban atom za svaki </a:t>
            </a:r>
            <a:r>
              <a:rPr lang="sr-Latn-RS" dirty="0" err="1"/>
              <a:t>bucket</a:t>
            </a:r>
            <a:r>
              <a:rPr lang="sr-Latn-RS" dirty="0"/>
              <a:t> i da se tako pamte </a:t>
            </a:r>
            <a:r>
              <a:rPr lang="sr-Latn-RS" dirty="0" err="1"/>
              <a:t>bucketi</a:t>
            </a:r>
            <a:r>
              <a:rPr lang="sr-Latn-RS" dirty="0"/>
              <a:t> </a:t>
            </a:r>
            <a:r>
              <a:rPr lang="sr-Latn-RS" dirty="0" err="1"/>
              <a:t>medjutim</a:t>
            </a:r>
            <a:r>
              <a:rPr lang="sr-Latn-RS" dirty="0"/>
              <a:t> kao sto sam pomenuo malopre to je anti </a:t>
            </a:r>
            <a:r>
              <a:rPr lang="sr-Latn-RS" dirty="0" err="1"/>
              <a:t>pattern</a:t>
            </a:r>
            <a:r>
              <a:rPr lang="sr-Latn-RS" dirty="0"/>
              <a:t> jer atome ne treba kreirati </a:t>
            </a:r>
            <a:r>
              <a:rPr lang="sr-Latn-RS" dirty="0" err="1"/>
              <a:t>dinamicki</a:t>
            </a:r>
            <a:r>
              <a:rPr lang="sr-Latn-RS" dirty="0"/>
              <a:t>. I poslednja stvar vezana za </a:t>
            </a:r>
            <a:r>
              <a:rPr lang="sr-Latn-RS" dirty="0" err="1"/>
              <a:t>names</a:t>
            </a:r>
            <a:r>
              <a:rPr lang="sr-Latn-RS" dirty="0"/>
              <a:t> tabelu je da je ona implementirana kao </a:t>
            </a:r>
            <a:r>
              <a:rPr lang="sr-Latn-RS" dirty="0" err="1"/>
              <a:t>ets</a:t>
            </a:r>
            <a:r>
              <a:rPr lang="sr-Latn-RS" dirty="0"/>
              <a:t> tabela, </a:t>
            </a:r>
            <a:r>
              <a:rPr lang="sr-Latn-RS" dirty="0" err="1"/>
              <a:t>tj</a:t>
            </a:r>
            <a:r>
              <a:rPr lang="sr-Latn-RS" dirty="0"/>
              <a:t> </a:t>
            </a:r>
            <a:r>
              <a:rPr lang="sr-Latn-RS" dirty="0" err="1"/>
              <a:t>erlang</a:t>
            </a:r>
            <a:r>
              <a:rPr lang="sr-Latn-RS" dirty="0"/>
              <a:t> </a:t>
            </a:r>
            <a:r>
              <a:rPr lang="sr-Latn-RS" dirty="0" err="1"/>
              <a:t>term</a:t>
            </a:r>
            <a:r>
              <a:rPr lang="sr-Latn-RS" dirty="0"/>
              <a:t> </a:t>
            </a:r>
            <a:r>
              <a:rPr lang="sr-Latn-RS" dirty="0" err="1"/>
              <a:t>storage</a:t>
            </a:r>
            <a:r>
              <a:rPr lang="sr-Latn-RS" dirty="0"/>
              <a:t>, sto je neki vid </a:t>
            </a:r>
            <a:r>
              <a:rPr lang="sr-Latn-RS" dirty="0" err="1"/>
              <a:t>built</a:t>
            </a:r>
            <a:r>
              <a:rPr lang="sr-Latn-RS" dirty="0"/>
              <a:t> in keša kod </a:t>
            </a:r>
            <a:r>
              <a:rPr lang="sr-Latn-RS" dirty="0" err="1"/>
              <a:t>erlanga</a:t>
            </a:r>
            <a:r>
              <a:rPr lang="sr-Latn-RS" dirty="0"/>
              <a:t>, koji po izboru </a:t>
            </a:r>
            <a:r>
              <a:rPr lang="sr-Latn-RS" dirty="0" err="1"/>
              <a:t>moze</a:t>
            </a:r>
            <a:r>
              <a:rPr lang="sr-Latn-RS" dirty="0"/>
              <a:t> da obezbedi </a:t>
            </a:r>
            <a:r>
              <a:rPr lang="sr-Latn-RS" dirty="0" err="1"/>
              <a:t>konkuretno</a:t>
            </a:r>
            <a:r>
              <a:rPr lang="sr-Latn-RS" dirty="0"/>
              <a:t> </a:t>
            </a:r>
            <a:r>
              <a:rPr lang="sr-Latn-RS" dirty="0" err="1"/>
              <a:t>citanje</a:t>
            </a:r>
            <a:r>
              <a:rPr lang="sr-Latn-RS" dirty="0"/>
              <a:t> i pisanje.</a:t>
            </a:r>
            <a:br>
              <a:rPr lang="sr-Latn-RS" dirty="0"/>
            </a:br>
            <a:r>
              <a:rPr lang="sr-Latn-RS" dirty="0"/>
              <a:t>Druga tabela je </a:t>
            </a:r>
            <a:r>
              <a:rPr lang="sr-Latn-RS" dirty="0" err="1"/>
              <a:t>refs</a:t>
            </a:r>
            <a:r>
              <a:rPr lang="sr-Latn-RS" dirty="0"/>
              <a:t> </a:t>
            </a:r>
            <a:r>
              <a:rPr lang="sr-Latn-RS" dirty="0" err="1"/>
              <a:t>tabea</a:t>
            </a:r>
            <a:r>
              <a:rPr lang="sr-Latn-RS" dirty="0"/>
              <a:t> koja bodi </a:t>
            </a:r>
            <a:r>
              <a:rPr lang="sr-Latn-RS" dirty="0" err="1"/>
              <a:t>racuna</a:t>
            </a:r>
            <a:r>
              <a:rPr lang="sr-Latn-RS" dirty="0"/>
              <a:t> o vezi referenca i ime </a:t>
            </a:r>
            <a:r>
              <a:rPr lang="sr-Latn-RS" dirty="0" err="1"/>
              <a:t>bucketa</a:t>
            </a:r>
            <a:r>
              <a:rPr lang="sr-Latn-RS" dirty="0"/>
              <a:t>.  Reference imamo, kao sto </a:t>
            </a:r>
            <a:r>
              <a:rPr lang="sr-Latn-RS" dirty="0" err="1"/>
              <a:t>cete</a:t>
            </a:r>
            <a:r>
              <a:rPr lang="sr-Latn-RS" dirty="0"/>
              <a:t> videti na nekoj od narednih slika, zato sto smo izabrali da nas </a:t>
            </a:r>
            <a:r>
              <a:rPr lang="sr-Latn-RS" dirty="0" err="1"/>
              <a:t>bucket</a:t>
            </a:r>
            <a:r>
              <a:rPr lang="sr-Latn-RS" dirty="0"/>
              <a:t> proces obavesti prilikom svog pada što nam je potrebno kako bismo </a:t>
            </a:r>
            <a:r>
              <a:rPr lang="sr-Latn-RS" dirty="0" err="1"/>
              <a:t>azurirali</a:t>
            </a:r>
            <a:r>
              <a:rPr lang="sr-Latn-RS" dirty="0"/>
              <a:t> tabelu </a:t>
            </a:r>
            <a:r>
              <a:rPr lang="sr-Latn-RS" dirty="0" err="1"/>
              <a:t>names</a:t>
            </a:r>
            <a:r>
              <a:rPr lang="sr-Latn-RS" dirty="0"/>
              <a:t>. I ta instrukcija koja povezuje procese na taj </a:t>
            </a:r>
            <a:r>
              <a:rPr lang="sr-Latn-RS" dirty="0" err="1"/>
              <a:t>nacin</a:t>
            </a:r>
            <a:r>
              <a:rPr lang="sr-Latn-RS" dirty="0"/>
              <a:t> </a:t>
            </a:r>
            <a:r>
              <a:rPr lang="sr-Latn-RS" dirty="0" err="1"/>
              <a:t>vraca</a:t>
            </a:r>
            <a:r>
              <a:rPr lang="sr-Latn-RS" dirty="0"/>
              <a:t> referencu na proces koja je nezavisna od identifikatora procesa.</a:t>
            </a:r>
          </a:p>
          <a:p>
            <a:endParaRPr lang="sr-Latn-RS" dirty="0"/>
          </a:p>
          <a:p>
            <a:r>
              <a:rPr lang="sr-Latn-RS" dirty="0"/>
              <a:t>Dalje na slikama desno vidimo 2 funkcije koje </a:t>
            </a:r>
            <a:r>
              <a:rPr lang="sr-Latn-RS" dirty="0" err="1"/>
              <a:t>genserver</a:t>
            </a:r>
            <a:r>
              <a:rPr lang="sr-Latn-RS" dirty="0"/>
              <a:t> </a:t>
            </a:r>
            <a:r>
              <a:rPr lang="sr-Latn-RS" dirty="0" err="1"/>
              <a:t>pruza</a:t>
            </a:r>
            <a:r>
              <a:rPr lang="sr-Latn-RS" dirty="0"/>
              <a:t> klijentima a to je </a:t>
            </a:r>
            <a:r>
              <a:rPr lang="sr-Latn-RS" dirty="0" err="1"/>
              <a:t>lookup</a:t>
            </a:r>
            <a:r>
              <a:rPr lang="sr-Latn-RS" dirty="0"/>
              <a:t> funkcija koja </a:t>
            </a:r>
            <a:r>
              <a:rPr lang="sr-Latn-RS" dirty="0" err="1"/>
              <a:t>vraca</a:t>
            </a:r>
            <a:r>
              <a:rPr lang="sr-Latn-RS" dirty="0"/>
              <a:t> </a:t>
            </a:r>
            <a:r>
              <a:rPr lang="sr-Latn-RS" dirty="0" err="1"/>
              <a:t>pid</a:t>
            </a:r>
            <a:r>
              <a:rPr lang="sr-Latn-RS" dirty="0"/>
              <a:t> </a:t>
            </a:r>
            <a:r>
              <a:rPr lang="sr-Latn-RS" dirty="0" err="1"/>
              <a:t>trazenog</a:t>
            </a:r>
            <a:r>
              <a:rPr lang="sr-Latn-RS" dirty="0"/>
              <a:t> </a:t>
            </a:r>
            <a:r>
              <a:rPr lang="sr-Latn-RS" dirty="0" err="1"/>
              <a:t>bucketa</a:t>
            </a:r>
            <a:r>
              <a:rPr lang="sr-Latn-RS" dirty="0"/>
              <a:t> i </a:t>
            </a:r>
            <a:r>
              <a:rPr lang="sr-Latn-RS" dirty="0" err="1"/>
              <a:t>create</a:t>
            </a:r>
            <a:r>
              <a:rPr lang="sr-Latn-RS" dirty="0"/>
              <a:t> funkcija koja kreira novi </a:t>
            </a:r>
            <a:r>
              <a:rPr lang="sr-Latn-RS" dirty="0" err="1"/>
              <a:t>bucket</a:t>
            </a:r>
            <a:r>
              <a:rPr lang="sr-Latn-RS" dirty="0"/>
              <a:t>. Naravno u </a:t>
            </a:r>
            <a:r>
              <a:rPr lang="sr-Latn-RS" dirty="0" err="1"/>
              <a:t>slucaju</a:t>
            </a:r>
            <a:r>
              <a:rPr lang="sr-Latn-RS" dirty="0"/>
              <a:t> </a:t>
            </a:r>
            <a:r>
              <a:rPr lang="sr-Latn-RS" dirty="0" err="1"/>
              <a:t>create</a:t>
            </a:r>
            <a:r>
              <a:rPr lang="sr-Latn-RS" dirty="0"/>
              <a:t> </a:t>
            </a:r>
            <a:r>
              <a:rPr lang="sr-Latn-RS" dirty="0" err="1"/>
              <a:t>funckije</a:t>
            </a:r>
            <a:r>
              <a:rPr lang="sr-Latn-RS" dirty="0"/>
              <a:t> koja poziva sam </a:t>
            </a:r>
            <a:r>
              <a:rPr lang="sr-Latn-RS" dirty="0" err="1"/>
              <a:t>GenServer</a:t>
            </a:r>
            <a:r>
              <a:rPr lang="sr-Latn-RS" dirty="0"/>
              <a:t> potrebno je da </a:t>
            </a:r>
            <a:r>
              <a:rPr lang="sr-Latn-RS" dirty="0" err="1"/>
              <a:t>napisemo</a:t>
            </a:r>
            <a:r>
              <a:rPr lang="sr-Latn-RS" dirty="0"/>
              <a:t> implementaciju za ovaj poziv</a:t>
            </a:r>
          </a:p>
        </p:txBody>
      </p:sp>
      <p:sp>
        <p:nvSpPr>
          <p:cNvPr id="4" name="Slide Number Placeholder 3">
            <a:extLst>
              <a:ext uri="{FF2B5EF4-FFF2-40B4-BE49-F238E27FC236}">
                <a16:creationId xmlns:a16="http://schemas.microsoft.com/office/drawing/2014/main" id="{4A587DE6-4F51-7F5E-D9DF-8CEE2F63AFD9}"/>
              </a:ext>
            </a:extLst>
          </p:cNvPr>
          <p:cNvSpPr>
            <a:spLocks noGrp="1"/>
          </p:cNvSpPr>
          <p:nvPr>
            <p:ph type="sldNum" sz="quarter" idx="5"/>
          </p:nvPr>
        </p:nvSpPr>
        <p:spPr/>
        <p:txBody>
          <a:bodyPr/>
          <a:lstStyle/>
          <a:p>
            <a:fld id="{0A8FB256-0588-4CB6-B094-1280A541CFB7}" type="slidenum">
              <a:rPr lang="en-US" smtClean="0"/>
              <a:t>13</a:t>
            </a:fld>
            <a:endParaRPr lang="en-US"/>
          </a:p>
        </p:txBody>
      </p:sp>
    </p:spTree>
    <p:extLst>
      <p:ext uri="{BB962C8B-B14F-4D97-AF65-F5344CB8AC3E}">
        <p14:creationId xmlns:p14="http://schemas.microsoft.com/office/powerpoint/2010/main" val="3741636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CF2C8-A1F1-3376-9479-20C49CD1EC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2AD730-E7B8-090D-80DB-4D22295072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27C82C-94CA-141B-64B6-9E94BECF1C25}"/>
              </a:ext>
            </a:extLst>
          </p:cNvPr>
          <p:cNvSpPr>
            <a:spLocks noGrp="1"/>
          </p:cNvSpPr>
          <p:nvPr>
            <p:ph type="body" idx="1"/>
          </p:nvPr>
        </p:nvSpPr>
        <p:spPr/>
        <p:txBody>
          <a:bodyPr/>
          <a:lstStyle/>
          <a:p>
            <a:r>
              <a:rPr lang="sr-Latn-RS" dirty="0"/>
              <a:t>Generalno kada se </a:t>
            </a:r>
            <a:r>
              <a:rPr lang="sr-Latn-RS" dirty="0" err="1"/>
              <a:t>obracamo</a:t>
            </a:r>
            <a:r>
              <a:rPr lang="sr-Latn-RS" dirty="0"/>
              <a:t> </a:t>
            </a:r>
            <a:r>
              <a:rPr lang="sr-Latn-RS" dirty="0" err="1"/>
              <a:t>GenServeru</a:t>
            </a:r>
            <a:r>
              <a:rPr lang="sr-Latn-RS" dirty="0"/>
              <a:t> </a:t>
            </a:r>
            <a:r>
              <a:rPr lang="sr-Latn-RS" dirty="0" err="1"/>
              <a:t>mozemo</a:t>
            </a:r>
            <a:r>
              <a:rPr lang="sr-Latn-RS" dirty="0"/>
              <a:t> da koristimo </a:t>
            </a:r>
            <a:r>
              <a:rPr lang="sr-Latn-RS" dirty="0" err="1"/>
              <a:t>call</a:t>
            </a:r>
            <a:r>
              <a:rPr lang="sr-Latn-RS" dirty="0"/>
              <a:t> i </a:t>
            </a:r>
            <a:r>
              <a:rPr lang="sr-Latn-RS" dirty="0" err="1"/>
              <a:t>cast</a:t>
            </a:r>
            <a:r>
              <a:rPr lang="sr-Latn-RS" dirty="0"/>
              <a:t>. </a:t>
            </a:r>
            <a:r>
              <a:rPr lang="sr-Latn-RS" dirty="0" err="1"/>
              <a:t>Call</a:t>
            </a:r>
            <a:r>
              <a:rPr lang="sr-Latn-RS" dirty="0"/>
              <a:t> je sinhrona funkcija koja </a:t>
            </a:r>
            <a:r>
              <a:rPr lang="sr-Latn-RS" dirty="0" err="1"/>
              <a:t>vraca</a:t>
            </a:r>
            <a:r>
              <a:rPr lang="sr-Latn-RS" dirty="0"/>
              <a:t> odgovor i </a:t>
            </a:r>
            <a:r>
              <a:rPr lang="sr-Latn-RS" dirty="0" err="1"/>
              <a:t>pozibaoc</a:t>
            </a:r>
            <a:r>
              <a:rPr lang="sr-Latn-RS" dirty="0"/>
              <a:t> se blokira dok ne dobije odgovor. </a:t>
            </a:r>
            <a:r>
              <a:rPr lang="sr-Latn-RS" dirty="0" err="1"/>
              <a:t>Cast</a:t>
            </a:r>
            <a:r>
              <a:rPr lang="sr-Latn-RS" dirty="0"/>
              <a:t> je asinhrona funkcija koja ne </a:t>
            </a:r>
            <a:r>
              <a:rPr lang="sr-Latn-RS" dirty="0" err="1"/>
              <a:t>vraca</a:t>
            </a:r>
            <a:r>
              <a:rPr lang="sr-Latn-RS" dirty="0"/>
              <a:t> odgovor a </a:t>
            </a:r>
            <a:r>
              <a:rPr lang="sr-Latn-RS" dirty="0" err="1"/>
              <a:t>smim</a:t>
            </a:r>
            <a:r>
              <a:rPr lang="sr-Latn-RS" dirty="0"/>
              <a:t> tim </a:t>
            </a:r>
            <a:r>
              <a:rPr lang="sr-Latn-RS" dirty="0" err="1"/>
              <a:t>pozivaoc</a:t>
            </a:r>
            <a:r>
              <a:rPr lang="sr-Latn-RS" dirty="0"/>
              <a:t> nastavlja sa </a:t>
            </a:r>
            <a:r>
              <a:rPr lang="sr-Latn-RS" dirty="0" err="1"/>
              <a:t>izvrsenjem</a:t>
            </a:r>
            <a:r>
              <a:rPr lang="sr-Latn-RS" dirty="0"/>
              <a:t>.</a:t>
            </a:r>
            <a:br>
              <a:rPr lang="sr-Latn-RS" dirty="0"/>
            </a:br>
            <a:br>
              <a:rPr lang="sr-Latn-RS" dirty="0"/>
            </a:br>
            <a:r>
              <a:rPr lang="sr-Latn-RS" dirty="0"/>
              <a:t>Funkcija </a:t>
            </a:r>
            <a:r>
              <a:rPr lang="sr-Latn-RS" dirty="0" err="1"/>
              <a:t>handle</a:t>
            </a:r>
            <a:r>
              <a:rPr lang="sr-Latn-RS" dirty="0"/>
              <a:t> </a:t>
            </a:r>
            <a:r>
              <a:rPr lang="sr-Latn-RS" dirty="0" err="1"/>
              <a:t>call</a:t>
            </a:r>
            <a:r>
              <a:rPr lang="sr-Latn-RS" dirty="0"/>
              <a:t> se koristi za definisanje koda koji se izvršava prilikom poziva. </a:t>
            </a:r>
            <a:r>
              <a:rPr lang="sr-Latn-RS" dirty="0" err="1"/>
              <a:t>Moze</a:t>
            </a:r>
            <a:r>
              <a:rPr lang="sr-Latn-RS" dirty="0"/>
              <a:t> implicitno da se izvrši </a:t>
            </a:r>
            <a:r>
              <a:rPr lang="sr-Latn-RS" dirty="0" err="1"/>
              <a:t>pattern</a:t>
            </a:r>
            <a:r>
              <a:rPr lang="sr-Latn-RS" dirty="0"/>
              <a:t> </a:t>
            </a:r>
            <a:r>
              <a:rPr lang="sr-Latn-RS" dirty="0" err="1"/>
              <a:t>matching</a:t>
            </a:r>
            <a:r>
              <a:rPr lang="sr-Latn-RS" dirty="0"/>
              <a:t> tako što opismo </a:t>
            </a:r>
            <a:r>
              <a:rPr lang="sr-Latn-RS" dirty="0" err="1"/>
              <a:t>pattern</a:t>
            </a:r>
            <a:r>
              <a:rPr lang="sr-Latn-RS" dirty="0"/>
              <a:t> koji parametar </a:t>
            </a:r>
            <a:r>
              <a:rPr lang="sr-Latn-RS" dirty="0" err="1"/>
              <a:t>prosledjen</a:t>
            </a:r>
            <a:r>
              <a:rPr lang="sr-Latn-RS" dirty="0"/>
              <a:t> pozivu mora da </a:t>
            </a:r>
            <a:r>
              <a:rPr lang="sr-Latn-RS" dirty="0" err="1"/>
              <a:t>zadovoji</a:t>
            </a:r>
            <a:r>
              <a:rPr lang="sr-Latn-RS" dirty="0"/>
              <a:t>. Dakle ako smo prosledili :</a:t>
            </a:r>
            <a:r>
              <a:rPr lang="sr-Latn-RS" dirty="0" err="1"/>
              <a:t>create</a:t>
            </a:r>
            <a:r>
              <a:rPr lang="sr-Latn-RS" dirty="0"/>
              <a:t> kao sto radimo kada zovemo </a:t>
            </a:r>
            <a:r>
              <a:rPr lang="sr-Latn-RS" dirty="0" err="1"/>
              <a:t>create</a:t>
            </a:r>
            <a:r>
              <a:rPr lang="sr-Latn-RS" dirty="0"/>
              <a:t> funkciju </a:t>
            </a:r>
            <a:r>
              <a:rPr lang="sr-Latn-RS" dirty="0" err="1"/>
              <a:t>izvrsice</a:t>
            </a:r>
            <a:r>
              <a:rPr lang="sr-Latn-RS" dirty="0"/>
              <a:t> se </a:t>
            </a:r>
            <a:r>
              <a:rPr lang="sr-Latn-RS" dirty="0" err="1"/>
              <a:t>sledeci</a:t>
            </a:r>
            <a:r>
              <a:rPr lang="sr-Latn-RS" dirty="0"/>
              <a:t> </a:t>
            </a:r>
            <a:r>
              <a:rPr lang="sr-Latn-RS" dirty="0" err="1"/>
              <a:t>kod.U</a:t>
            </a:r>
            <a:r>
              <a:rPr lang="sr-Latn-RS" dirty="0"/>
              <a:t> ovom </a:t>
            </a:r>
            <a:r>
              <a:rPr lang="sr-Latn-RS" dirty="0" err="1"/>
              <a:t>slucaju</a:t>
            </a:r>
            <a:r>
              <a:rPr lang="sr-Latn-RS" dirty="0"/>
              <a:t> je implementacija takva da proveravamo da li postoji </a:t>
            </a:r>
            <a:r>
              <a:rPr lang="sr-Latn-RS" dirty="0" err="1"/>
              <a:t>bucket</a:t>
            </a:r>
            <a:r>
              <a:rPr lang="sr-Latn-RS" dirty="0"/>
              <a:t> i ako postoji </a:t>
            </a:r>
            <a:r>
              <a:rPr lang="sr-Latn-RS" dirty="0" err="1"/>
              <a:t>vracamo</a:t>
            </a:r>
            <a:r>
              <a:rPr lang="sr-Latn-RS" dirty="0"/>
              <a:t> taj </a:t>
            </a:r>
            <a:r>
              <a:rPr lang="sr-Latn-RS" dirty="0" err="1"/>
              <a:t>postojeci</a:t>
            </a:r>
            <a:r>
              <a:rPr lang="sr-Latn-RS" dirty="0"/>
              <a:t> </a:t>
            </a:r>
            <a:r>
              <a:rPr lang="sr-Latn-RS" dirty="0" err="1"/>
              <a:t>bucket</a:t>
            </a:r>
            <a:r>
              <a:rPr lang="sr-Latn-RS" dirty="0"/>
              <a:t> dok ako ne postoji kreiram novi dodajemo ga u </a:t>
            </a:r>
            <a:r>
              <a:rPr lang="sr-Latn-RS" dirty="0" err="1"/>
              <a:t>names</a:t>
            </a:r>
            <a:r>
              <a:rPr lang="sr-Latn-RS" dirty="0"/>
              <a:t> i </a:t>
            </a:r>
            <a:r>
              <a:rPr lang="sr-Latn-RS" dirty="0" err="1"/>
              <a:t>refs</a:t>
            </a:r>
            <a:r>
              <a:rPr lang="sr-Latn-RS" dirty="0"/>
              <a:t> tabele. Kao sto sam najavio referencu dobijamo tako sto </a:t>
            </a:r>
            <a:r>
              <a:rPr lang="sr-Latn-RS" dirty="0" err="1"/>
              <a:t>nagasavamo</a:t>
            </a:r>
            <a:r>
              <a:rPr lang="sr-Latn-RS" dirty="0"/>
              <a:t> da </a:t>
            </a:r>
            <a:r>
              <a:rPr lang="sr-Latn-RS" dirty="0" err="1"/>
              <a:t>zelimo</a:t>
            </a:r>
            <a:r>
              <a:rPr lang="sr-Latn-RS" dirty="0"/>
              <a:t> da nas proces obavesti ako se </a:t>
            </a:r>
            <a:r>
              <a:rPr lang="sr-Latn-RS" dirty="0" err="1"/>
              <a:t>zavrsi</a:t>
            </a:r>
            <a:r>
              <a:rPr lang="sr-Latn-RS" dirty="0"/>
              <a:t>. Ovaj </a:t>
            </a:r>
            <a:r>
              <a:rPr lang="sr-Latn-RS" dirty="0" err="1"/>
              <a:t>dynamicsupervisor</a:t>
            </a:r>
            <a:r>
              <a:rPr lang="sr-Latn-RS" dirty="0"/>
              <a:t> deo </a:t>
            </a:r>
            <a:r>
              <a:rPr lang="sr-Latn-RS" dirty="0" err="1"/>
              <a:t>ce</a:t>
            </a:r>
            <a:r>
              <a:rPr lang="sr-Latn-RS" dirty="0"/>
              <a:t> biti jasan kada </a:t>
            </a:r>
            <a:r>
              <a:rPr lang="sr-Latn-RS" dirty="0" err="1"/>
              <a:t>prodjemo</a:t>
            </a:r>
            <a:r>
              <a:rPr lang="sr-Latn-RS" dirty="0"/>
              <a:t> </a:t>
            </a:r>
            <a:r>
              <a:rPr lang="sr-Latn-RS" dirty="0" err="1"/>
              <a:t>supervisore</a:t>
            </a:r>
            <a:r>
              <a:rPr lang="sr-Latn-RS" dirty="0"/>
              <a:t>.</a:t>
            </a:r>
          </a:p>
          <a:p>
            <a:endParaRPr lang="sr-Latn-RS" dirty="0"/>
          </a:p>
          <a:p>
            <a:r>
              <a:rPr lang="sr-Latn-RS" dirty="0" err="1"/>
              <a:t>Takodje</a:t>
            </a:r>
            <a:r>
              <a:rPr lang="sr-Latn-RS" dirty="0"/>
              <a:t> ovde imam i primer kako bi </a:t>
            </a:r>
            <a:r>
              <a:rPr lang="sr-Latn-RS" dirty="0" err="1"/>
              <a:t>create</a:t>
            </a:r>
            <a:r>
              <a:rPr lang="sr-Latn-RS" dirty="0"/>
              <a:t> izgledao da je </a:t>
            </a:r>
            <a:r>
              <a:rPr lang="sr-Latn-RS" dirty="0" err="1"/>
              <a:t>koriscen</a:t>
            </a:r>
            <a:r>
              <a:rPr lang="sr-Latn-RS" dirty="0"/>
              <a:t> </a:t>
            </a:r>
            <a:r>
              <a:rPr lang="sr-Latn-RS" dirty="0" err="1"/>
              <a:t>hnadle</a:t>
            </a:r>
            <a:r>
              <a:rPr lang="sr-Latn-RS" dirty="0"/>
              <a:t> </a:t>
            </a:r>
            <a:r>
              <a:rPr lang="sr-Latn-RS" dirty="0" err="1"/>
              <a:t>cast</a:t>
            </a:r>
            <a:r>
              <a:rPr lang="sr-Latn-RS" dirty="0"/>
              <a:t>. U </a:t>
            </a:r>
            <a:r>
              <a:rPr lang="sr-Latn-RS" dirty="0" err="1"/>
              <a:t>sustin</a:t>
            </a:r>
            <a:r>
              <a:rPr lang="sr-Latn-RS" dirty="0"/>
              <a:t> iz ugla server je jedino razlika sto se klijentu ne </a:t>
            </a:r>
            <a:r>
              <a:rPr lang="sr-Latn-RS" dirty="0" err="1"/>
              <a:t>salje</a:t>
            </a:r>
            <a:r>
              <a:rPr lang="sr-Latn-RS" dirty="0"/>
              <a:t> odgovor.  Svakako kod </a:t>
            </a:r>
            <a:r>
              <a:rPr lang="sr-Latn-RS" dirty="0" err="1"/>
              <a:t>GenServer</a:t>
            </a:r>
            <a:r>
              <a:rPr lang="sr-Latn-RS" dirty="0"/>
              <a:t> uvek pri bilo kom </a:t>
            </a:r>
            <a:r>
              <a:rPr lang="sr-Latn-RS" dirty="0" err="1"/>
              <a:t>handle_cast</a:t>
            </a:r>
            <a:r>
              <a:rPr lang="sr-Latn-RS" dirty="0"/>
              <a:t> ili </a:t>
            </a:r>
            <a:r>
              <a:rPr lang="sr-Latn-RS" dirty="0" err="1"/>
              <a:t>handle_call</a:t>
            </a:r>
            <a:r>
              <a:rPr lang="sr-Latn-RS" dirty="0"/>
              <a:t> pozivu </a:t>
            </a:r>
            <a:r>
              <a:rPr lang="sr-Latn-RS" dirty="0" err="1"/>
              <a:t>vracamo</a:t>
            </a:r>
            <a:r>
              <a:rPr lang="sr-Latn-RS" dirty="0"/>
              <a:t> novo stanje tog server. Zato u oba </a:t>
            </a:r>
            <a:r>
              <a:rPr lang="sr-Latn-RS" dirty="0" err="1"/>
              <a:t>slucaja</a:t>
            </a:r>
            <a:r>
              <a:rPr lang="sr-Latn-RS" dirty="0"/>
              <a:t> </a:t>
            </a:r>
            <a:r>
              <a:rPr lang="sr-Latn-RS" dirty="0" err="1"/>
              <a:t>vracamo</a:t>
            </a:r>
            <a:r>
              <a:rPr lang="sr-Latn-RS" dirty="0"/>
              <a:t> </a:t>
            </a:r>
            <a:r>
              <a:rPr lang="sr-Latn-RS" dirty="0" err="1"/>
              <a:t>names,refs</a:t>
            </a:r>
            <a:r>
              <a:rPr lang="sr-Latn-RS" dirty="0"/>
              <a:t> pored </a:t>
            </a:r>
            <a:r>
              <a:rPr lang="sr-Latn-RS" dirty="0" err="1"/>
              <a:t>reply</a:t>
            </a:r>
            <a:r>
              <a:rPr lang="sr-Latn-RS" dirty="0"/>
              <a:t> ili </a:t>
            </a:r>
            <a:r>
              <a:rPr lang="sr-Latn-RS" dirty="0" err="1"/>
              <a:t>noreply</a:t>
            </a:r>
            <a:r>
              <a:rPr lang="sr-Latn-RS" dirty="0"/>
              <a:t>.</a:t>
            </a:r>
          </a:p>
        </p:txBody>
      </p:sp>
      <p:sp>
        <p:nvSpPr>
          <p:cNvPr id="4" name="Slide Number Placeholder 3">
            <a:extLst>
              <a:ext uri="{FF2B5EF4-FFF2-40B4-BE49-F238E27FC236}">
                <a16:creationId xmlns:a16="http://schemas.microsoft.com/office/drawing/2014/main" id="{C5C9ADE7-11C2-2723-7C0B-EB94529747AD}"/>
              </a:ext>
            </a:extLst>
          </p:cNvPr>
          <p:cNvSpPr>
            <a:spLocks noGrp="1"/>
          </p:cNvSpPr>
          <p:nvPr>
            <p:ph type="sldNum" sz="quarter" idx="5"/>
          </p:nvPr>
        </p:nvSpPr>
        <p:spPr/>
        <p:txBody>
          <a:bodyPr/>
          <a:lstStyle/>
          <a:p>
            <a:fld id="{0A8FB256-0588-4CB6-B094-1280A541CFB7}" type="slidenum">
              <a:rPr lang="en-US" smtClean="0"/>
              <a:t>14</a:t>
            </a:fld>
            <a:endParaRPr lang="en-US"/>
          </a:p>
        </p:txBody>
      </p:sp>
    </p:spTree>
    <p:extLst>
      <p:ext uri="{BB962C8B-B14F-4D97-AF65-F5344CB8AC3E}">
        <p14:creationId xmlns:p14="http://schemas.microsoft.com/office/powerpoint/2010/main" val="2771609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7B3B4-5079-DBDD-BACE-B5E82B3DD6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D82287-3509-78F9-C6C5-17A4B0CB68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6C1952-C70D-B632-B9BD-5B6CA5A94B97}"/>
              </a:ext>
            </a:extLst>
          </p:cNvPr>
          <p:cNvSpPr>
            <a:spLocks noGrp="1"/>
          </p:cNvSpPr>
          <p:nvPr>
            <p:ph type="body" idx="1"/>
          </p:nvPr>
        </p:nvSpPr>
        <p:spPr/>
        <p:txBody>
          <a:bodyPr/>
          <a:lstStyle/>
          <a:p>
            <a:r>
              <a:rPr lang="sr-Latn-RS" dirty="0"/>
              <a:t>I za kraj sto se </a:t>
            </a:r>
            <a:r>
              <a:rPr lang="sr-Latn-RS" dirty="0" err="1"/>
              <a:t>tice</a:t>
            </a:r>
            <a:r>
              <a:rPr lang="sr-Latn-RS" dirty="0"/>
              <a:t> </a:t>
            </a:r>
            <a:r>
              <a:rPr lang="sr-Latn-RS" dirty="0" err="1"/>
              <a:t>GenServer</a:t>
            </a:r>
            <a:r>
              <a:rPr lang="sr-Latn-RS" dirty="0"/>
              <a:t>, </a:t>
            </a:r>
            <a:r>
              <a:rPr lang="sr-Latn-RS" dirty="0" err="1"/>
              <a:t>vec</a:t>
            </a:r>
            <a:r>
              <a:rPr lang="sr-Latn-RS" dirty="0"/>
              <a:t> znamo da on nadgleda </a:t>
            </a:r>
            <a:r>
              <a:rPr lang="sr-Latn-RS" dirty="0" err="1"/>
              <a:t>bucket</a:t>
            </a:r>
            <a:r>
              <a:rPr lang="sr-Latn-RS" dirty="0"/>
              <a:t> </a:t>
            </a:r>
            <a:r>
              <a:rPr lang="sr-Latn-RS" dirty="0" err="1"/>
              <a:t>medjutim</a:t>
            </a:r>
            <a:r>
              <a:rPr lang="sr-Latn-RS" dirty="0"/>
              <a:t> treba da </a:t>
            </a:r>
            <a:r>
              <a:rPr lang="sr-Latn-RS" dirty="0" err="1"/>
              <a:t>napisemo</a:t>
            </a:r>
            <a:r>
              <a:rPr lang="sr-Latn-RS" dirty="0"/>
              <a:t> i konkretan kod </a:t>
            </a:r>
            <a:r>
              <a:rPr lang="sr-Latn-RS" dirty="0" err="1"/>
              <a:t>sta</a:t>
            </a:r>
            <a:r>
              <a:rPr lang="sr-Latn-RS" dirty="0"/>
              <a:t> </a:t>
            </a:r>
            <a:r>
              <a:rPr lang="sr-Latn-RS" dirty="0" err="1"/>
              <a:t>ce</a:t>
            </a:r>
            <a:r>
              <a:rPr lang="sr-Latn-RS" dirty="0"/>
              <a:t> se desiti ako </a:t>
            </a:r>
            <a:r>
              <a:rPr lang="sr-Latn-RS" dirty="0" err="1"/>
              <a:t>bucket</a:t>
            </a:r>
            <a:r>
              <a:rPr lang="sr-Latn-RS" dirty="0"/>
              <a:t> padne. Za to se </a:t>
            </a:r>
            <a:r>
              <a:rPr lang="sr-Latn-RS" dirty="0" err="1"/>
              <a:t>korsiti</a:t>
            </a:r>
            <a:r>
              <a:rPr lang="sr-Latn-RS" dirty="0"/>
              <a:t> </a:t>
            </a:r>
            <a:r>
              <a:rPr lang="sr-Latn-RS" dirty="0" err="1"/>
              <a:t>handle_info</a:t>
            </a:r>
            <a:r>
              <a:rPr lang="sr-Latn-RS" dirty="0"/>
              <a:t> funkcija koja sluzi da obradi bilo koju poruku poslatu </a:t>
            </a:r>
            <a:r>
              <a:rPr lang="sr-Latn-RS" dirty="0" err="1"/>
              <a:t>GenServeru</a:t>
            </a:r>
            <a:r>
              <a:rPr lang="sr-Latn-RS" dirty="0"/>
              <a:t> ne </a:t>
            </a:r>
            <a:r>
              <a:rPr lang="sr-Latn-RS" dirty="0" err="1"/>
              <a:t>koriscenjem</a:t>
            </a:r>
            <a:r>
              <a:rPr lang="sr-Latn-RS" dirty="0"/>
              <a:t> </a:t>
            </a:r>
            <a:r>
              <a:rPr lang="sr-Latn-RS" dirty="0" err="1"/>
              <a:t>call</a:t>
            </a:r>
            <a:r>
              <a:rPr lang="sr-Latn-RS" dirty="0"/>
              <a:t> ili </a:t>
            </a:r>
            <a:r>
              <a:rPr lang="sr-Latn-RS" dirty="0" err="1"/>
              <a:t>cast</a:t>
            </a:r>
            <a:r>
              <a:rPr lang="sr-Latn-RS" dirty="0"/>
              <a:t> metoda </a:t>
            </a:r>
            <a:r>
              <a:rPr lang="sr-Latn-RS" dirty="0" err="1"/>
              <a:t>vec</a:t>
            </a:r>
            <a:r>
              <a:rPr lang="sr-Latn-RS" dirty="0"/>
              <a:t> </a:t>
            </a:r>
            <a:r>
              <a:rPr lang="sr-Latn-RS" dirty="0" err="1"/>
              <a:t>koriscenjem</a:t>
            </a:r>
            <a:r>
              <a:rPr lang="sr-Latn-RS" dirty="0"/>
              <a:t> </a:t>
            </a:r>
            <a:r>
              <a:rPr lang="sr-Latn-RS" dirty="0" err="1"/>
              <a:t>send</a:t>
            </a:r>
            <a:r>
              <a:rPr lang="sr-Latn-RS" dirty="0"/>
              <a:t> i </a:t>
            </a:r>
            <a:r>
              <a:rPr lang="sr-Latn-RS" dirty="0" err="1"/>
              <a:t>receive</a:t>
            </a:r>
            <a:r>
              <a:rPr lang="sr-Latn-RS" dirty="0"/>
              <a:t> metoda. Ponovo vršimo implicitni </a:t>
            </a:r>
            <a:r>
              <a:rPr lang="sr-Latn-RS" dirty="0" err="1"/>
              <a:t>pattern</a:t>
            </a:r>
            <a:r>
              <a:rPr lang="sr-Latn-RS" dirty="0"/>
              <a:t> </a:t>
            </a:r>
            <a:r>
              <a:rPr lang="sr-Latn-RS" dirty="0" err="1"/>
              <a:t>matching</a:t>
            </a:r>
            <a:r>
              <a:rPr lang="sr-Latn-RS" dirty="0"/>
              <a:t> tako da ako nam stigne :DOWN </a:t>
            </a:r>
            <a:r>
              <a:rPr lang="sr-Latn-RS" dirty="0" err="1"/>
              <a:t>porula</a:t>
            </a:r>
            <a:r>
              <a:rPr lang="sr-Latn-RS" dirty="0"/>
              <a:t> mi onda izbacujemo taj </a:t>
            </a:r>
            <a:r>
              <a:rPr lang="sr-Latn-RS" dirty="0" err="1"/>
              <a:t>bucket</a:t>
            </a:r>
            <a:r>
              <a:rPr lang="sr-Latn-RS" dirty="0"/>
              <a:t> iz </a:t>
            </a:r>
            <a:r>
              <a:rPr lang="sr-Latn-RS" dirty="0" err="1"/>
              <a:t>naseh</a:t>
            </a:r>
            <a:r>
              <a:rPr lang="sr-Latn-RS" dirty="0"/>
              <a:t> trenutnog stanje </a:t>
            </a:r>
            <a:r>
              <a:rPr lang="sr-Latn-RS" dirty="0" err="1"/>
              <a:t>tj</a:t>
            </a:r>
            <a:r>
              <a:rPr lang="sr-Latn-RS" dirty="0"/>
              <a:t> iz tabela </a:t>
            </a:r>
            <a:r>
              <a:rPr lang="sr-Latn-RS" dirty="0" err="1"/>
              <a:t>refs</a:t>
            </a:r>
            <a:r>
              <a:rPr lang="sr-Latn-RS" dirty="0"/>
              <a:t> i </a:t>
            </a:r>
            <a:r>
              <a:rPr lang="sr-Latn-RS" dirty="0" err="1"/>
              <a:t>names</a:t>
            </a:r>
            <a:r>
              <a:rPr lang="sr-Latn-RS" dirty="0"/>
              <a:t>. </a:t>
            </a:r>
            <a:br>
              <a:rPr lang="sr-Latn-RS" dirty="0"/>
            </a:br>
            <a:r>
              <a:rPr lang="sr-Latn-RS" dirty="0" err="1"/>
              <a:t>Takodje</a:t>
            </a:r>
            <a:r>
              <a:rPr lang="sr-Latn-RS" dirty="0"/>
              <a:t> dobra praksa je da imamo i jedan </a:t>
            </a:r>
            <a:r>
              <a:rPr lang="sr-Latn-RS" dirty="0" err="1"/>
              <a:t>handle_info</a:t>
            </a:r>
            <a:r>
              <a:rPr lang="sr-Latn-RS" dirty="0"/>
              <a:t> koji </a:t>
            </a:r>
            <a:r>
              <a:rPr lang="sr-Latn-RS" dirty="0" err="1"/>
              <a:t>ce</a:t>
            </a:r>
            <a:r>
              <a:rPr lang="sr-Latn-RS" dirty="0"/>
              <a:t> obraditi sve </a:t>
            </a:r>
            <a:r>
              <a:rPr lang="sr-Latn-RS" dirty="0" err="1"/>
              <a:t>nepredvidjene</a:t>
            </a:r>
            <a:r>
              <a:rPr lang="sr-Latn-RS" dirty="0"/>
              <a:t> poruke. U ovom </a:t>
            </a:r>
            <a:r>
              <a:rPr lang="sr-Latn-RS" dirty="0" err="1"/>
              <a:t>slucaju</a:t>
            </a:r>
            <a:r>
              <a:rPr lang="sr-Latn-RS" dirty="0"/>
              <a:t> </a:t>
            </a:r>
            <a:r>
              <a:rPr lang="sr-Latn-RS" dirty="0" err="1"/>
              <a:t>logujemo</a:t>
            </a:r>
            <a:r>
              <a:rPr lang="sr-Latn-RS" dirty="0"/>
              <a:t> u terminal tu poruku i ne </a:t>
            </a:r>
            <a:r>
              <a:rPr lang="sr-Latn-RS" dirty="0" err="1"/>
              <a:t>odgvaramo</a:t>
            </a:r>
            <a:r>
              <a:rPr lang="sr-Latn-RS" dirty="0"/>
              <a:t>. Ponovo kao i uvek </a:t>
            </a:r>
            <a:r>
              <a:rPr lang="sr-Latn-RS" dirty="0" err="1"/>
              <a:t>vracamo</a:t>
            </a:r>
            <a:r>
              <a:rPr lang="sr-Latn-RS" dirty="0"/>
              <a:t> novo trenutno stanje samo sto u ovom </a:t>
            </a:r>
            <a:r>
              <a:rPr lang="sr-Latn-RS" dirty="0" err="1"/>
              <a:t>slucaju</a:t>
            </a:r>
            <a:r>
              <a:rPr lang="sr-Latn-RS" dirty="0"/>
              <a:t> to stanje ostaje </a:t>
            </a:r>
            <a:r>
              <a:rPr lang="sr-Latn-RS" dirty="0" err="1"/>
              <a:t>nerpomenjeno</a:t>
            </a:r>
            <a:r>
              <a:rPr lang="sr-Latn-RS" dirty="0"/>
              <a:t>.  </a:t>
            </a:r>
          </a:p>
        </p:txBody>
      </p:sp>
      <p:sp>
        <p:nvSpPr>
          <p:cNvPr id="4" name="Slide Number Placeholder 3">
            <a:extLst>
              <a:ext uri="{FF2B5EF4-FFF2-40B4-BE49-F238E27FC236}">
                <a16:creationId xmlns:a16="http://schemas.microsoft.com/office/drawing/2014/main" id="{CE52AAC9-3805-31CC-C3B9-2A4FC32FA770}"/>
              </a:ext>
            </a:extLst>
          </p:cNvPr>
          <p:cNvSpPr>
            <a:spLocks noGrp="1"/>
          </p:cNvSpPr>
          <p:nvPr>
            <p:ph type="sldNum" sz="quarter" idx="5"/>
          </p:nvPr>
        </p:nvSpPr>
        <p:spPr/>
        <p:txBody>
          <a:bodyPr/>
          <a:lstStyle/>
          <a:p>
            <a:fld id="{0A8FB256-0588-4CB6-B094-1280A541CFB7}" type="slidenum">
              <a:rPr lang="en-US" smtClean="0"/>
              <a:t>15</a:t>
            </a:fld>
            <a:endParaRPr lang="en-US"/>
          </a:p>
        </p:txBody>
      </p:sp>
    </p:spTree>
    <p:extLst>
      <p:ext uri="{BB962C8B-B14F-4D97-AF65-F5344CB8AC3E}">
        <p14:creationId xmlns:p14="http://schemas.microsoft.com/office/powerpoint/2010/main" val="3701607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CAF8F-8047-CA11-FC49-A929F75BE3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0AD65B-F95A-F33F-DDF8-08C2275D6C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8B168F-D617-1ADD-049B-A4BC7B6393AE}"/>
              </a:ext>
            </a:extLst>
          </p:cNvPr>
          <p:cNvSpPr>
            <a:spLocks noGrp="1"/>
          </p:cNvSpPr>
          <p:nvPr>
            <p:ph type="body" idx="1"/>
          </p:nvPr>
        </p:nvSpPr>
        <p:spPr/>
        <p:txBody>
          <a:bodyPr/>
          <a:lstStyle/>
          <a:p>
            <a:r>
              <a:rPr lang="sr-Latn-RS" dirty="0"/>
              <a:t>Supervizori su procesi koji nadgledaju ostale procese i restartuju ih po potrebi, </a:t>
            </a:r>
            <a:r>
              <a:rPr lang="sr-Latn-RS" dirty="0" err="1"/>
              <a:t>tj</a:t>
            </a:r>
            <a:r>
              <a:rPr lang="sr-Latn-RS" dirty="0"/>
              <a:t> po izabranoj strategiji. Kao i do sada ubacujemo kod korišćenjem </a:t>
            </a:r>
            <a:r>
              <a:rPr lang="sr-Latn-RS" dirty="0" err="1"/>
              <a:t>use</a:t>
            </a:r>
            <a:r>
              <a:rPr lang="sr-Latn-RS" dirty="0"/>
              <a:t> </a:t>
            </a:r>
            <a:r>
              <a:rPr lang="sr-Latn-RS" dirty="0" err="1"/>
              <a:t>Supervisor</a:t>
            </a:r>
            <a:r>
              <a:rPr lang="sr-Latn-RS" dirty="0"/>
              <a:t>. Zatim u </a:t>
            </a:r>
            <a:r>
              <a:rPr lang="sr-Latn-RS" dirty="0" err="1"/>
              <a:t>start_link</a:t>
            </a:r>
            <a:r>
              <a:rPr lang="sr-Latn-RS" dirty="0"/>
              <a:t> funkciji pokrećemo supervizor. I takođe implementiramo njegovo pokretanje. Što u ovom slučaju nije neophodan korak. Obratite </a:t>
            </a:r>
            <a:r>
              <a:rPr lang="sr-Latn-RS" dirty="0" err="1"/>
              <a:t>paznju</a:t>
            </a:r>
            <a:r>
              <a:rPr lang="sr-Latn-RS" dirty="0"/>
              <a:t> ovde samo da mi </a:t>
            </a:r>
            <a:r>
              <a:rPr lang="sr-Latn-RS" dirty="0" err="1"/>
              <a:t>saljemo</a:t>
            </a:r>
            <a:r>
              <a:rPr lang="sr-Latn-RS" dirty="0"/>
              <a:t> :</a:t>
            </a:r>
            <a:r>
              <a:rPr lang="sr-Latn-RS" dirty="0" err="1"/>
              <a:t>ok</a:t>
            </a:r>
            <a:r>
              <a:rPr lang="sr-Latn-RS" dirty="0"/>
              <a:t> atom </a:t>
            </a:r>
            <a:r>
              <a:rPr lang="sr-Latn-RS" dirty="0" err="1"/>
              <a:t>start_link</a:t>
            </a:r>
            <a:r>
              <a:rPr lang="sr-Latn-RS" dirty="0"/>
              <a:t> funkciji i da ga imamo onda na raspolaganju u </a:t>
            </a:r>
            <a:r>
              <a:rPr lang="sr-Latn-RS" dirty="0" err="1"/>
              <a:t>init</a:t>
            </a:r>
            <a:r>
              <a:rPr lang="sr-Latn-RS" dirty="0"/>
              <a:t> funkciji. Dakle tu u </a:t>
            </a:r>
            <a:r>
              <a:rPr lang="sr-Latn-RS" dirty="0" err="1"/>
              <a:t>opđtem</a:t>
            </a:r>
            <a:r>
              <a:rPr lang="sr-Latn-RS" dirty="0"/>
              <a:t> </a:t>
            </a:r>
            <a:r>
              <a:rPr lang="sr-Latn-RS" dirty="0" err="1"/>
              <a:t>slucaju</a:t>
            </a:r>
            <a:r>
              <a:rPr lang="sr-Latn-RS" dirty="0"/>
              <a:t> možemo da prosledimo šta god da nam je potrebno. </a:t>
            </a:r>
          </a:p>
          <a:p>
            <a:endParaRPr lang="sr-Latn-RS" dirty="0"/>
          </a:p>
          <a:p>
            <a:r>
              <a:rPr lang="sr-Latn-RS" dirty="0"/>
              <a:t>Dakle mi pokrećemo supervizor </a:t>
            </a:r>
            <a:r>
              <a:rPr lang="sr-Latn-RS" dirty="0" err="1"/>
              <a:t>medjutim</a:t>
            </a:r>
            <a:r>
              <a:rPr lang="sr-Latn-RS" dirty="0"/>
              <a:t> nismo </a:t>
            </a:r>
            <a:r>
              <a:rPr lang="sr-Latn-RS" dirty="0" err="1"/>
              <a:t>ograniceni</a:t>
            </a:r>
            <a:r>
              <a:rPr lang="sr-Latn-RS" dirty="0"/>
              <a:t> na samo jedan </a:t>
            </a:r>
            <a:r>
              <a:rPr lang="sr-Latn-RS" dirty="0" err="1"/>
              <a:t>supervior</a:t>
            </a:r>
            <a:r>
              <a:rPr lang="sr-Latn-RS" dirty="0"/>
              <a:t> po aplikaciji, </a:t>
            </a:r>
            <a:r>
              <a:rPr lang="sr-Latn-RS" dirty="0" err="1"/>
              <a:t>vec</a:t>
            </a:r>
            <a:r>
              <a:rPr lang="sr-Latn-RS" dirty="0"/>
              <a:t> ovo nam je samo globalni supervizor koji dalje </a:t>
            </a:r>
            <a:r>
              <a:rPr lang="sr-Latn-RS" dirty="0" err="1"/>
              <a:t>moze</a:t>
            </a:r>
            <a:r>
              <a:rPr lang="sr-Latn-RS" dirty="0"/>
              <a:t> da </a:t>
            </a:r>
            <a:r>
              <a:rPr lang="sr-Latn-RS" dirty="0" err="1"/>
              <a:t>nadlgeda</a:t>
            </a:r>
            <a:r>
              <a:rPr lang="sr-Latn-RS" dirty="0"/>
              <a:t> druge supervizore koji nadgledaju neke druge procese tako da formiramo </a:t>
            </a:r>
            <a:r>
              <a:rPr lang="sr-Latn-RS" dirty="0" err="1"/>
              <a:t>citavu</a:t>
            </a:r>
            <a:r>
              <a:rPr lang="sr-Latn-RS" dirty="0"/>
              <a:t> hijerarhiju u obliku stabla supervizije. I generalno koristimo supervizor kada imamo unapred poznat broj dece koju on treba da nadgleda dok ako imamo dinamički promenljiv broj dece kao što je ovde slučaj sa </a:t>
            </a:r>
            <a:r>
              <a:rPr lang="sr-Latn-RS" dirty="0" err="1"/>
              <a:t>bucketima</a:t>
            </a:r>
            <a:r>
              <a:rPr lang="sr-Latn-RS" dirty="0"/>
              <a:t> onda kreiramo </a:t>
            </a:r>
            <a:r>
              <a:rPr lang="sr-Latn-RS" dirty="0" err="1"/>
              <a:t>Dinamicki</a:t>
            </a:r>
            <a:r>
              <a:rPr lang="sr-Latn-RS" dirty="0"/>
              <a:t> supervizor kome možemo u toku izvršenja da dodajemo decu. Dakle </a:t>
            </a:r>
            <a:r>
              <a:rPr lang="sr-Latn-RS" dirty="0" err="1"/>
              <a:t>sta</a:t>
            </a:r>
            <a:r>
              <a:rPr lang="sr-Latn-RS" dirty="0"/>
              <a:t> ovaj kod radi tacno je </a:t>
            </a:r>
            <a:r>
              <a:rPr lang="sr-Latn-RS" dirty="0" err="1"/>
              <a:t>pokrece</a:t>
            </a:r>
            <a:r>
              <a:rPr lang="sr-Latn-RS" dirty="0"/>
              <a:t> jedan </a:t>
            </a:r>
            <a:r>
              <a:rPr lang="sr-Latn-RS" dirty="0" err="1"/>
              <a:t>dinamicki</a:t>
            </a:r>
            <a:r>
              <a:rPr lang="sr-Latn-RS" dirty="0"/>
              <a:t> supervizor. </a:t>
            </a:r>
            <a:r>
              <a:rPr lang="sr-Latn-RS" dirty="0" err="1"/>
              <a:t>Pokrece</a:t>
            </a:r>
            <a:r>
              <a:rPr lang="sr-Latn-RS" dirty="0"/>
              <a:t> </a:t>
            </a:r>
            <a:r>
              <a:rPr lang="sr-Latn-RS" dirty="0" err="1"/>
              <a:t>KV.Registrz</a:t>
            </a:r>
            <a:r>
              <a:rPr lang="sr-Latn-RS" dirty="0"/>
              <a:t> to je nas </a:t>
            </a:r>
            <a:r>
              <a:rPr lang="sr-Latn-RS" dirty="0" err="1"/>
              <a:t>genserver</a:t>
            </a:r>
            <a:r>
              <a:rPr lang="sr-Latn-RS" dirty="0"/>
              <a:t> od malopre. </a:t>
            </a:r>
            <a:r>
              <a:rPr lang="sr-Latn-RS" dirty="0" err="1"/>
              <a:t>Pokrece</a:t>
            </a:r>
            <a:r>
              <a:rPr lang="sr-Latn-RS" dirty="0"/>
              <a:t> jedan </a:t>
            </a:r>
            <a:r>
              <a:rPr lang="sr-Latn-RS" dirty="0" err="1"/>
              <a:t>Task.Supervizor</a:t>
            </a:r>
            <a:r>
              <a:rPr lang="sr-Latn-RS" dirty="0"/>
              <a:t> koji </a:t>
            </a:r>
            <a:r>
              <a:rPr lang="sr-Latn-RS" dirty="0" err="1"/>
              <a:t>cemo</a:t>
            </a:r>
            <a:r>
              <a:rPr lang="sr-Latn-RS" dirty="0"/>
              <a:t> ubrzo da vidimo za </a:t>
            </a:r>
            <a:r>
              <a:rPr lang="sr-Latn-RS" dirty="0" err="1"/>
              <a:t>sta</a:t>
            </a:r>
            <a:r>
              <a:rPr lang="sr-Latn-RS" dirty="0"/>
              <a:t> koristimo i </a:t>
            </a:r>
            <a:r>
              <a:rPr lang="sr-Latn-RS" dirty="0" err="1"/>
              <a:t>pokrece</a:t>
            </a:r>
            <a:r>
              <a:rPr lang="sr-Latn-RS" dirty="0"/>
              <a:t> </a:t>
            </a:r>
            <a:r>
              <a:rPr lang="sr-Latn-RS" dirty="0" err="1"/>
              <a:t>KV.Server</a:t>
            </a:r>
            <a:r>
              <a:rPr lang="sr-Latn-RS" dirty="0"/>
              <a:t> koji kao sto možete da naslutite </a:t>
            </a:r>
            <a:r>
              <a:rPr lang="sr-Latn-RS" dirty="0" err="1"/>
              <a:t>periodicno</a:t>
            </a:r>
            <a:r>
              <a:rPr lang="sr-Latn-RS" dirty="0"/>
              <a:t> pamti podatke iz ram memorije u stalnu </a:t>
            </a:r>
            <a:r>
              <a:rPr lang="sr-Latn-RS" dirty="0" err="1"/>
              <a:t>momoriju</a:t>
            </a:r>
            <a:r>
              <a:rPr lang="sr-Latn-RS" dirty="0"/>
              <a:t>. </a:t>
            </a:r>
            <a:br>
              <a:rPr lang="sr-Latn-RS" dirty="0"/>
            </a:br>
            <a:r>
              <a:rPr lang="sr-Latn-RS" dirty="0" err="1"/>
              <a:t>Vec</a:t>
            </a:r>
            <a:r>
              <a:rPr lang="sr-Latn-RS" dirty="0"/>
              <a:t> sam pomenuo strategija </a:t>
            </a:r>
            <a:r>
              <a:rPr lang="sr-Latn-RS" dirty="0" err="1"/>
              <a:t>restartovanja</a:t>
            </a:r>
            <a:r>
              <a:rPr lang="sr-Latn-RS" dirty="0"/>
              <a:t> ovde je konkretno </a:t>
            </a:r>
            <a:r>
              <a:rPr lang="sr-Latn-RS" dirty="0" err="1"/>
              <a:t>izavrano</a:t>
            </a:r>
            <a:r>
              <a:rPr lang="sr-Latn-RS" dirty="0"/>
              <a:t> da ako neki od ovih procesa padne da se svi ostali procesi </a:t>
            </a:r>
            <a:r>
              <a:rPr lang="sr-Latn-RS" dirty="0" err="1"/>
              <a:t>takodje</a:t>
            </a:r>
            <a:r>
              <a:rPr lang="sr-Latn-RS" dirty="0"/>
              <a:t> restartuju sto ovde ima smisla jer svaki od ovih procesa je kljucan za aplikaciju. Pored ove strategije imamo one </a:t>
            </a:r>
            <a:r>
              <a:rPr lang="sr-Latn-RS" dirty="0" err="1"/>
              <a:t>for</a:t>
            </a:r>
            <a:r>
              <a:rPr lang="sr-Latn-RS" dirty="0"/>
              <a:t> one gde se restartuje samo konkretni pali proces  i </a:t>
            </a:r>
            <a:r>
              <a:rPr lang="sr-Latn-RS" dirty="0" err="1"/>
              <a:t>rest_for_one</a:t>
            </a:r>
            <a:r>
              <a:rPr lang="sr-Latn-RS" dirty="0"/>
              <a:t> gde ako </a:t>
            </a:r>
            <a:r>
              <a:rPr lang="sr-Latn-RS" dirty="0" err="1"/>
              <a:t>child</a:t>
            </a:r>
            <a:r>
              <a:rPr lang="sr-Latn-RS" dirty="0"/>
              <a:t> proces padne restartuju se svi </a:t>
            </a:r>
            <a:r>
              <a:rPr lang="sr-Latn-RS" dirty="0" err="1"/>
              <a:t>child</a:t>
            </a:r>
            <a:r>
              <a:rPr lang="sr-Latn-RS" dirty="0"/>
              <a:t> procesi koji su startovani nakon njega.</a:t>
            </a:r>
          </a:p>
        </p:txBody>
      </p:sp>
      <p:sp>
        <p:nvSpPr>
          <p:cNvPr id="4" name="Slide Number Placeholder 3">
            <a:extLst>
              <a:ext uri="{FF2B5EF4-FFF2-40B4-BE49-F238E27FC236}">
                <a16:creationId xmlns:a16="http://schemas.microsoft.com/office/drawing/2014/main" id="{271431EA-94FE-1E7A-7D19-5F82ABE482A4}"/>
              </a:ext>
            </a:extLst>
          </p:cNvPr>
          <p:cNvSpPr>
            <a:spLocks noGrp="1"/>
          </p:cNvSpPr>
          <p:nvPr>
            <p:ph type="sldNum" sz="quarter" idx="5"/>
          </p:nvPr>
        </p:nvSpPr>
        <p:spPr/>
        <p:txBody>
          <a:bodyPr/>
          <a:lstStyle/>
          <a:p>
            <a:fld id="{0A8FB256-0588-4CB6-B094-1280A541CFB7}" type="slidenum">
              <a:rPr lang="en-US" smtClean="0"/>
              <a:t>16</a:t>
            </a:fld>
            <a:endParaRPr lang="en-US"/>
          </a:p>
        </p:txBody>
      </p:sp>
    </p:spTree>
    <p:extLst>
      <p:ext uri="{BB962C8B-B14F-4D97-AF65-F5344CB8AC3E}">
        <p14:creationId xmlns:p14="http://schemas.microsoft.com/office/powerpoint/2010/main" val="3521185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19F91-1376-F09B-440A-33F6226545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7B66AE-DCC2-34E2-0BB4-E073BC5A97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4DE284-5C5D-B7A6-CCCA-6E90CD8BDADB}"/>
              </a:ext>
            </a:extLst>
          </p:cNvPr>
          <p:cNvSpPr>
            <a:spLocks noGrp="1"/>
          </p:cNvSpPr>
          <p:nvPr>
            <p:ph type="body" idx="1"/>
          </p:nvPr>
        </p:nvSpPr>
        <p:spPr/>
        <p:txBody>
          <a:bodyPr/>
          <a:lstStyle/>
          <a:p>
            <a:r>
              <a:rPr lang="sr-Latn-RS" dirty="0"/>
              <a:t>Jedan od benefita BEAM koje sam pomenuo je lako razvijanje distribuiranih aplikacija. Shodno tome ova demo aplikacije se pokreće na 2 čvora, na istom računaru, ali razlike pokretanja na različitim računarima nisu značajne. </a:t>
            </a:r>
            <a:r>
              <a:rPr lang="sr-Latn-RS" dirty="0" err="1"/>
              <a:t>Router</a:t>
            </a:r>
            <a:r>
              <a:rPr lang="sr-Latn-RS" dirty="0"/>
              <a:t> je moduo koji treba da odredi kom čvoru treba poslati koji zahtev. U ovom konkretnom primeru funkcionalnosti su podeljene tako da jedan čvor </a:t>
            </a:r>
            <a:r>
              <a:rPr lang="sr-Latn-RS" dirty="0" err="1"/>
              <a:t>handluje</a:t>
            </a:r>
            <a:r>
              <a:rPr lang="sr-Latn-RS" dirty="0"/>
              <a:t> sve </a:t>
            </a:r>
            <a:r>
              <a:rPr lang="sr-Latn-RS" dirty="0" err="1"/>
              <a:t>buckete</a:t>
            </a:r>
            <a:r>
              <a:rPr lang="sr-Latn-RS" dirty="0"/>
              <a:t> čije prvo slovo se nalazi u prvoj polovini abecede dok drugi čvor </a:t>
            </a:r>
            <a:r>
              <a:rPr lang="sr-Latn-RS" dirty="0" err="1"/>
              <a:t>handluje</a:t>
            </a:r>
            <a:r>
              <a:rPr lang="sr-Latn-RS" dirty="0"/>
              <a:t> sve ostale </a:t>
            </a:r>
            <a:r>
              <a:rPr lang="sr-Latn-RS" dirty="0" err="1"/>
              <a:t>buckete</a:t>
            </a:r>
            <a:r>
              <a:rPr lang="sr-Latn-RS" dirty="0"/>
              <a:t>, </a:t>
            </a:r>
            <a:r>
              <a:rPr lang="sr-Latn-RS" dirty="0" err="1"/>
              <a:t>tj</a:t>
            </a:r>
            <a:r>
              <a:rPr lang="sr-Latn-RS" dirty="0"/>
              <a:t> one čiji prvo slovo se nalazi u drugoj polovini abecede. Tako </a:t>
            </a:r>
            <a:r>
              <a:rPr lang="sr-Latn-RS" dirty="0" err="1"/>
              <a:t>rutiranje</a:t>
            </a:r>
            <a:r>
              <a:rPr lang="sr-Latn-RS" dirty="0"/>
              <a:t> se realizuje na </a:t>
            </a:r>
            <a:r>
              <a:rPr lang="sr-Latn-RS" dirty="0" err="1"/>
              <a:t>sledeci</a:t>
            </a:r>
            <a:r>
              <a:rPr lang="sr-Latn-RS" dirty="0"/>
              <a:t> </a:t>
            </a:r>
            <a:r>
              <a:rPr lang="sr-Latn-RS" dirty="0" err="1"/>
              <a:t>nacin</a:t>
            </a:r>
            <a:r>
              <a:rPr lang="sr-Latn-RS" dirty="0"/>
              <a:t>.</a:t>
            </a:r>
            <a:br>
              <a:rPr lang="sr-Latn-RS" dirty="0"/>
            </a:br>
            <a:r>
              <a:rPr lang="sr-Latn-RS" dirty="0"/>
              <a:t>U ovom </a:t>
            </a:r>
            <a:r>
              <a:rPr lang="sr-Latn-RS" dirty="0" err="1"/>
              <a:t>slucaju</a:t>
            </a:r>
            <a:r>
              <a:rPr lang="sr-Latn-RS" dirty="0"/>
              <a:t> nema potreba da ubacujemo bilo </a:t>
            </a:r>
            <a:r>
              <a:rPr lang="sr-Latn-RS" dirty="0" err="1"/>
              <a:t>kakv</a:t>
            </a:r>
            <a:r>
              <a:rPr lang="sr-Latn-RS" dirty="0"/>
              <a:t> kod. </a:t>
            </a:r>
            <a:r>
              <a:rPr lang="sr-Latn-RS" dirty="0" err="1"/>
              <a:t>Sadrzaj</a:t>
            </a:r>
            <a:r>
              <a:rPr lang="sr-Latn-RS" dirty="0"/>
              <a:t> tabele </a:t>
            </a:r>
            <a:r>
              <a:rPr lang="sr-Latn-RS" dirty="0" err="1"/>
              <a:t>pokupljamo</a:t>
            </a:r>
            <a:r>
              <a:rPr lang="sr-Latn-RS" dirty="0"/>
              <a:t> iz </a:t>
            </a:r>
            <a:r>
              <a:rPr lang="sr-Latn-RS" dirty="0" err="1"/>
              <a:t>config</a:t>
            </a:r>
            <a:r>
              <a:rPr lang="sr-Latn-RS" dirty="0"/>
              <a:t> fajla.</a:t>
            </a:r>
          </a:p>
          <a:p>
            <a:r>
              <a:rPr lang="sr-Latn-RS" dirty="0"/>
              <a:t>Imamo jednu </a:t>
            </a:r>
            <a:r>
              <a:rPr lang="sr-Latn-RS" dirty="0" err="1"/>
              <a:t>funckiju</a:t>
            </a:r>
            <a:r>
              <a:rPr lang="sr-Latn-RS" dirty="0"/>
              <a:t> koja proverava da li </a:t>
            </a:r>
            <a:r>
              <a:rPr lang="sr-Latn-RS" dirty="0" err="1"/>
              <a:t>bucket</a:t>
            </a:r>
            <a:r>
              <a:rPr lang="sr-Latn-RS" dirty="0"/>
              <a:t> pripada trenutnom </a:t>
            </a:r>
            <a:r>
              <a:rPr lang="sr-Latn-RS" dirty="0" err="1"/>
              <a:t>cvoru</a:t>
            </a:r>
            <a:r>
              <a:rPr lang="sr-Latn-RS" dirty="0"/>
              <a:t>. Dakle uzima prvo slovo i proverava da li taj </a:t>
            </a:r>
            <a:r>
              <a:rPr lang="sr-Latn-RS" dirty="0" err="1"/>
              <a:t>bucket</a:t>
            </a:r>
            <a:r>
              <a:rPr lang="sr-Latn-RS" dirty="0"/>
              <a:t> treba da pripada istom </a:t>
            </a:r>
            <a:r>
              <a:rPr lang="sr-Latn-RS" dirty="0" err="1"/>
              <a:t>cvoru</a:t>
            </a:r>
            <a:r>
              <a:rPr lang="sr-Latn-RS" dirty="0"/>
              <a:t> koji </a:t>
            </a:r>
            <a:r>
              <a:rPr lang="sr-Latn-RS" dirty="0" err="1"/>
              <a:t>vraca</a:t>
            </a:r>
            <a:r>
              <a:rPr lang="sr-Latn-RS" dirty="0"/>
              <a:t> </a:t>
            </a:r>
            <a:r>
              <a:rPr lang="sr-Latn-RS" dirty="0" err="1"/>
              <a:t>node</a:t>
            </a:r>
            <a:r>
              <a:rPr lang="sr-Latn-RS" dirty="0"/>
              <a:t>() funkcija a ta funkcija </a:t>
            </a:r>
            <a:r>
              <a:rPr lang="sr-Latn-RS" dirty="0" err="1"/>
              <a:t>vraca</a:t>
            </a:r>
            <a:r>
              <a:rPr lang="sr-Latn-RS" dirty="0"/>
              <a:t> trenutno </a:t>
            </a:r>
            <a:r>
              <a:rPr lang="sr-Latn-RS" dirty="0" err="1"/>
              <a:t>cvoru</a:t>
            </a:r>
            <a:r>
              <a:rPr lang="sr-Latn-RS" dirty="0"/>
              <a:t>. Ako pripada trenutnom </a:t>
            </a:r>
            <a:r>
              <a:rPr lang="sr-Latn-RS" dirty="0" err="1"/>
              <a:t>cvoru</a:t>
            </a:r>
            <a:r>
              <a:rPr lang="sr-Latn-RS" dirty="0"/>
              <a:t> </a:t>
            </a:r>
            <a:r>
              <a:rPr lang="sr-Latn-RS" dirty="0" err="1"/>
              <a:t>izvrsavamo</a:t>
            </a:r>
            <a:r>
              <a:rPr lang="sr-Latn-RS" dirty="0"/>
              <a:t> funkciju koja je </a:t>
            </a:r>
            <a:r>
              <a:rPr lang="sr-Latn-RS" dirty="0" err="1"/>
              <a:t>prosledjena</a:t>
            </a:r>
            <a:r>
              <a:rPr lang="sr-Latn-RS" dirty="0"/>
              <a:t> </a:t>
            </a:r>
            <a:r>
              <a:rPr lang="sr-Latn-RS" dirty="0" err="1"/>
              <a:t>routeru</a:t>
            </a:r>
            <a:r>
              <a:rPr lang="sr-Latn-RS" dirty="0"/>
              <a:t> dok ako ne pripada pozivamo </a:t>
            </a:r>
            <a:r>
              <a:rPr lang="sr-Latn-RS" dirty="0" err="1"/>
              <a:t>rotute</a:t>
            </a:r>
            <a:r>
              <a:rPr lang="sr-Latn-RS" dirty="0"/>
              <a:t> funkciju u </a:t>
            </a:r>
            <a:r>
              <a:rPr lang="sr-Latn-RS" dirty="0" err="1"/>
              <a:t>cvoru</a:t>
            </a:r>
            <a:r>
              <a:rPr lang="sr-Latn-RS" dirty="0"/>
              <a:t> u kome treba da taj </a:t>
            </a:r>
            <a:r>
              <a:rPr lang="sr-Latn-RS" dirty="0" err="1"/>
              <a:t>bucket</a:t>
            </a:r>
            <a:r>
              <a:rPr lang="sr-Latn-RS" dirty="0"/>
              <a:t> bude </a:t>
            </a:r>
            <a:r>
              <a:rPr lang="sr-Latn-RS" dirty="0" err="1"/>
              <a:t>obradjen</a:t>
            </a:r>
            <a:r>
              <a:rPr lang="sr-Latn-RS" dirty="0"/>
              <a:t>.  I upravo koristimo </a:t>
            </a:r>
            <a:r>
              <a:rPr lang="sr-Latn-RS" dirty="0" err="1"/>
              <a:t>Task</a:t>
            </a:r>
            <a:r>
              <a:rPr lang="sr-Latn-RS" dirty="0"/>
              <a:t> prilikom </a:t>
            </a:r>
            <a:r>
              <a:rPr lang="sr-Latn-RS" dirty="0" err="1"/>
              <a:t>slanaj</a:t>
            </a:r>
            <a:r>
              <a:rPr lang="sr-Latn-RS" dirty="0"/>
              <a:t> na </a:t>
            </a:r>
            <a:r>
              <a:rPr lang="sr-Latn-RS" dirty="0" err="1"/>
              <a:t>rutiranje</a:t>
            </a:r>
            <a:r>
              <a:rPr lang="sr-Latn-RS" dirty="0"/>
              <a:t> drugom </a:t>
            </a:r>
            <a:r>
              <a:rPr lang="sr-Latn-RS" dirty="0" err="1"/>
              <a:t>cvoru</a:t>
            </a:r>
            <a:r>
              <a:rPr lang="sr-Latn-RS" dirty="0"/>
              <a:t> zato sto nam </a:t>
            </a:r>
            <a:r>
              <a:rPr lang="sr-Latn-RS" dirty="0" err="1"/>
              <a:t>task</a:t>
            </a:r>
            <a:r>
              <a:rPr lang="sr-Latn-RS" dirty="0"/>
              <a:t> </a:t>
            </a:r>
            <a:r>
              <a:rPr lang="sr-Latn-RS" dirty="0" err="1"/>
              <a:t>omogucava</a:t>
            </a:r>
            <a:r>
              <a:rPr lang="sr-Latn-RS" dirty="0"/>
              <a:t> da koristimo </a:t>
            </a:r>
            <a:r>
              <a:rPr lang="sr-Latn-RS" dirty="0" err="1"/>
              <a:t>await</a:t>
            </a:r>
            <a:r>
              <a:rPr lang="sr-Latn-RS" dirty="0"/>
              <a:t>() direktivnu koje </a:t>
            </a:r>
            <a:r>
              <a:rPr lang="sr-Latn-RS" dirty="0" err="1"/>
              <a:t>funkcionise</a:t>
            </a:r>
            <a:r>
              <a:rPr lang="sr-Latn-RS" dirty="0"/>
              <a:t> isto kao i kod jezika na koje smo </a:t>
            </a:r>
            <a:r>
              <a:rPr lang="sr-Latn-RS" dirty="0" err="1"/>
              <a:t>vec</a:t>
            </a:r>
            <a:r>
              <a:rPr lang="sr-Latn-RS" dirty="0"/>
              <a:t> navikli. I zato i imamo </a:t>
            </a:r>
            <a:r>
              <a:rPr lang="sr-Latn-RS" dirty="0" err="1"/>
              <a:t>Task</a:t>
            </a:r>
            <a:r>
              <a:rPr lang="sr-Latn-RS" dirty="0"/>
              <a:t> </a:t>
            </a:r>
            <a:r>
              <a:rPr lang="sr-Latn-RS" dirty="0" err="1"/>
              <a:t>supervisor</a:t>
            </a:r>
            <a:r>
              <a:rPr lang="sr-Latn-RS" dirty="0"/>
              <a:t>  kako bi on nadgledao ovo </a:t>
            </a:r>
            <a:r>
              <a:rPr lang="sr-Latn-RS" dirty="0" err="1"/>
              <a:t>izvrsenje</a:t>
            </a:r>
            <a:r>
              <a:rPr lang="sr-Latn-RS" dirty="0"/>
              <a:t>. </a:t>
            </a:r>
            <a:br>
              <a:rPr lang="en-US" dirty="0"/>
            </a:br>
            <a:endParaRPr lang="sr-Latn-RS" dirty="0"/>
          </a:p>
        </p:txBody>
      </p:sp>
      <p:sp>
        <p:nvSpPr>
          <p:cNvPr id="4" name="Slide Number Placeholder 3">
            <a:extLst>
              <a:ext uri="{FF2B5EF4-FFF2-40B4-BE49-F238E27FC236}">
                <a16:creationId xmlns:a16="http://schemas.microsoft.com/office/drawing/2014/main" id="{2D91994C-2F04-A066-EF41-D5EA3517B462}"/>
              </a:ext>
            </a:extLst>
          </p:cNvPr>
          <p:cNvSpPr>
            <a:spLocks noGrp="1"/>
          </p:cNvSpPr>
          <p:nvPr>
            <p:ph type="sldNum" sz="quarter" idx="5"/>
          </p:nvPr>
        </p:nvSpPr>
        <p:spPr/>
        <p:txBody>
          <a:bodyPr/>
          <a:lstStyle/>
          <a:p>
            <a:fld id="{0A8FB256-0588-4CB6-B094-1280A541CFB7}" type="slidenum">
              <a:rPr lang="en-US" smtClean="0"/>
              <a:t>17</a:t>
            </a:fld>
            <a:endParaRPr lang="en-US"/>
          </a:p>
        </p:txBody>
      </p:sp>
    </p:spTree>
    <p:extLst>
      <p:ext uri="{BB962C8B-B14F-4D97-AF65-F5344CB8AC3E}">
        <p14:creationId xmlns:p14="http://schemas.microsoft.com/office/powerpoint/2010/main" val="2582024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16E18-A77D-8638-2E31-8C7C6407D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FAA6D9-37E7-E0B9-098C-1CC10CA804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2EFEE7-A7F6-9B7D-9587-9059036DDF5B}"/>
              </a:ext>
            </a:extLst>
          </p:cNvPr>
          <p:cNvSpPr>
            <a:spLocks noGrp="1"/>
          </p:cNvSpPr>
          <p:nvPr>
            <p:ph type="body" idx="1"/>
          </p:nvPr>
        </p:nvSpPr>
        <p:spPr/>
        <p:txBody>
          <a:bodyPr/>
          <a:lstStyle/>
          <a:p>
            <a:r>
              <a:rPr lang="en-US" dirty="0"/>
              <a:t>I </a:t>
            </a:r>
            <a:r>
              <a:rPr lang="en-US" dirty="0" err="1"/>
              <a:t>vrlo</a:t>
            </a:r>
            <a:r>
              <a:rPr lang="en-US" dirty="0"/>
              <a:t> </a:t>
            </a:r>
            <a:r>
              <a:rPr lang="en-US" dirty="0" err="1"/>
              <a:t>kratko</a:t>
            </a:r>
            <a:r>
              <a:rPr lang="en-US" dirty="0"/>
              <a:t> o </a:t>
            </a:r>
            <a:r>
              <a:rPr lang="en-US" dirty="0" err="1"/>
              <a:t>modulu</a:t>
            </a:r>
            <a:r>
              <a:rPr lang="en-US" dirty="0"/>
              <a:t> koji </a:t>
            </a:r>
            <a:r>
              <a:rPr lang="en-US" dirty="0" err="1"/>
              <a:t>povremeno</a:t>
            </a:r>
            <a:r>
              <a:rPr lang="en-US" dirty="0"/>
              <a:t> </a:t>
            </a:r>
            <a:r>
              <a:rPr lang="en-US" dirty="0" err="1"/>
              <a:t>pamti</a:t>
            </a:r>
            <a:r>
              <a:rPr lang="en-US" dirty="0"/>
              <a:t> </a:t>
            </a:r>
            <a:r>
              <a:rPr lang="en-US" dirty="0" err="1"/>
              <a:t>vrednosti</a:t>
            </a:r>
            <a:r>
              <a:rPr lang="en-US" dirty="0"/>
              <a:t> </a:t>
            </a:r>
            <a:r>
              <a:rPr lang="en-US" dirty="0" err="1"/>
              <a:t>iz</a:t>
            </a:r>
            <a:r>
              <a:rPr lang="en-US" dirty="0"/>
              <a:t> ram </a:t>
            </a:r>
            <a:r>
              <a:rPr lang="en-US" dirty="0" err="1"/>
              <a:t>memorije</a:t>
            </a:r>
            <a:r>
              <a:rPr lang="en-US" dirty="0"/>
              <a:t> u </a:t>
            </a:r>
            <a:r>
              <a:rPr lang="en-US" dirty="0" err="1"/>
              <a:t>stalnu</a:t>
            </a:r>
            <a:r>
              <a:rPr lang="en-US" dirty="0"/>
              <a:t> </a:t>
            </a:r>
            <a:r>
              <a:rPr lang="en-US" dirty="0" err="1"/>
              <a:t>memoriju</a:t>
            </a:r>
            <a:r>
              <a:rPr lang="en-US" dirty="0"/>
              <a:t>. </a:t>
            </a:r>
            <a:r>
              <a:rPr lang="en-US" dirty="0" err="1"/>
              <a:t>Dakle</a:t>
            </a:r>
            <a:r>
              <a:rPr lang="en-US" dirty="0"/>
              <a:t> u </a:t>
            </a:r>
            <a:r>
              <a:rPr lang="en-US" dirty="0" err="1"/>
              <a:t>pitanju</a:t>
            </a:r>
            <a:r>
              <a:rPr lang="en-US" dirty="0"/>
              <a:t> je </a:t>
            </a:r>
            <a:r>
              <a:rPr lang="en-US" dirty="0" err="1"/>
              <a:t>GenServer</a:t>
            </a:r>
            <a:r>
              <a:rPr lang="en-US" dirty="0"/>
              <a:t> I</a:t>
            </a:r>
            <a:r>
              <a:rPr lang="sr-Latn-RS" dirty="0"/>
              <a:t>ali </a:t>
            </a:r>
            <a:r>
              <a:rPr lang="sr-Latn-RS" dirty="0" err="1"/>
              <a:t>pokayujem</a:t>
            </a:r>
            <a:r>
              <a:rPr lang="sr-Latn-RS" dirty="0"/>
              <a:t> ga više kako bih se dotakao i rada se fajlovima. File je </a:t>
            </a:r>
            <a:r>
              <a:rPr lang="sr-Latn-RS" dirty="0" err="1"/>
              <a:t>built</a:t>
            </a:r>
            <a:r>
              <a:rPr lang="sr-Latn-RS" dirty="0"/>
              <a:t> in moduo koji je </a:t>
            </a:r>
            <a:r>
              <a:rPr lang="sr-Latn-RS" dirty="0" err="1"/>
              <a:t>zaduzen</a:t>
            </a:r>
            <a:r>
              <a:rPr lang="sr-Latn-RS" dirty="0"/>
              <a:t> za radi sa fajlovima tako da se koriste komande oblika </a:t>
            </a:r>
            <a:r>
              <a:rPr lang="sr-Latn-RS" dirty="0" err="1"/>
              <a:t>File.nesto</a:t>
            </a:r>
            <a:r>
              <a:rPr lang="sr-Latn-RS" dirty="0"/>
              <a:t>. I to generalno instrukcije prate </a:t>
            </a:r>
            <a:r>
              <a:rPr lang="sr-Latn-RS" dirty="0" err="1"/>
              <a:t>unix</a:t>
            </a:r>
            <a:r>
              <a:rPr lang="sr-Latn-RS" dirty="0"/>
              <a:t> instrukcije, dakle </a:t>
            </a:r>
            <a:r>
              <a:rPr lang="sr-Latn-RS" dirty="0" err="1"/>
              <a:t>mkdir</a:t>
            </a:r>
            <a:r>
              <a:rPr lang="sr-Latn-RS" dirty="0"/>
              <a:t>, </a:t>
            </a:r>
            <a:r>
              <a:rPr lang="sr-Latn-RS" dirty="0" err="1"/>
              <a:t>rm</a:t>
            </a:r>
            <a:r>
              <a:rPr lang="sr-Latn-RS" dirty="0"/>
              <a:t>, </a:t>
            </a:r>
            <a:r>
              <a:rPr lang="sr-Latn-RS" dirty="0" err="1"/>
              <a:t>ls</a:t>
            </a:r>
            <a:r>
              <a:rPr lang="sr-Latn-RS" dirty="0"/>
              <a:t> itd. </a:t>
            </a:r>
            <a:br>
              <a:rPr lang="sr-Latn-RS" dirty="0"/>
            </a:br>
            <a:r>
              <a:rPr lang="sr-Latn-RS" dirty="0"/>
              <a:t>Ovde </a:t>
            </a:r>
            <a:r>
              <a:rPr lang="sr-Latn-RS" dirty="0" err="1"/>
              <a:t>takodje</a:t>
            </a:r>
            <a:r>
              <a:rPr lang="sr-Latn-RS" dirty="0"/>
              <a:t> </a:t>
            </a:r>
            <a:r>
              <a:rPr lang="sr-Latn-RS" dirty="0" err="1"/>
              <a:t>mozete</a:t>
            </a:r>
            <a:r>
              <a:rPr lang="sr-Latn-RS" dirty="0"/>
              <a:t> da vidite </a:t>
            </a:r>
            <a:r>
              <a:rPr lang="sr-Latn-RS" dirty="0" err="1"/>
              <a:t>jos</a:t>
            </a:r>
            <a:r>
              <a:rPr lang="sr-Latn-RS" dirty="0"/>
              <a:t> </a:t>
            </a:r>
            <a:r>
              <a:rPr lang="sr-Latn-RS" dirty="0" err="1"/>
              <a:t>nesto</a:t>
            </a:r>
            <a:r>
              <a:rPr lang="sr-Latn-RS" dirty="0"/>
              <a:t> po čemu je sintaksa </a:t>
            </a:r>
            <a:r>
              <a:rPr lang="sr-Latn-RS" dirty="0" err="1"/>
              <a:t>elixira</a:t>
            </a:r>
            <a:r>
              <a:rPr lang="sr-Latn-RS" dirty="0"/>
              <a:t> jedinstvena. </a:t>
            </a:r>
            <a:r>
              <a:rPr lang="sr-Latn-RS" dirty="0" err="1"/>
              <a:t>Tj</a:t>
            </a:r>
            <a:r>
              <a:rPr lang="sr-Latn-RS" dirty="0"/>
              <a:t> </a:t>
            </a:r>
            <a:r>
              <a:rPr lang="sr-Latn-RS" dirty="0" err="1"/>
              <a:t>obicno</a:t>
            </a:r>
            <a:r>
              <a:rPr lang="sr-Latn-RS" dirty="0"/>
              <a:t> imena promenljivih i funkcija mogu da imaju u sebi slova, brojeve i donju crtu. </a:t>
            </a:r>
            <a:r>
              <a:rPr lang="sr-Latn-RS" dirty="0" err="1"/>
              <a:t>Međeutim</a:t>
            </a:r>
            <a:r>
              <a:rPr lang="sr-Latn-RS" dirty="0"/>
              <a:t> kod </a:t>
            </a:r>
            <a:r>
              <a:rPr lang="sr-Latn-RS" dirty="0" err="1"/>
              <a:t>Elixira</a:t>
            </a:r>
            <a:r>
              <a:rPr lang="sr-Latn-RS" dirty="0"/>
              <a:t> takođe je dozvoljena i upotreba upitnika i uzvičnika i konvencija je takva da ako </a:t>
            </a:r>
            <a:r>
              <a:rPr lang="sr-Latn-RS" dirty="0" err="1"/>
              <a:t>funckija</a:t>
            </a:r>
            <a:r>
              <a:rPr lang="sr-Latn-RS" dirty="0"/>
              <a:t> </a:t>
            </a:r>
            <a:r>
              <a:rPr lang="sr-Latn-RS" dirty="0" err="1"/>
              <a:t>vraca</a:t>
            </a:r>
            <a:r>
              <a:rPr lang="sr-Latn-RS" dirty="0"/>
              <a:t> samo </a:t>
            </a:r>
            <a:r>
              <a:rPr lang="sr-Latn-RS" dirty="0" err="1"/>
              <a:t>true</a:t>
            </a:r>
            <a:r>
              <a:rPr lang="sr-Latn-RS" dirty="0"/>
              <a:t> ili </a:t>
            </a:r>
            <a:r>
              <a:rPr lang="sr-Latn-RS" dirty="0" err="1"/>
              <a:t>false</a:t>
            </a:r>
            <a:r>
              <a:rPr lang="sr-Latn-RS" dirty="0"/>
              <a:t> ime joj se završava upitnikom. A razlika </a:t>
            </a:r>
            <a:r>
              <a:rPr lang="sr-Latn-RS" dirty="0" err="1"/>
              <a:t>izmedju</a:t>
            </a:r>
            <a:r>
              <a:rPr lang="sr-Latn-RS" dirty="0"/>
              <a:t> funkcija koje imaju uzvičnik na kraju i onih koje nemaju je to što funkcije koje nemaju uzvičnik vraćaju odgovore kao </a:t>
            </a:r>
            <a:r>
              <a:rPr lang="sr-Latn-RS" dirty="0" err="1"/>
              <a:t>tuple</a:t>
            </a:r>
            <a:r>
              <a:rPr lang="sr-Latn-RS" dirty="0"/>
              <a:t> </a:t>
            </a:r>
            <a:r>
              <a:rPr lang="sr-Latn-RS" dirty="0" err="1"/>
              <a:t>npr</a:t>
            </a:r>
            <a:r>
              <a:rPr lang="sr-Latn-RS" dirty="0"/>
              <a:t> </a:t>
            </a:r>
            <a:r>
              <a:rPr lang="en-US" dirty="0"/>
              <a:t>{:ok, </a:t>
            </a:r>
            <a:r>
              <a:rPr lang="en-US" dirty="0" err="1"/>
              <a:t>vrednost</a:t>
            </a:r>
            <a:r>
              <a:rPr lang="en-US" dirty="0"/>
              <a:t>} </a:t>
            </a:r>
            <a:r>
              <a:rPr lang="sr-Latn-RS" dirty="0"/>
              <a:t>a </a:t>
            </a:r>
            <a:r>
              <a:rPr lang="sr-Latn-RS" dirty="0" err="1"/>
              <a:t>funckije</a:t>
            </a:r>
            <a:r>
              <a:rPr lang="sr-Latn-RS" dirty="0"/>
              <a:t> sa uzvičnikom samo vraćaju vrednost.</a:t>
            </a:r>
          </a:p>
          <a:p>
            <a:endParaRPr lang="sr-Latn-RS" dirty="0"/>
          </a:p>
          <a:p>
            <a:r>
              <a:rPr lang="sr-Latn-RS" dirty="0"/>
              <a:t>Obratite </a:t>
            </a:r>
            <a:r>
              <a:rPr lang="sr-Latn-RS" dirty="0" err="1"/>
              <a:t>paznju</a:t>
            </a:r>
            <a:r>
              <a:rPr lang="sr-Latn-RS" dirty="0"/>
              <a:t> prvo na </a:t>
            </a:r>
            <a:r>
              <a:rPr lang="sr-Latn-RS" dirty="0" err="1"/>
              <a:t>schedule_save</a:t>
            </a:r>
            <a:r>
              <a:rPr lang="sr-Latn-RS" dirty="0"/>
              <a:t> funkciju jer to je primer </a:t>
            </a:r>
            <a:r>
              <a:rPr lang="sr-Latn-RS" dirty="0" err="1"/>
              <a:t>patterna</a:t>
            </a:r>
            <a:r>
              <a:rPr lang="sr-Latn-RS" dirty="0"/>
              <a:t> koji se koristi kada </a:t>
            </a:r>
            <a:r>
              <a:rPr lang="sr-Latn-RS" dirty="0" err="1"/>
              <a:t>zelimo</a:t>
            </a:r>
            <a:r>
              <a:rPr lang="sr-Latn-RS" dirty="0"/>
              <a:t> da </a:t>
            </a:r>
            <a:r>
              <a:rPr lang="sr-Latn-RS" dirty="0" err="1"/>
              <a:t>izvrđimo</a:t>
            </a:r>
            <a:r>
              <a:rPr lang="sr-Latn-RS" dirty="0"/>
              <a:t> nešto nakon određenog vremenskog perioda. </a:t>
            </a:r>
            <a:r>
              <a:rPr lang="sr-Latn-RS" dirty="0" err="1"/>
              <a:t>GenServer</a:t>
            </a:r>
            <a:r>
              <a:rPr lang="sr-Latn-RS" dirty="0"/>
              <a:t> poziva funkciju koja šalje poruku samom tom procesu nakon zadatog vremenskog perioda. Onda je ta poruka </a:t>
            </a:r>
            <a:r>
              <a:rPr lang="sr-Latn-RS" dirty="0" err="1"/>
              <a:t>hnadlovana</a:t>
            </a:r>
            <a:r>
              <a:rPr lang="sr-Latn-RS" dirty="0"/>
              <a:t> od strane procesa. Ove konkretno poziva se </a:t>
            </a:r>
            <a:r>
              <a:rPr lang="sr-Latn-RS" dirty="0" err="1"/>
              <a:t>funckija</a:t>
            </a:r>
            <a:r>
              <a:rPr lang="sr-Latn-RS" dirty="0"/>
              <a:t> koja pamti sve </a:t>
            </a:r>
            <a:r>
              <a:rPr lang="sr-Latn-RS" dirty="0" err="1"/>
              <a:t>buckete</a:t>
            </a:r>
            <a:r>
              <a:rPr lang="sr-Latn-RS" dirty="0"/>
              <a:t> i ponovo sebi </a:t>
            </a:r>
            <a:r>
              <a:rPr lang="sr-Latn-RS" dirty="0" err="1"/>
              <a:t>salje</a:t>
            </a:r>
            <a:r>
              <a:rPr lang="sr-Latn-RS" dirty="0"/>
              <a:t> poruku.</a:t>
            </a:r>
            <a:br>
              <a:rPr lang="sr-Latn-RS" dirty="0"/>
            </a:br>
            <a:br>
              <a:rPr lang="sr-Latn-RS" dirty="0"/>
            </a:br>
            <a:r>
              <a:rPr lang="sr-Latn-RS" dirty="0"/>
              <a:t>I na kraju imamo </a:t>
            </a:r>
            <a:r>
              <a:rPr lang="sr-Latn-RS" dirty="0" err="1"/>
              <a:t>save_all_buckets</a:t>
            </a:r>
            <a:r>
              <a:rPr lang="sr-Latn-RS" dirty="0"/>
              <a:t> privatnu metodu koja će da </a:t>
            </a:r>
            <a:r>
              <a:rPr lang="sr-Latn-RS" dirty="0" err="1"/>
              <a:t>iterira</a:t>
            </a:r>
            <a:r>
              <a:rPr lang="sr-Latn-RS" dirty="0"/>
              <a:t> kroz svaku stavku </a:t>
            </a:r>
            <a:r>
              <a:rPr lang="sr-Latn-RS" dirty="0" err="1"/>
              <a:t>ets</a:t>
            </a:r>
            <a:r>
              <a:rPr lang="sr-Latn-RS" dirty="0"/>
              <a:t> tabele i prvo proverava da li je  </a:t>
            </a:r>
            <a:r>
              <a:rPr lang="sr-Latn-RS" dirty="0" err="1"/>
              <a:t>bucket</a:t>
            </a:r>
            <a:r>
              <a:rPr lang="sr-Latn-RS" dirty="0"/>
              <a:t> </a:t>
            </a:r>
            <a:r>
              <a:rPr lang="sr-Latn-RS" dirty="0" err="1"/>
              <a:t>process</a:t>
            </a:r>
            <a:r>
              <a:rPr lang="sr-Latn-RS" dirty="0"/>
              <a:t> </a:t>
            </a:r>
            <a:r>
              <a:rPr lang="sr-Latn-RS" dirty="0" err="1"/>
              <a:t>jos</a:t>
            </a:r>
            <a:r>
              <a:rPr lang="sr-Latn-RS" dirty="0"/>
              <a:t> </a:t>
            </a:r>
            <a:r>
              <a:rPr lang="sr-Latn-RS" dirty="0" err="1"/>
              <a:t>ziv</a:t>
            </a:r>
            <a:r>
              <a:rPr lang="sr-Latn-RS" dirty="0"/>
              <a:t> a zatim ako jeste </a:t>
            </a:r>
            <a:r>
              <a:rPr lang="sr-Latn-RS" dirty="0" err="1"/>
              <a:t>serijalizuje</a:t>
            </a:r>
            <a:r>
              <a:rPr lang="sr-Latn-RS" dirty="0"/>
              <a:t> njegov sadržaj i upisuje ga u file.</a:t>
            </a:r>
          </a:p>
        </p:txBody>
      </p:sp>
      <p:sp>
        <p:nvSpPr>
          <p:cNvPr id="4" name="Slide Number Placeholder 3">
            <a:extLst>
              <a:ext uri="{FF2B5EF4-FFF2-40B4-BE49-F238E27FC236}">
                <a16:creationId xmlns:a16="http://schemas.microsoft.com/office/drawing/2014/main" id="{29D5D282-427F-E152-4443-F60A87DCC466}"/>
              </a:ext>
            </a:extLst>
          </p:cNvPr>
          <p:cNvSpPr>
            <a:spLocks noGrp="1"/>
          </p:cNvSpPr>
          <p:nvPr>
            <p:ph type="sldNum" sz="quarter" idx="5"/>
          </p:nvPr>
        </p:nvSpPr>
        <p:spPr/>
        <p:txBody>
          <a:bodyPr/>
          <a:lstStyle/>
          <a:p>
            <a:fld id="{0A8FB256-0588-4CB6-B094-1280A541CFB7}" type="slidenum">
              <a:rPr lang="en-US" smtClean="0"/>
              <a:t>18</a:t>
            </a:fld>
            <a:endParaRPr lang="en-US"/>
          </a:p>
        </p:txBody>
      </p:sp>
    </p:spTree>
    <p:extLst>
      <p:ext uri="{BB962C8B-B14F-4D97-AF65-F5344CB8AC3E}">
        <p14:creationId xmlns:p14="http://schemas.microsoft.com/office/powerpoint/2010/main" val="3109019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79857-7EEA-30E8-A14F-C42552D582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B5B0F1-C5F9-978C-88E7-0FB9CE00F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7C6C71-402F-E59A-5EC7-3F791E529BEE}"/>
              </a:ext>
            </a:extLst>
          </p:cNvPr>
          <p:cNvSpPr>
            <a:spLocks noGrp="1"/>
          </p:cNvSpPr>
          <p:nvPr>
            <p:ph type="body" idx="1"/>
          </p:nvPr>
        </p:nvSpPr>
        <p:spPr/>
        <p:txBody>
          <a:bodyPr/>
          <a:lstStyle/>
          <a:p>
            <a:r>
              <a:rPr lang="sr-Latn-RS" dirty="0"/>
              <a:t>Još jedna stvar koja nam fali za kraj je da zapravo omogućimo komunikaciju sa našom opisanom bazom. To je ovde konkretno urađeno korišćenjem </a:t>
            </a:r>
            <a:r>
              <a:rPr lang="sr-Latn-RS" dirty="0" err="1"/>
              <a:t>gen_tcp</a:t>
            </a:r>
            <a:r>
              <a:rPr lang="sr-Latn-RS" dirty="0"/>
              <a:t>-a koji implementira komunikaciju preko </a:t>
            </a:r>
            <a:r>
              <a:rPr lang="sr-Latn-RS" dirty="0" err="1"/>
              <a:t>socket</a:t>
            </a:r>
            <a:r>
              <a:rPr lang="sr-Latn-RS" dirty="0"/>
              <a:t>-a. U realnosti bismo preče koristili </a:t>
            </a:r>
            <a:r>
              <a:rPr lang="sr-Latn-RS" dirty="0" err="1"/>
              <a:t>framework</a:t>
            </a:r>
            <a:r>
              <a:rPr lang="sr-Latn-RS" dirty="0"/>
              <a:t> koji bi </a:t>
            </a:r>
            <a:r>
              <a:rPr lang="sr-Latn-RS" dirty="0" err="1"/>
              <a:t>apstrakovao</a:t>
            </a:r>
            <a:r>
              <a:rPr lang="sr-Latn-RS" dirty="0"/>
              <a:t> veliki deo komunikacije i parsiranje </a:t>
            </a:r>
            <a:r>
              <a:rPr lang="sr-Latn-RS" dirty="0" err="1"/>
              <a:t>http</a:t>
            </a:r>
            <a:r>
              <a:rPr lang="sr-Latn-RS" dirty="0"/>
              <a:t> zahteva. Najpoznatiji </a:t>
            </a:r>
            <a:r>
              <a:rPr lang="sr-Latn-RS" dirty="0" err="1"/>
              <a:t>framewrok</a:t>
            </a:r>
            <a:r>
              <a:rPr lang="sr-Latn-RS" dirty="0"/>
              <a:t> za </a:t>
            </a:r>
            <a:r>
              <a:rPr lang="sr-Latn-RS" dirty="0" err="1"/>
              <a:t>elixir</a:t>
            </a:r>
            <a:r>
              <a:rPr lang="sr-Latn-RS" dirty="0"/>
              <a:t> za razvoj web aplikacije je </a:t>
            </a:r>
            <a:r>
              <a:rPr lang="sr-Latn-RS" dirty="0" err="1"/>
              <a:t>Phoenix</a:t>
            </a:r>
            <a:r>
              <a:rPr lang="sr-Latn-RS" dirty="0"/>
              <a:t>, međutim on bi predstavljao posebnu temu za sebe.</a:t>
            </a:r>
            <a:br>
              <a:rPr lang="sr-Latn-RS" dirty="0"/>
            </a:br>
            <a:br>
              <a:rPr lang="sr-Latn-RS" dirty="0"/>
            </a:br>
            <a:r>
              <a:rPr lang="sr-Latn-RS" dirty="0" err="1"/>
              <a:t>Accept</a:t>
            </a:r>
            <a:r>
              <a:rPr lang="sr-Latn-RS" dirty="0"/>
              <a:t> metoda kreira </a:t>
            </a:r>
            <a:r>
              <a:rPr lang="sr-Latn-RS" dirty="0" err="1"/>
              <a:t>socket</a:t>
            </a:r>
            <a:r>
              <a:rPr lang="sr-Latn-RS" dirty="0"/>
              <a:t>, </a:t>
            </a:r>
            <a:r>
              <a:rPr lang="sr-Latn-RS" dirty="0" err="1"/>
              <a:t>tj</a:t>
            </a:r>
            <a:r>
              <a:rPr lang="sr-Latn-RS" dirty="0"/>
              <a:t> </a:t>
            </a:r>
            <a:r>
              <a:rPr lang="sr-Latn-RS" dirty="0" err="1"/>
              <a:t>pocinje</a:t>
            </a:r>
            <a:r>
              <a:rPr lang="sr-Latn-RS" dirty="0"/>
              <a:t> da </a:t>
            </a:r>
            <a:r>
              <a:rPr lang="sr-Latn-RS" dirty="0" err="1"/>
              <a:t>slusa</a:t>
            </a:r>
            <a:r>
              <a:rPr lang="sr-Latn-RS" dirty="0"/>
              <a:t> na </a:t>
            </a:r>
            <a:r>
              <a:rPr lang="sr-Latn-RS" dirty="0" err="1"/>
              <a:t>socketu</a:t>
            </a:r>
            <a:r>
              <a:rPr lang="sr-Latn-RS" dirty="0"/>
              <a:t> sa datim brojem port-a. Opcije </a:t>
            </a:r>
            <a:r>
              <a:rPr lang="sr-Latn-RS" dirty="0" err="1"/>
              <a:t>prosledjene</a:t>
            </a:r>
            <a:r>
              <a:rPr lang="sr-Latn-RS" dirty="0"/>
              <a:t> </a:t>
            </a:r>
            <a:r>
              <a:rPr lang="sr-Latn-RS" dirty="0" err="1"/>
              <a:t>keyword</a:t>
            </a:r>
            <a:r>
              <a:rPr lang="sr-Latn-RS" dirty="0"/>
              <a:t> listom ovde </a:t>
            </a:r>
            <a:r>
              <a:rPr lang="sr-Latn-RS" dirty="0" err="1"/>
              <a:t>znace</a:t>
            </a:r>
            <a:r>
              <a:rPr lang="sr-Latn-RS" dirty="0"/>
              <a:t> da </a:t>
            </a:r>
            <a:r>
              <a:rPr lang="sr-Latn-RS" dirty="0" err="1"/>
              <a:t>ce</a:t>
            </a:r>
            <a:r>
              <a:rPr lang="sr-Latn-RS" dirty="0"/>
              <a:t> se data koji bude poslat tretirati kao niz bajtova. Da je jedan </a:t>
            </a:r>
            <a:r>
              <a:rPr lang="sr-Latn-RS" dirty="0" err="1"/>
              <a:t>packet</a:t>
            </a:r>
            <a:r>
              <a:rPr lang="sr-Latn-RS" dirty="0"/>
              <a:t> jedan line </a:t>
            </a:r>
            <a:r>
              <a:rPr lang="sr-Latn-RS" dirty="0" err="1"/>
              <a:t>tj</a:t>
            </a:r>
            <a:r>
              <a:rPr lang="sr-Latn-RS" dirty="0"/>
              <a:t> da se </a:t>
            </a:r>
            <a:r>
              <a:rPr lang="sr-Latn-RS" dirty="0" err="1"/>
              <a:t>zavrsava</a:t>
            </a:r>
            <a:r>
              <a:rPr lang="sr-Latn-RS" dirty="0"/>
              <a:t> sa </a:t>
            </a:r>
            <a:r>
              <a:rPr lang="en-US" dirty="0"/>
              <a:t>\n</a:t>
            </a:r>
            <a:r>
              <a:rPr lang="sr-Latn-RS" dirty="0"/>
              <a:t>. Dalje proces se aktivira kao pasivan sto znaci da </a:t>
            </a:r>
            <a:r>
              <a:rPr lang="sr-Latn-RS" dirty="0" err="1"/>
              <a:t>recv</a:t>
            </a:r>
            <a:r>
              <a:rPr lang="sr-Latn-RS" dirty="0"/>
              <a:t> instrukcija mora </a:t>
            </a:r>
            <a:r>
              <a:rPr lang="sr-Latn-RS" dirty="0" err="1"/>
              <a:t>ekspliictno</a:t>
            </a:r>
            <a:r>
              <a:rPr lang="sr-Latn-RS" dirty="0"/>
              <a:t> da bude pozvana. </a:t>
            </a:r>
            <a:r>
              <a:rPr lang="sr-Latn-RS" dirty="0" err="1"/>
              <a:t>Reuseaddr</a:t>
            </a:r>
            <a:r>
              <a:rPr lang="sr-Latn-RS" dirty="0"/>
              <a:t> </a:t>
            </a:r>
            <a:r>
              <a:rPr lang="sr-Latn-RS" dirty="0" err="1"/>
              <a:t>omogucava</a:t>
            </a:r>
            <a:r>
              <a:rPr lang="sr-Latn-RS" dirty="0"/>
              <a:t> procesu da koristi isti port </a:t>
            </a:r>
            <a:r>
              <a:rPr lang="sr-Latn-RS" dirty="0" err="1"/>
              <a:t>tj</a:t>
            </a:r>
            <a:r>
              <a:rPr lang="sr-Latn-RS" dirty="0"/>
              <a:t> celu adresu cak i ako je prethodni proces nije potpuno otpustio. Ovo nam je korisno kada se proces koji prihvata zahteve restartuje.</a:t>
            </a:r>
            <a:br>
              <a:rPr lang="sr-Latn-RS" dirty="0"/>
            </a:br>
            <a:br>
              <a:rPr lang="sr-Latn-RS" dirty="0"/>
            </a:br>
            <a:r>
              <a:rPr lang="sr-Latn-RS" dirty="0"/>
              <a:t>Dalje </a:t>
            </a:r>
            <a:r>
              <a:rPr lang="sr-Latn-RS" dirty="0" err="1"/>
              <a:t>loop</a:t>
            </a:r>
            <a:r>
              <a:rPr lang="sr-Latn-RS" dirty="0"/>
              <a:t> </a:t>
            </a:r>
            <a:r>
              <a:rPr lang="sr-Latn-RS" dirty="0" err="1"/>
              <a:t>acceptor</a:t>
            </a:r>
            <a:r>
              <a:rPr lang="sr-Latn-RS" dirty="0"/>
              <a:t> kao sto smo i </a:t>
            </a:r>
            <a:r>
              <a:rPr lang="sr-Latn-RS" dirty="0" err="1"/>
              <a:t>radli</a:t>
            </a:r>
            <a:r>
              <a:rPr lang="sr-Latn-RS" dirty="0"/>
              <a:t> na </a:t>
            </a:r>
            <a:r>
              <a:rPr lang="sr-Latn-RS" dirty="0" err="1"/>
              <a:t>racunarskim</a:t>
            </a:r>
            <a:r>
              <a:rPr lang="sr-Latn-RS" dirty="0"/>
              <a:t> mrežama </a:t>
            </a:r>
            <a:r>
              <a:rPr lang="sr-Latn-RS" dirty="0" err="1"/>
              <a:t>ceka</a:t>
            </a:r>
            <a:r>
              <a:rPr lang="sr-Latn-RS" dirty="0"/>
              <a:t> da dobije neki paket, </a:t>
            </a:r>
            <a:r>
              <a:rPr lang="sr-Latn-RS" dirty="0" err="1"/>
              <a:t>salje</a:t>
            </a:r>
            <a:r>
              <a:rPr lang="sr-Latn-RS" dirty="0"/>
              <a:t> ga funkciji koja </a:t>
            </a:r>
            <a:r>
              <a:rPr lang="sr-Latn-RS" dirty="0" err="1"/>
              <a:t>ce</a:t>
            </a:r>
            <a:r>
              <a:rPr lang="sr-Latn-RS" dirty="0"/>
              <a:t> ga obraditi i zatim nastavlja da sluša što je ovde učinjeno tako što se funkcija ponovo </a:t>
            </a:r>
            <a:r>
              <a:rPr lang="sr-Latn-RS" dirty="0" err="1"/>
              <a:t>rekurzivno</a:t>
            </a:r>
            <a:r>
              <a:rPr lang="sr-Latn-RS" dirty="0"/>
              <a:t> poziva.</a:t>
            </a:r>
          </a:p>
        </p:txBody>
      </p:sp>
      <p:sp>
        <p:nvSpPr>
          <p:cNvPr id="4" name="Slide Number Placeholder 3">
            <a:extLst>
              <a:ext uri="{FF2B5EF4-FFF2-40B4-BE49-F238E27FC236}">
                <a16:creationId xmlns:a16="http://schemas.microsoft.com/office/drawing/2014/main" id="{7FB02D4E-7F40-BBD4-D9C6-C9E27261785C}"/>
              </a:ext>
            </a:extLst>
          </p:cNvPr>
          <p:cNvSpPr>
            <a:spLocks noGrp="1"/>
          </p:cNvSpPr>
          <p:nvPr>
            <p:ph type="sldNum" sz="quarter" idx="5"/>
          </p:nvPr>
        </p:nvSpPr>
        <p:spPr/>
        <p:txBody>
          <a:bodyPr/>
          <a:lstStyle/>
          <a:p>
            <a:fld id="{0A8FB256-0588-4CB6-B094-1280A541CFB7}" type="slidenum">
              <a:rPr lang="en-US" smtClean="0"/>
              <a:t>19</a:t>
            </a:fld>
            <a:endParaRPr lang="en-US"/>
          </a:p>
        </p:txBody>
      </p:sp>
    </p:spTree>
    <p:extLst>
      <p:ext uri="{BB962C8B-B14F-4D97-AF65-F5344CB8AC3E}">
        <p14:creationId xmlns:p14="http://schemas.microsoft.com/office/powerpoint/2010/main" val="57243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err="1"/>
              <a:t>Erlang</a:t>
            </a:r>
            <a:r>
              <a:rPr lang="sr-Latn-RS" dirty="0"/>
              <a:t> je originalno </a:t>
            </a:r>
            <a:r>
              <a:rPr lang="sr-Latn-RS" dirty="0" err="1"/>
              <a:t>proprietary</a:t>
            </a:r>
            <a:r>
              <a:rPr lang="sr-Latn-RS" dirty="0"/>
              <a:t> software razvijen u okviru </a:t>
            </a:r>
            <a:r>
              <a:rPr lang="sr-Latn-RS" dirty="0" err="1"/>
              <a:t>Ericsson</a:t>
            </a:r>
            <a:r>
              <a:rPr lang="sr-Latn-RS" dirty="0"/>
              <a:t> kompanije u njihovoj laboratoriji. </a:t>
            </a:r>
            <a:r>
              <a:rPr lang="sr-Latn-RS" dirty="0" err="1"/>
              <a:t>Joe</a:t>
            </a:r>
            <a:r>
              <a:rPr lang="sr-Latn-RS" dirty="0"/>
              <a:t> </a:t>
            </a:r>
            <a:r>
              <a:rPr lang="sr-Latn-RS" dirty="0" err="1"/>
              <a:t>Armstrong</a:t>
            </a:r>
            <a:r>
              <a:rPr lang="sr-Latn-RS" dirty="0"/>
              <a:t> koga možete videti na slici je autor </a:t>
            </a:r>
            <a:r>
              <a:rPr lang="sr-Latn-RS" dirty="0" err="1"/>
              <a:t>Erlanga</a:t>
            </a:r>
            <a:r>
              <a:rPr lang="sr-Latn-RS" dirty="0"/>
              <a:t>. Dakle nastao je kao rešenje za probleme u telekomunikacionoj industriji i samo ime potiče kao kombinacija prvih slova reči </a:t>
            </a:r>
            <a:r>
              <a:rPr lang="sr-Latn-RS" dirty="0" err="1"/>
              <a:t>Ericsson</a:t>
            </a:r>
            <a:r>
              <a:rPr lang="sr-Latn-RS" dirty="0"/>
              <a:t> </a:t>
            </a:r>
            <a:r>
              <a:rPr lang="sr-Latn-RS" dirty="0" err="1"/>
              <a:t>Language</a:t>
            </a:r>
            <a:r>
              <a:rPr lang="sr-Latn-RS" dirty="0"/>
              <a:t>. Pored samog jezika nastao je i skup biblioteka i alata koji su poznati pod imenom Open </a:t>
            </a:r>
            <a:r>
              <a:rPr lang="sr-Latn-RS" dirty="0" err="1"/>
              <a:t>Telecom</a:t>
            </a:r>
            <a:r>
              <a:rPr lang="sr-Latn-RS" dirty="0"/>
              <a:t> </a:t>
            </a:r>
            <a:r>
              <a:rPr lang="sr-Latn-RS" dirty="0" err="1"/>
              <a:t>Platform</a:t>
            </a:r>
            <a:r>
              <a:rPr lang="sr-Latn-RS" dirty="0"/>
              <a:t> ili OTP i najčešće se </a:t>
            </a:r>
            <a:r>
              <a:rPr lang="sr-Latn-RS" dirty="0" err="1"/>
              <a:t>Erlang</a:t>
            </a:r>
            <a:r>
              <a:rPr lang="sr-Latn-RS" dirty="0"/>
              <a:t> i OTP koriste skoro kao sinonimi. Open </a:t>
            </a:r>
            <a:r>
              <a:rPr lang="sr-Latn-RS" dirty="0" err="1"/>
              <a:t>source</a:t>
            </a:r>
            <a:r>
              <a:rPr lang="sr-Latn-RS" dirty="0"/>
              <a:t>-ovan je 1998. godine. Inače u pitanju je dinamički funkcionalni </a:t>
            </a:r>
            <a:r>
              <a:rPr lang="sr-Latn-RS" dirty="0" err="1"/>
              <a:t>high</a:t>
            </a:r>
            <a:r>
              <a:rPr lang="sr-Latn-RS" dirty="0"/>
              <a:t> </a:t>
            </a:r>
            <a:r>
              <a:rPr lang="sr-Latn-RS" dirty="0" err="1"/>
              <a:t>level</a:t>
            </a:r>
            <a:r>
              <a:rPr lang="sr-Latn-RS" dirty="0"/>
              <a:t> jezik za opštu upotrebu.</a:t>
            </a:r>
          </a:p>
        </p:txBody>
      </p:sp>
      <p:sp>
        <p:nvSpPr>
          <p:cNvPr id="4" name="Slide Number Placeholder 3"/>
          <p:cNvSpPr>
            <a:spLocks noGrp="1"/>
          </p:cNvSpPr>
          <p:nvPr>
            <p:ph type="sldNum" sz="quarter" idx="5"/>
          </p:nvPr>
        </p:nvSpPr>
        <p:spPr/>
        <p:txBody>
          <a:bodyPr/>
          <a:lstStyle/>
          <a:p>
            <a:fld id="{0A8FB256-0588-4CB6-B094-1280A541CFB7}" type="slidenum">
              <a:rPr lang="en-US" smtClean="0"/>
              <a:t>3</a:t>
            </a:fld>
            <a:endParaRPr lang="en-US"/>
          </a:p>
        </p:txBody>
      </p:sp>
    </p:spTree>
    <p:extLst>
      <p:ext uri="{BB962C8B-B14F-4D97-AF65-F5344CB8AC3E}">
        <p14:creationId xmlns:p14="http://schemas.microsoft.com/office/powerpoint/2010/main" val="175789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FD09E-D7B7-6760-80E2-58F61D61BB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242C4C-6032-A2C3-5AD1-3EE326E6C5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AE9DC9-4E8E-E535-9665-B6BF658BF645}"/>
              </a:ext>
            </a:extLst>
          </p:cNvPr>
          <p:cNvSpPr>
            <a:spLocks noGrp="1"/>
          </p:cNvSpPr>
          <p:nvPr>
            <p:ph type="body" idx="1"/>
          </p:nvPr>
        </p:nvSpPr>
        <p:spPr/>
        <p:txBody>
          <a:bodyPr/>
          <a:lstStyle/>
          <a:p>
            <a:r>
              <a:rPr lang="sr-Latn-RS" dirty="0"/>
              <a:t>Inicijalna verzija </a:t>
            </a:r>
            <a:r>
              <a:rPr lang="sr-Latn-RS" dirty="0" err="1"/>
              <a:t>Erlanga</a:t>
            </a:r>
            <a:r>
              <a:rPr lang="sr-Latn-RS" dirty="0"/>
              <a:t> je implementirana u Prologu ali se Prolog interpretator pokazao kao prespor.  U Eriksonu je procenjeno da bi bilo potrebno da je 40 puta brži kako bi bio upotrebiv. Da bi rešili taj problem razvijena je BEAM virtuelna mašina koja kompajlira </a:t>
            </a:r>
            <a:r>
              <a:rPr lang="sr-Latn-RS" dirty="0" err="1"/>
              <a:t>Erlang</a:t>
            </a:r>
            <a:r>
              <a:rPr lang="sr-Latn-RS" dirty="0"/>
              <a:t> u c. Dakle u pitanju je sličan princip izvršavanje jezika kao kod Jave gde nam je poznata Java </a:t>
            </a:r>
            <a:r>
              <a:rPr lang="sr-Latn-RS" dirty="0" err="1"/>
              <a:t>Virtual</a:t>
            </a:r>
            <a:r>
              <a:rPr lang="sr-Latn-RS" dirty="0"/>
              <a:t> </a:t>
            </a:r>
            <a:r>
              <a:rPr lang="sr-Latn-RS" dirty="0" err="1"/>
              <a:t>Machine</a:t>
            </a:r>
            <a:r>
              <a:rPr lang="sr-Latn-RS" dirty="0"/>
              <a:t>. Glavna svrha </a:t>
            </a:r>
            <a:r>
              <a:rPr lang="sr-Latn-RS" dirty="0" err="1"/>
              <a:t>Erlang</a:t>
            </a:r>
            <a:r>
              <a:rPr lang="sr-Latn-RS" dirty="0"/>
              <a:t>-a i BEAM je postizanje visoke skalabilnosti i otpornosti na greške korišćenjem konkurentnosti. I sa pravom se može reći da je </a:t>
            </a:r>
            <a:r>
              <a:rPr lang="sr-Latn-RS" dirty="0" err="1"/>
              <a:t>Joe</a:t>
            </a:r>
            <a:r>
              <a:rPr lang="sr-Latn-RS" dirty="0"/>
              <a:t> </a:t>
            </a:r>
            <a:r>
              <a:rPr lang="sr-Latn-RS" dirty="0" err="1"/>
              <a:t>Armstrong</a:t>
            </a:r>
            <a:r>
              <a:rPr lang="sr-Latn-RS" dirty="0"/>
              <a:t> po tom pitanju i bio ispred svog vremena jer je on projektovao ovaj jezik tako da potencira </a:t>
            </a:r>
            <a:r>
              <a:rPr lang="sr-Latn-RS" dirty="0" err="1"/>
              <a:t>scale-out</a:t>
            </a:r>
            <a:r>
              <a:rPr lang="sr-Latn-RS" dirty="0"/>
              <a:t> kao način postizanja visokih performansi što u tom trenutku još uvek nije bio trend u industriji. Zatim je 26 godina kasnije, dakle 2012 objavljen </a:t>
            </a:r>
            <a:r>
              <a:rPr lang="sr-Latn-RS" dirty="0" err="1"/>
              <a:t>Elixir</a:t>
            </a:r>
            <a:r>
              <a:rPr lang="sr-Latn-RS" dirty="0"/>
              <a:t> koji je funkcionalni, konkurentni, </a:t>
            </a:r>
            <a:r>
              <a:rPr lang="sr-Latn-RS" dirty="0" err="1"/>
              <a:t>high</a:t>
            </a:r>
            <a:r>
              <a:rPr lang="sr-Latn-RS" dirty="0"/>
              <a:t> </a:t>
            </a:r>
            <a:r>
              <a:rPr lang="sr-Latn-RS" dirty="0" err="1"/>
              <a:t>level</a:t>
            </a:r>
            <a:r>
              <a:rPr lang="sr-Latn-RS" dirty="0"/>
              <a:t> programski jezik koji se izvršava na BEAM virtualnoj mašini. Ja sam konkretno izabrao </a:t>
            </a:r>
            <a:r>
              <a:rPr lang="sr-Latn-RS" dirty="0" err="1"/>
              <a:t>elixir</a:t>
            </a:r>
            <a:r>
              <a:rPr lang="sr-Latn-RS" dirty="0"/>
              <a:t> zbog njegove modernije sintakse u odnosu na </a:t>
            </a:r>
            <a:r>
              <a:rPr lang="sr-Latn-RS" dirty="0" err="1"/>
              <a:t>erlang</a:t>
            </a:r>
            <a:r>
              <a:rPr lang="sr-Latn-RS" dirty="0"/>
              <a:t> </a:t>
            </a:r>
            <a:r>
              <a:rPr lang="sr-Latn-RS" dirty="0" err="1"/>
              <a:t>medjutim</a:t>
            </a:r>
            <a:r>
              <a:rPr lang="sr-Latn-RS" dirty="0"/>
              <a:t> on svakako takođe ima sve benefite koje donosi BEAM. Pored toga </a:t>
            </a:r>
            <a:r>
              <a:rPr lang="sr-Latn-RS" dirty="0" err="1"/>
              <a:t>Elixir</a:t>
            </a:r>
            <a:r>
              <a:rPr lang="sr-Latn-RS" dirty="0"/>
              <a:t> </a:t>
            </a:r>
            <a:r>
              <a:rPr lang="sr-Latn-RS" dirty="0" err="1"/>
              <a:t>jos</a:t>
            </a:r>
            <a:r>
              <a:rPr lang="sr-Latn-RS" dirty="0"/>
              <a:t> uvodi dodatne </a:t>
            </a:r>
            <a:r>
              <a:rPr lang="sr-Latn-RS" dirty="0" err="1"/>
              <a:t>mogućunosti</a:t>
            </a:r>
            <a:r>
              <a:rPr lang="sr-Latn-RS" dirty="0"/>
              <a:t> pri razvoju kao što su </a:t>
            </a:r>
            <a:r>
              <a:rPr lang="sr-Latn-RS" dirty="0" err="1"/>
              <a:t>metaprogramming</a:t>
            </a:r>
            <a:r>
              <a:rPr lang="sr-Latn-RS" dirty="0"/>
              <a:t> sa makroima.  Inače njega je kreirao </a:t>
            </a:r>
            <a:r>
              <a:rPr lang="sr-Latn-RS" dirty="0" err="1"/>
              <a:t>Jose</a:t>
            </a:r>
            <a:r>
              <a:rPr lang="sr-Latn-RS" dirty="0"/>
              <a:t> </a:t>
            </a:r>
            <a:r>
              <a:rPr lang="sr-Latn-RS" dirty="0" err="1"/>
              <a:t>Valim</a:t>
            </a:r>
            <a:r>
              <a:rPr lang="sr-Latn-RS" dirty="0"/>
              <a:t> u projektu za razvoj u </a:t>
            </a:r>
            <a:r>
              <a:rPr lang="sr-Latn-RS" dirty="0" err="1"/>
              <a:t>Plataformatec</a:t>
            </a:r>
            <a:r>
              <a:rPr lang="sr-Latn-RS" dirty="0"/>
              <a:t>-u. A BEAM bazirani jezici su korišćeni u industriji za razvoj između ostalog i </a:t>
            </a:r>
            <a:r>
              <a:rPr lang="sr-Latn-RS" dirty="0" err="1"/>
              <a:t>WhatsApp</a:t>
            </a:r>
            <a:r>
              <a:rPr lang="sr-Latn-RS" dirty="0"/>
              <a:t>-a, Messenger-a i </a:t>
            </a:r>
            <a:r>
              <a:rPr lang="sr-Latn-RS" dirty="0" err="1"/>
              <a:t>RabbitMQ</a:t>
            </a:r>
            <a:r>
              <a:rPr lang="sr-Latn-RS" dirty="0"/>
              <a:t>-a. I dole na sličicama možete videti logo </a:t>
            </a:r>
            <a:r>
              <a:rPr lang="sr-Latn-RS" dirty="0" err="1"/>
              <a:t>Erlang</a:t>
            </a:r>
            <a:r>
              <a:rPr lang="sr-Latn-RS" dirty="0"/>
              <a:t>-a i </a:t>
            </a:r>
            <a:r>
              <a:rPr lang="sr-Latn-RS" dirty="0" err="1"/>
              <a:t>Beam</a:t>
            </a:r>
            <a:r>
              <a:rPr lang="sr-Latn-RS" dirty="0"/>
              <a:t>-a. Boje </a:t>
            </a:r>
            <a:r>
              <a:rPr lang="sr-Latn-RS" dirty="0" err="1"/>
              <a:t>Elixir</a:t>
            </a:r>
            <a:r>
              <a:rPr lang="sr-Latn-RS" dirty="0"/>
              <a:t>-a su takođe i zaslužne za moj izbor boja na prezentaciji.</a:t>
            </a:r>
            <a:endParaRPr lang="en-US" dirty="0"/>
          </a:p>
        </p:txBody>
      </p:sp>
      <p:sp>
        <p:nvSpPr>
          <p:cNvPr id="4" name="Slide Number Placeholder 3">
            <a:extLst>
              <a:ext uri="{FF2B5EF4-FFF2-40B4-BE49-F238E27FC236}">
                <a16:creationId xmlns:a16="http://schemas.microsoft.com/office/drawing/2014/main" id="{561458DA-33BD-1743-35C7-E5EEE4260012}"/>
              </a:ext>
            </a:extLst>
          </p:cNvPr>
          <p:cNvSpPr>
            <a:spLocks noGrp="1"/>
          </p:cNvSpPr>
          <p:nvPr>
            <p:ph type="sldNum" sz="quarter" idx="5"/>
          </p:nvPr>
        </p:nvSpPr>
        <p:spPr/>
        <p:txBody>
          <a:bodyPr/>
          <a:lstStyle/>
          <a:p>
            <a:fld id="{0A8FB256-0588-4CB6-B094-1280A541CFB7}" type="slidenum">
              <a:rPr lang="en-US" smtClean="0"/>
              <a:t>4</a:t>
            </a:fld>
            <a:endParaRPr lang="en-US"/>
          </a:p>
        </p:txBody>
      </p:sp>
    </p:spTree>
    <p:extLst>
      <p:ext uri="{BB962C8B-B14F-4D97-AF65-F5344CB8AC3E}">
        <p14:creationId xmlns:p14="http://schemas.microsoft.com/office/powerpoint/2010/main" val="394273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FFC1D-16F4-60ED-85BB-75C968323E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8F6100-8CF6-6505-8322-21985B659B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1F312-3828-298E-5ED3-15E91BECCEBF}"/>
              </a:ext>
            </a:extLst>
          </p:cNvPr>
          <p:cNvSpPr>
            <a:spLocks noGrp="1"/>
          </p:cNvSpPr>
          <p:nvPr>
            <p:ph type="body" idx="1"/>
          </p:nvPr>
        </p:nvSpPr>
        <p:spPr/>
        <p:txBody>
          <a:bodyPr/>
          <a:lstStyle/>
          <a:p>
            <a:r>
              <a:rPr lang="sr-Latn-RS" dirty="0"/>
              <a:t>Sav </a:t>
            </a:r>
            <a:r>
              <a:rPr lang="sr-Latn-RS" dirty="0" err="1"/>
              <a:t>elixir</a:t>
            </a:r>
            <a:r>
              <a:rPr lang="sr-Latn-RS" dirty="0"/>
              <a:t> kod se izvršava u  okviru BEAM procesa. Dakle aplikacije se izvršavaju u okviru BEAM procesa. Inače da ne bih ponavlja BEAM svaki put kada kažem proces mislim na BEAM proces a naglasiću kada pričam o procesu operativnog sistema. Elem, u jednom procesu se kod izvršava sekvencijalno dok se različiti procesi izvršavaju </a:t>
            </a:r>
            <a:r>
              <a:rPr lang="sr-Latn-RS" dirty="0" err="1"/>
              <a:t>konkuretno</a:t>
            </a:r>
            <a:r>
              <a:rPr lang="sr-Latn-RS" dirty="0"/>
              <a:t>. I na taj način se ovde postiže </a:t>
            </a:r>
            <a:r>
              <a:rPr lang="sr-Latn-RS" dirty="0" err="1"/>
              <a:t>paralelizacija</a:t>
            </a:r>
            <a:r>
              <a:rPr lang="sr-Latn-RS" dirty="0"/>
              <a:t>. </a:t>
            </a:r>
            <a:r>
              <a:rPr lang="sr-Latn-RS" dirty="0" err="1"/>
              <a:t>Tj</a:t>
            </a:r>
            <a:r>
              <a:rPr lang="sr-Latn-RS" dirty="0"/>
              <a:t> BEAM procesi su veoma laki po pitanju resursa, </a:t>
            </a:r>
            <a:r>
              <a:rPr lang="sr-Latn-RS" dirty="0" err="1"/>
              <a:t>tj</a:t>
            </a:r>
            <a:r>
              <a:rPr lang="sr-Latn-RS" dirty="0"/>
              <a:t> </a:t>
            </a:r>
            <a:r>
              <a:rPr lang="sr-Latn-RS" dirty="0" err="1"/>
              <a:t>lightweight</a:t>
            </a:r>
            <a:r>
              <a:rPr lang="sr-Latn-RS" dirty="0"/>
              <a:t> su. Efikasno se kreiraju i uništavaju i u okviru jednog procesa operativnog sistema mogu se izvršavati i po 100-ine hiljada BEAM procesa </a:t>
            </a:r>
            <a:r>
              <a:rPr lang="sr-Latn-RS" dirty="0" err="1"/>
              <a:t>konkuretno</a:t>
            </a:r>
            <a:r>
              <a:rPr lang="sr-Latn-RS" dirty="0"/>
              <a:t>. Postoji BEAM </a:t>
            </a:r>
            <a:r>
              <a:rPr lang="sr-Latn-RS" dirty="0" err="1"/>
              <a:t>schedular</a:t>
            </a:r>
            <a:r>
              <a:rPr lang="sr-Latn-RS" dirty="0"/>
              <a:t> nalik na </a:t>
            </a:r>
            <a:r>
              <a:rPr lang="sr-Latn-RS" dirty="0" err="1"/>
              <a:t>schedular</a:t>
            </a:r>
            <a:r>
              <a:rPr lang="sr-Latn-RS" dirty="0"/>
              <a:t>-u operativnog sistema koji redosledom izvršavanja procesa. U osnovi je to </a:t>
            </a:r>
            <a:r>
              <a:rPr lang="sr-Latn-RS" dirty="0" err="1"/>
              <a:t>Round</a:t>
            </a:r>
            <a:r>
              <a:rPr lang="sr-Latn-RS" dirty="0"/>
              <a:t> Robin </a:t>
            </a:r>
            <a:r>
              <a:rPr lang="sr-Latn-RS" dirty="0" err="1"/>
              <a:t>alogoritam</a:t>
            </a:r>
            <a:r>
              <a:rPr lang="sr-Latn-RS" dirty="0"/>
              <a:t> sa modifikacijama koje omogućavaju veću efikasnost ali sa potrebe korisnika možemo da ga </a:t>
            </a:r>
            <a:r>
              <a:rPr lang="sr-Latn-RS" dirty="0" err="1"/>
              <a:t>zamisljamo</a:t>
            </a:r>
            <a:r>
              <a:rPr lang="sr-Latn-RS" dirty="0"/>
              <a:t> samo kao </a:t>
            </a:r>
            <a:r>
              <a:rPr lang="sr-Latn-RS" dirty="0" err="1"/>
              <a:t>Round</a:t>
            </a:r>
            <a:r>
              <a:rPr lang="sr-Latn-RS" dirty="0"/>
              <a:t> Robin. Procesi su </a:t>
            </a:r>
            <a:r>
              <a:rPr lang="sr-Latn-RS" dirty="0" err="1"/>
              <a:t>međusovno</a:t>
            </a:r>
            <a:r>
              <a:rPr lang="sr-Latn-RS" dirty="0"/>
              <a:t> izolovani što doprinosi otpornosti na greške, </a:t>
            </a:r>
            <a:r>
              <a:rPr lang="sr-Latn-RS" dirty="0" err="1"/>
              <a:t>tj</a:t>
            </a:r>
            <a:r>
              <a:rPr lang="sr-Latn-RS" dirty="0"/>
              <a:t> pad jednog procesa ne utiče na druge procese. Dakle procesi nisu povezani osim ako mi to eksplicitno ne želimo. I ako je izolovanost procesa poželjna takođe nam je često potrebno da omogućimo komunikaciju između procesa što je ovde moguće razmenom poruka između procesa.</a:t>
            </a:r>
            <a:endParaRPr lang="en-US" dirty="0"/>
          </a:p>
        </p:txBody>
      </p:sp>
      <p:sp>
        <p:nvSpPr>
          <p:cNvPr id="4" name="Slide Number Placeholder 3">
            <a:extLst>
              <a:ext uri="{FF2B5EF4-FFF2-40B4-BE49-F238E27FC236}">
                <a16:creationId xmlns:a16="http://schemas.microsoft.com/office/drawing/2014/main" id="{4CD4F213-B479-787E-A245-DA8BE38BC3F4}"/>
              </a:ext>
            </a:extLst>
          </p:cNvPr>
          <p:cNvSpPr>
            <a:spLocks noGrp="1"/>
          </p:cNvSpPr>
          <p:nvPr>
            <p:ph type="sldNum" sz="quarter" idx="5"/>
          </p:nvPr>
        </p:nvSpPr>
        <p:spPr/>
        <p:txBody>
          <a:bodyPr/>
          <a:lstStyle/>
          <a:p>
            <a:fld id="{0A8FB256-0588-4CB6-B094-1280A541CFB7}" type="slidenum">
              <a:rPr lang="en-US" smtClean="0"/>
              <a:t>5</a:t>
            </a:fld>
            <a:endParaRPr lang="en-US"/>
          </a:p>
        </p:txBody>
      </p:sp>
    </p:spTree>
    <p:extLst>
      <p:ext uri="{BB962C8B-B14F-4D97-AF65-F5344CB8AC3E}">
        <p14:creationId xmlns:p14="http://schemas.microsoft.com/office/powerpoint/2010/main" val="411514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08B6A-D8B2-6069-F44A-F1880E19BD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91915C-D19B-DCAB-5E50-24884D59F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228CDA-5F80-1B2E-BE2D-0C69DE06EBEB}"/>
              </a:ext>
            </a:extLst>
          </p:cNvPr>
          <p:cNvSpPr>
            <a:spLocks noGrp="1"/>
          </p:cNvSpPr>
          <p:nvPr>
            <p:ph type="body" idx="1"/>
          </p:nvPr>
        </p:nvSpPr>
        <p:spPr/>
        <p:txBody>
          <a:bodyPr/>
          <a:lstStyle/>
          <a:p>
            <a:r>
              <a:rPr lang="sr-Latn-RS" dirty="0"/>
              <a:t>Da bismo kreirali proces pozivamo funkciju </a:t>
            </a:r>
            <a:r>
              <a:rPr lang="sr-Latn-RS" dirty="0" err="1"/>
              <a:t>spawn</a:t>
            </a:r>
            <a:r>
              <a:rPr lang="sr-Latn-RS" dirty="0"/>
              <a:t> kojoj prosleđujemo funkciju koju se izvršiti </a:t>
            </a:r>
            <a:r>
              <a:rPr lang="sr-Latn-RS" dirty="0" err="1"/>
              <a:t>novokreirani</a:t>
            </a:r>
            <a:r>
              <a:rPr lang="sr-Latn-RS" dirty="0"/>
              <a:t> proces. Funkcije se  </a:t>
            </a:r>
            <a:r>
              <a:rPr lang="sr-Latn-RS" dirty="0" err="1"/>
              <a:t>inace</a:t>
            </a:r>
            <a:r>
              <a:rPr lang="sr-Latn-RS" dirty="0"/>
              <a:t> u </a:t>
            </a:r>
            <a:r>
              <a:rPr lang="sr-Latn-RS" dirty="0" err="1"/>
              <a:t>elixiru</a:t>
            </a:r>
            <a:r>
              <a:rPr lang="sr-Latn-RS" dirty="0"/>
              <a:t> jedinstveno </a:t>
            </a:r>
            <a:r>
              <a:rPr lang="sr-Latn-RS" dirty="0" err="1"/>
              <a:t>oznacavaju</a:t>
            </a:r>
            <a:r>
              <a:rPr lang="sr-Latn-RS" dirty="0"/>
              <a:t> imenom / broj parametara. Na taj način </a:t>
            </a:r>
            <a:r>
              <a:rPr lang="sr-Latn-RS" dirty="0" err="1"/>
              <a:t>mozemo</a:t>
            </a:r>
            <a:r>
              <a:rPr lang="sr-Latn-RS" dirty="0"/>
              <a:t> da </a:t>
            </a:r>
            <a:r>
              <a:rPr lang="sr-Latn-RS" dirty="0" err="1"/>
              <a:t>dodjemo</a:t>
            </a:r>
            <a:r>
              <a:rPr lang="sr-Latn-RS" dirty="0"/>
              <a:t> i do dokumentacije za funkciju tako sto </a:t>
            </a:r>
            <a:r>
              <a:rPr lang="sr-Latn-RS" dirty="0" err="1"/>
              <a:t>izvrismo</a:t>
            </a:r>
            <a:r>
              <a:rPr lang="sr-Latn-RS" dirty="0"/>
              <a:t> instrukciju h </a:t>
            </a:r>
            <a:r>
              <a:rPr lang="sr-Latn-RS" dirty="0" err="1"/>
              <a:t>spawn</a:t>
            </a:r>
            <a:r>
              <a:rPr lang="sr-Latn-RS" dirty="0"/>
              <a:t>/1.  Postoje i varijacije funkcije </a:t>
            </a:r>
            <a:r>
              <a:rPr lang="sr-Latn-RS" dirty="0" err="1"/>
              <a:t>spawn</a:t>
            </a:r>
            <a:r>
              <a:rPr lang="sr-Latn-RS" dirty="0"/>
              <a:t> koje koristimo po potrebi. Za razmenu poruka se koriste </a:t>
            </a:r>
            <a:r>
              <a:rPr lang="sr-Latn-RS" dirty="0" err="1"/>
              <a:t>send</a:t>
            </a:r>
            <a:r>
              <a:rPr lang="sr-Latn-RS" dirty="0"/>
              <a:t>/2 i </a:t>
            </a:r>
            <a:r>
              <a:rPr lang="sr-Latn-RS" dirty="0" err="1"/>
              <a:t>receive</a:t>
            </a:r>
            <a:r>
              <a:rPr lang="sr-Latn-RS" dirty="0"/>
              <a:t>/1 funkcije. Parametri </a:t>
            </a:r>
            <a:r>
              <a:rPr lang="sr-Latn-RS" dirty="0" err="1"/>
              <a:t>send</a:t>
            </a:r>
            <a:r>
              <a:rPr lang="sr-Latn-RS" dirty="0"/>
              <a:t> </a:t>
            </a:r>
            <a:r>
              <a:rPr lang="sr-Latn-RS" dirty="0" err="1"/>
              <a:t>funckije</a:t>
            </a:r>
            <a:r>
              <a:rPr lang="sr-Latn-RS" dirty="0"/>
              <a:t> su identifikator procesa kome se </a:t>
            </a:r>
            <a:r>
              <a:rPr lang="sr-Latn-RS" dirty="0" err="1"/>
              <a:t>salje</a:t>
            </a:r>
            <a:r>
              <a:rPr lang="sr-Latn-RS" dirty="0"/>
              <a:t> poruka i </a:t>
            </a:r>
            <a:r>
              <a:rPr lang="sr-Latn-RS" dirty="0" err="1"/>
              <a:t>sadrzaj</a:t>
            </a:r>
            <a:r>
              <a:rPr lang="sr-Latn-RS" dirty="0"/>
              <a:t> poruke. Parametar </a:t>
            </a:r>
            <a:r>
              <a:rPr lang="sr-Latn-RS" dirty="0" err="1"/>
              <a:t>receive</a:t>
            </a:r>
            <a:r>
              <a:rPr lang="sr-Latn-RS" dirty="0"/>
              <a:t> funkcije je </a:t>
            </a:r>
            <a:r>
              <a:rPr lang="sr-Latn-RS" dirty="0" err="1"/>
              <a:t>pattern</a:t>
            </a:r>
            <a:r>
              <a:rPr lang="sr-Latn-RS" dirty="0"/>
              <a:t> koji poruka treba da ispuni. I ako ovi mehanizmi deluju prilično rudimentarno njihovom kreativnom upotrebom možemo da kreiramo aplikacije sa kompleksnim stablima procesa koji izvršavaju raznovrsne </a:t>
            </a:r>
            <a:r>
              <a:rPr lang="sr-Latn-RS" dirty="0" err="1"/>
              <a:t>zadatake</a:t>
            </a:r>
            <a:r>
              <a:rPr lang="sr-Latn-RS" dirty="0"/>
              <a:t> od održavanja stanja i odgovora na zahteve poput servera do procesa koji nadgledaju rad drugih procesa kako bi obezbedili otpornost na greške. Međutim pre nego što nastavimo dalje na sam </a:t>
            </a:r>
            <a:r>
              <a:rPr lang="sr-Latn-RS" dirty="0" err="1"/>
              <a:t>tutorial</a:t>
            </a:r>
            <a:r>
              <a:rPr lang="sr-Latn-RS" dirty="0"/>
              <a:t> demo aplikacije moramo prvo da obratimo pažnju na par sintaksnih detalja </a:t>
            </a:r>
            <a:r>
              <a:rPr lang="sr-Latn-RS" dirty="0" err="1"/>
              <a:t>elixir</a:t>
            </a:r>
            <a:r>
              <a:rPr lang="sr-Latn-RS" dirty="0"/>
              <a:t>-a.</a:t>
            </a:r>
            <a:endParaRPr lang="en-US" dirty="0"/>
          </a:p>
        </p:txBody>
      </p:sp>
      <p:sp>
        <p:nvSpPr>
          <p:cNvPr id="4" name="Slide Number Placeholder 3">
            <a:extLst>
              <a:ext uri="{FF2B5EF4-FFF2-40B4-BE49-F238E27FC236}">
                <a16:creationId xmlns:a16="http://schemas.microsoft.com/office/drawing/2014/main" id="{F7431109-FAC2-93B0-4627-62F3425128AB}"/>
              </a:ext>
            </a:extLst>
          </p:cNvPr>
          <p:cNvSpPr>
            <a:spLocks noGrp="1"/>
          </p:cNvSpPr>
          <p:nvPr>
            <p:ph type="sldNum" sz="quarter" idx="5"/>
          </p:nvPr>
        </p:nvSpPr>
        <p:spPr/>
        <p:txBody>
          <a:bodyPr/>
          <a:lstStyle/>
          <a:p>
            <a:fld id="{0A8FB256-0588-4CB6-B094-1280A541CFB7}" type="slidenum">
              <a:rPr lang="en-US" smtClean="0"/>
              <a:t>6</a:t>
            </a:fld>
            <a:endParaRPr lang="en-US"/>
          </a:p>
        </p:txBody>
      </p:sp>
    </p:spTree>
    <p:extLst>
      <p:ext uri="{BB962C8B-B14F-4D97-AF65-F5344CB8AC3E}">
        <p14:creationId xmlns:p14="http://schemas.microsoft.com/office/powerpoint/2010/main" val="49679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AF350-5FD1-F179-8BC4-63EEB4B25F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B1CB3-A7E9-7C45-2A6D-9357189041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64D3E3-5463-D7F1-5EB4-E38CC559DCC8}"/>
              </a:ext>
            </a:extLst>
          </p:cNvPr>
          <p:cNvSpPr>
            <a:spLocks noGrp="1"/>
          </p:cNvSpPr>
          <p:nvPr>
            <p:ph type="body" idx="1"/>
          </p:nvPr>
        </p:nvSpPr>
        <p:spPr/>
        <p:txBody>
          <a:bodyPr/>
          <a:lstStyle/>
          <a:p>
            <a:r>
              <a:rPr lang="en-US" dirty="0"/>
              <a:t>Sto se </a:t>
            </a:r>
            <a:r>
              <a:rPr lang="en-US" dirty="0" err="1"/>
              <a:t>ti</a:t>
            </a:r>
            <a:r>
              <a:rPr lang="sr-Latn-RS" dirty="0" err="1"/>
              <a:t>če</a:t>
            </a:r>
            <a:r>
              <a:rPr lang="sr-Latn-RS" dirty="0"/>
              <a:t> osnovnih tipova mogu se naći svi na koje smo već i navikli i pored njih atomi koji se ne viđaju toliko često u jezicima. Atom je praktično neki simbol koji je identifikovan svojim imenom. Tj. sam po sebi predstavlja neku jednoznačnu vrednost. Primer upotrebe atoma je recimo kao odgovora na neki zahtev šaljemo atom :</a:t>
            </a:r>
            <a:r>
              <a:rPr lang="sr-Latn-RS" dirty="0" err="1"/>
              <a:t>ok</a:t>
            </a:r>
            <a:r>
              <a:rPr lang="sr-Latn-RS" dirty="0"/>
              <a:t> da naznačimo da je zahtev uspešno izvršen i pored njega šaljemo odgovor zahteva.  Važno je naglasiti kod atoma da ih ne treba dinamički kreirati, npr. za čuvanje identiteta prijavljenih korisnika, zato što postoji ograničenje na broj mogućih atoma u programu i kada to ograničenje bude prevaziđeno ceo BEAM pada.</a:t>
            </a:r>
          </a:p>
          <a:p>
            <a:r>
              <a:rPr lang="sr-Latn-RS" dirty="0"/>
              <a:t>Od kolekcija postoje liste koje su u suštini lančane liste sa pokazivačem na prvi element. Kao što je i obično slučaj sa lančanim listama koriste se u slučaju kada imamo dinamički promenljiv broj elemenata. Bitan savet kod korišćenja listi za postizanje dobrih performansi je da se na jedan element dodaje lista umesto da se na listu dodaje jedan element jer nemamo pokazivač na kraj liste te bi morali prvo da </a:t>
            </a:r>
            <a:r>
              <a:rPr lang="sr-Latn-RS" dirty="0" err="1"/>
              <a:t>iteriramo</a:t>
            </a:r>
            <a:r>
              <a:rPr lang="sr-Latn-RS" dirty="0"/>
              <a:t> do kraja liste pre nego sto dodamo element. </a:t>
            </a:r>
          </a:p>
          <a:p>
            <a:r>
              <a:rPr lang="sr-Latn-RS" dirty="0" err="1"/>
              <a:t>Tuples</a:t>
            </a:r>
            <a:r>
              <a:rPr lang="sr-Latn-RS" dirty="0"/>
              <a:t> su statička polja kod kojih su elementi smešteni jedni do drugih u memoriji te se lako pristupa proizvoljnom elementu ali je potrebno više vremena za dodavanje novog elementa. </a:t>
            </a:r>
            <a:r>
              <a:rPr lang="sr-Latn-RS" dirty="0" err="1"/>
              <a:t>Tuple</a:t>
            </a:r>
            <a:r>
              <a:rPr lang="sr-Latn-RS" dirty="0"/>
              <a:t> koristimo kada imamo unapred poznat broj elemenata.</a:t>
            </a:r>
          </a:p>
          <a:p>
            <a:r>
              <a:rPr lang="sr-Latn-RS" dirty="0"/>
              <a:t>Zanimljiva konvencija kod </a:t>
            </a:r>
            <a:r>
              <a:rPr lang="sr-Latn-RS" dirty="0" err="1"/>
              <a:t>elixira</a:t>
            </a:r>
            <a:r>
              <a:rPr lang="sr-Latn-RS" dirty="0"/>
              <a:t> je to što se za funkcije koje određuju broj elemenata listi koristi reč </a:t>
            </a:r>
            <a:r>
              <a:rPr lang="sr-Latn-RS" dirty="0" err="1"/>
              <a:t>length</a:t>
            </a:r>
            <a:r>
              <a:rPr lang="sr-Latn-RS" dirty="0"/>
              <a:t> dok se za </a:t>
            </a:r>
            <a:r>
              <a:rPr lang="sr-Latn-RS" dirty="0" err="1"/>
              <a:t>tuple</a:t>
            </a:r>
            <a:r>
              <a:rPr lang="sr-Latn-RS" dirty="0"/>
              <a:t>-ove koristi </a:t>
            </a:r>
            <a:r>
              <a:rPr lang="sr-Latn-RS" dirty="0" err="1"/>
              <a:t>size</a:t>
            </a:r>
            <a:r>
              <a:rPr lang="sr-Latn-RS" dirty="0"/>
              <a:t>. I to je pravilo koje se generalno poštuje za dinamičke i statičke strukture.</a:t>
            </a:r>
            <a:endParaRPr lang="en-US" dirty="0"/>
          </a:p>
        </p:txBody>
      </p:sp>
      <p:sp>
        <p:nvSpPr>
          <p:cNvPr id="4" name="Slide Number Placeholder 3">
            <a:extLst>
              <a:ext uri="{FF2B5EF4-FFF2-40B4-BE49-F238E27FC236}">
                <a16:creationId xmlns:a16="http://schemas.microsoft.com/office/drawing/2014/main" id="{65F38668-A117-95CB-7F4E-CCA5F5446B1E}"/>
              </a:ext>
            </a:extLst>
          </p:cNvPr>
          <p:cNvSpPr>
            <a:spLocks noGrp="1"/>
          </p:cNvSpPr>
          <p:nvPr>
            <p:ph type="sldNum" sz="quarter" idx="5"/>
          </p:nvPr>
        </p:nvSpPr>
        <p:spPr/>
        <p:txBody>
          <a:bodyPr/>
          <a:lstStyle/>
          <a:p>
            <a:fld id="{0A8FB256-0588-4CB6-B094-1280A541CFB7}" type="slidenum">
              <a:rPr lang="en-US" smtClean="0"/>
              <a:t>7</a:t>
            </a:fld>
            <a:endParaRPr lang="en-US"/>
          </a:p>
        </p:txBody>
      </p:sp>
    </p:spTree>
    <p:extLst>
      <p:ext uri="{BB962C8B-B14F-4D97-AF65-F5344CB8AC3E}">
        <p14:creationId xmlns:p14="http://schemas.microsoft.com/office/powerpoint/2010/main" val="38549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634F3-1F2E-D1BE-0222-F5302A6579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61FDC4-6AFA-2A18-C1E6-3F3EB46B20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BB4337-3342-6B56-7F4B-BEED7D3F3125}"/>
              </a:ext>
            </a:extLst>
          </p:cNvPr>
          <p:cNvSpPr>
            <a:spLocks noGrp="1"/>
          </p:cNvSpPr>
          <p:nvPr>
            <p:ph type="body" idx="1"/>
          </p:nvPr>
        </p:nvSpPr>
        <p:spPr/>
        <p:txBody>
          <a:bodyPr/>
          <a:lstStyle/>
          <a:p>
            <a:r>
              <a:rPr lang="sr-Latn-RS" dirty="0"/>
              <a:t>Mape su asocijativne strukture podataka, nalik na </a:t>
            </a:r>
            <a:r>
              <a:rPr lang="sr-Latn-RS" dirty="0" err="1"/>
              <a:t>dict</a:t>
            </a:r>
            <a:r>
              <a:rPr lang="sr-Latn-RS" dirty="0"/>
              <a:t> u </a:t>
            </a:r>
            <a:r>
              <a:rPr lang="sr-Latn-RS" dirty="0" err="1"/>
              <a:t>Python</a:t>
            </a:r>
            <a:r>
              <a:rPr lang="sr-Latn-RS" dirty="0"/>
              <a:t>-u.  Dakle pamte se vrednosti po </a:t>
            </a:r>
            <a:r>
              <a:rPr lang="sr-Latn-RS" dirty="0" err="1"/>
              <a:t>key</a:t>
            </a:r>
            <a:r>
              <a:rPr lang="sr-Latn-RS" dirty="0"/>
              <a:t> </a:t>
            </a:r>
            <a:r>
              <a:rPr lang="sr-Latn-RS" dirty="0" err="1"/>
              <a:t>value</a:t>
            </a:r>
            <a:r>
              <a:rPr lang="sr-Latn-RS" dirty="0"/>
              <a:t> principu i efikasno im se pristupa na osnovu ključa. Mapa se kreira korišćenjem procenta i vitičastih zagrada. A ključ i vrednost su povezane strelicom nadesno. </a:t>
            </a:r>
            <a:r>
              <a:rPr lang="sr-Latn-RS" dirty="0" err="1"/>
              <a:t>Tj</a:t>
            </a:r>
            <a:r>
              <a:rPr lang="sr-Latn-RS" dirty="0"/>
              <a:t> </a:t>
            </a:r>
            <a:r>
              <a:rPr lang="en-US" dirty="0"/>
              <a:t>=&gt;</a:t>
            </a:r>
            <a:r>
              <a:rPr lang="sr-Latn-RS" dirty="0"/>
              <a:t>.</a:t>
            </a:r>
            <a:br>
              <a:rPr lang="sr-Latn-RS" dirty="0"/>
            </a:br>
            <a:r>
              <a:rPr lang="sr-Latn-RS" dirty="0" err="1"/>
              <a:t>Keywords</a:t>
            </a:r>
            <a:r>
              <a:rPr lang="sr-Latn-RS" dirty="0"/>
              <a:t> liste se koriste u funkcijama kako bi se prosledile opcije funkcijama. Kao što vidite na primeru za deljenje string-a.</a:t>
            </a:r>
            <a:endParaRPr lang="en-US" dirty="0"/>
          </a:p>
        </p:txBody>
      </p:sp>
      <p:sp>
        <p:nvSpPr>
          <p:cNvPr id="4" name="Slide Number Placeholder 3">
            <a:extLst>
              <a:ext uri="{FF2B5EF4-FFF2-40B4-BE49-F238E27FC236}">
                <a16:creationId xmlns:a16="http://schemas.microsoft.com/office/drawing/2014/main" id="{55E76E5D-8F75-DC12-1754-7D6561B1B726}"/>
              </a:ext>
            </a:extLst>
          </p:cNvPr>
          <p:cNvSpPr>
            <a:spLocks noGrp="1"/>
          </p:cNvSpPr>
          <p:nvPr>
            <p:ph type="sldNum" sz="quarter" idx="5"/>
          </p:nvPr>
        </p:nvSpPr>
        <p:spPr/>
        <p:txBody>
          <a:bodyPr/>
          <a:lstStyle/>
          <a:p>
            <a:fld id="{0A8FB256-0588-4CB6-B094-1280A541CFB7}" type="slidenum">
              <a:rPr lang="en-US" smtClean="0"/>
              <a:t>8</a:t>
            </a:fld>
            <a:endParaRPr lang="en-US"/>
          </a:p>
        </p:txBody>
      </p:sp>
    </p:spTree>
    <p:extLst>
      <p:ext uri="{BB962C8B-B14F-4D97-AF65-F5344CB8AC3E}">
        <p14:creationId xmlns:p14="http://schemas.microsoft.com/office/powerpoint/2010/main" val="2677779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0761E-1184-499A-0610-66B5238C32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0A4C8F-232C-5FA2-4751-AB87540732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9779B-2FD2-B2D1-7742-C32489DF7F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9916BE-FD7E-4300-9F79-08907E9E3496}"/>
              </a:ext>
            </a:extLst>
          </p:cNvPr>
          <p:cNvSpPr>
            <a:spLocks noGrp="1"/>
          </p:cNvSpPr>
          <p:nvPr>
            <p:ph type="sldNum" sz="quarter" idx="5"/>
          </p:nvPr>
        </p:nvSpPr>
        <p:spPr/>
        <p:txBody>
          <a:bodyPr/>
          <a:lstStyle/>
          <a:p>
            <a:fld id="{0A8FB256-0588-4CB6-B094-1280A541CFB7}" type="slidenum">
              <a:rPr lang="en-US" smtClean="0"/>
              <a:t>9</a:t>
            </a:fld>
            <a:endParaRPr lang="en-US"/>
          </a:p>
        </p:txBody>
      </p:sp>
    </p:spTree>
    <p:extLst>
      <p:ext uri="{BB962C8B-B14F-4D97-AF65-F5344CB8AC3E}">
        <p14:creationId xmlns:p14="http://schemas.microsoft.com/office/powerpoint/2010/main" val="2699325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D09D1-7CBD-3EC7-06A2-DC9280FE2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ED2378-297D-050F-C149-F5505D9F6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4516EE-4A18-7EEA-E7D4-F4F038A6DD8F}"/>
              </a:ext>
            </a:extLst>
          </p:cNvPr>
          <p:cNvSpPr>
            <a:spLocks noGrp="1"/>
          </p:cNvSpPr>
          <p:nvPr>
            <p:ph type="body" idx="1"/>
          </p:nvPr>
        </p:nvSpPr>
        <p:spPr/>
        <p:txBody>
          <a:bodyPr/>
          <a:lstStyle/>
          <a:p>
            <a:r>
              <a:rPr lang="sr-Latn-RS" dirty="0"/>
              <a:t>Operator jednako ne </a:t>
            </a:r>
            <a:r>
              <a:rPr lang="sr-Latn-RS" dirty="0" err="1"/>
              <a:t>funkcionise</a:t>
            </a:r>
            <a:r>
              <a:rPr lang="sr-Latn-RS" dirty="0"/>
              <a:t> kao </a:t>
            </a:r>
            <a:r>
              <a:rPr lang="sr-Latn-RS" dirty="0" err="1"/>
              <a:t>klasicni</a:t>
            </a:r>
            <a:r>
              <a:rPr lang="sr-Latn-RS" dirty="0"/>
              <a:t> operator dodele na koji smo </a:t>
            </a:r>
            <a:r>
              <a:rPr lang="sr-Latn-RS" dirty="0" err="1"/>
              <a:t>obicno</a:t>
            </a:r>
            <a:r>
              <a:rPr lang="sr-Latn-RS" dirty="0"/>
              <a:t> navikli. On se u </a:t>
            </a:r>
            <a:r>
              <a:rPr lang="sr-Latn-RS" dirty="0" err="1"/>
              <a:t>elixiru</a:t>
            </a:r>
            <a:r>
              <a:rPr lang="sr-Latn-RS" dirty="0"/>
              <a:t> naziva </a:t>
            </a:r>
            <a:r>
              <a:rPr lang="sr-Latn-RS" dirty="0" err="1"/>
              <a:t>match</a:t>
            </a:r>
            <a:r>
              <a:rPr lang="sr-Latn-RS" dirty="0"/>
              <a:t> operator. Razlika je u tome sto na levoj i desnoj strani mogu da se </a:t>
            </a:r>
            <a:r>
              <a:rPr lang="sr-Latn-RS" dirty="0" err="1"/>
              <a:t>nadju</a:t>
            </a:r>
            <a:r>
              <a:rPr lang="sr-Latn-RS" dirty="0"/>
              <a:t> </a:t>
            </a:r>
            <a:r>
              <a:rPr lang="sr-Latn-RS" dirty="0" err="1"/>
              <a:t>veci</a:t>
            </a:r>
            <a:r>
              <a:rPr lang="sr-Latn-RS" dirty="0"/>
              <a:t> broj promenljivih i vrednosti u jednom </a:t>
            </a:r>
            <a:r>
              <a:rPr lang="sr-Latn-RS" dirty="0" err="1"/>
              <a:t>tuple</a:t>
            </a:r>
            <a:r>
              <a:rPr lang="sr-Latn-RS" dirty="0"/>
              <a:t>-u, tako da će </a:t>
            </a:r>
            <a:r>
              <a:rPr lang="sr-Latn-RS" dirty="0" err="1"/>
              <a:t>match</a:t>
            </a:r>
            <a:r>
              <a:rPr lang="sr-Latn-RS" dirty="0"/>
              <a:t> operator da proveri da li se vrednosti sa leve i desne strane poklapaju i ako se one poklapaju dodeliće vrednosti promenljivama. Postoji i pin operator koji se </a:t>
            </a:r>
            <a:r>
              <a:rPr lang="sr-Latn-RS" dirty="0" err="1"/>
              <a:t>pise</a:t>
            </a:r>
            <a:r>
              <a:rPr lang="sr-Latn-RS" dirty="0"/>
              <a:t> uz promenljivu ako </a:t>
            </a:r>
            <a:r>
              <a:rPr lang="sr-Latn-RS" dirty="0" err="1"/>
              <a:t>zelimo</a:t>
            </a:r>
            <a:r>
              <a:rPr lang="sr-Latn-RS" dirty="0"/>
              <a:t> da je koristimo kao samo za proveru a ne i da joj dodelimo vrednosti.</a:t>
            </a:r>
          </a:p>
          <a:p>
            <a:r>
              <a:rPr lang="sr-Latn-RS" dirty="0"/>
              <a:t>Ovo ne znaci da operator jednako menja </a:t>
            </a:r>
            <a:r>
              <a:rPr lang="en-US" dirty="0"/>
              <a:t>== za </a:t>
            </a:r>
            <a:r>
              <a:rPr lang="en-US" dirty="0" err="1"/>
              <a:t>provere</a:t>
            </a:r>
            <a:r>
              <a:rPr lang="en-US" dirty="0"/>
              <a:t> </a:t>
            </a:r>
            <a:r>
              <a:rPr lang="en-US" dirty="0" err="1"/>
              <a:t>istinitosti</a:t>
            </a:r>
            <a:r>
              <a:rPr lang="en-US" dirty="0"/>
              <a:t>. Oba </a:t>
            </a:r>
            <a:r>
              <a:rPr lang="en-US" dirty="0" err="1"/>
              <a:t>operatora</a:t>
            </a:r>
            <a:r>
              <a:rPr lang="en-US" dirty="0"/>
              <a:t> </a:t>
            </a:r>
            <a:r>
              <a:rPr lang="en-US" dirty="0" err="1"/>
              <a:t>postoje</a:t>
            </a:r>
            <a:r>
              <a:rPr lang="en-US" dirty="0"/>
              <a:t> I match se </a:t>
            </a:r>
            <a:r>
              <a:rPr lang="en-US" dirty="0" err="1"/>
              <a:t>korsiti</a:t>
            </a:r>
            <a:r>
              <a:rPr lang="en-US" dirty="0"/>
              <a:t> </a:t>
            </a:r>
            <a:r>
              <a:rPr lang="en-US" dirty="0" err="1"/>
              <a:t>pri</a:t>
            </a:r>
            <a:r>
              <a:rPr lang="en-US" dirty="0"/>
              <a:t> </a:t>
            </a:r>
            <a:r>
              <a:rPr lang="en-US" dirty="0" err="1"/>
              <a:t>dodeli</a:t>
            </a:r>
            <a:r>
              <a:rPr lang="en-US" dirty="0"/>
              <a:t> a == se </a:t>
            </a:r>
            <a:r>
              <a:rPr lang="en-US" dirty="0" err="1"/>
              <a:t>klasicno</a:t>
            </a:r>
            <a:r>
              <a:rPr lang="en-US" dirty="0"/>
              <a:t> </a:t>
            </a:r>
            <a:r>
              <a:rPr lang="en-US" dirty="0" err="1"/>
              <a:t>koristi</a:t>
            </a:r>
            <a:r>
              <a:rPr lang="en-US" dirty="0"/>
              <a:t> </a:t>
            </a:r>
            <a:r>
              <a:rPr lang="en-US" dirty="0" err="1"/>
              <a:t>kod</a:t>
            </a:r>
            <a:r>
              <a:rPr lang="en-US" dirty="0"/>
              <a:t> </a:t>
            </a:r>
            <a:r>
              <a:rPr lang="en-US" dirty="0" err="1"/>
              <a:t>logickih</a:t>
            </a:r>
            <a:r>
              <a:rPr lang="en-US" dirty="0"/>
              <a:t> </a:t>
            </a:r>
            <a:r>
              <a:rPr lang="en-US" dirty="0" err="1"/>
              <a:t>izraza</a:t>
            </a:r>
            <a:r>
              <a:rPr lang="en-US" dirty="0"/>
              <a:t>.</a:t>
            </a:r>
          </a:p>
          <a:p>
            <a:r>
              <a:rPr lang="en-US" dirty="0" err="1"/>
              <a:t>Slika</a:t>
            </a:r>
            <a:r>
              <a:rPr lang="en-US" dirty="0"/>
              <a:t> 1</a:t>
            </a:r>
          </a:p>
          <a:p>
            <a:r>
              <a:rPr lang="en-US" dirty="0" err="1"/>
              <a:t>Slika</a:t>
            </a:r>
            <a:r>
              <a:rPr lang="en-US" dirty="0"/>
              <a:t> 2</a:t>
            </a:r>
          </a:p>
          <a:p>
            <a:r>
              <a:rPr lang="en-US" dirty="0"/>
              <a:t>I </a:t>
            </a:r>
            <a:r>
              <a:rPr lang="en-US" dirty="0" err="1"/>
              <a:t>na</a:t>
            </a:r>
            <a:r>
              <a:rPr lang="en-US" dirty="0"/>
              <a:t> </a:t>
            </a:r>
            <a:r>
              <a:rPr lang="en-US" dirty="0" err="1"/>
              <a:t>slici</a:t>
            </a:r>
            <a:r>
              <a:rPr lang="en-US" dirty="0"/>
              <a:t> </a:t>
            </a:r>
            <a:r>
              <a:rPr lang="en-US" dirty="0" err="1"/>
              <a:t>desno</a:t>
            </a:r>
            <a:r>
              <a:rPr lang="en-US" dirty="0"/>
              <a:t> </a:t>
            </a:r>
            <a:r>
              <a:rPr lang="en-US" dirty="0" err="1"/>
              <a:t>vidimo</a:t>
            </a:r>
            <a:r>
              <a:rPr lang="en-US" dirty="0"/>
              <a:t> </a:t>
            </a:r>
            <a:r>
              <a:rPr lang="en-US" dirty="0" err="1"/>
              <a:t>glavni</a:t>
            </a:r>
            <a:r>
              <a:rPr lang="en-US" dirty="0"/>
              <a:t> </a:t>
            </a:r>
            <a:r>
              <a:rPr lang="en-US" dirty="0" err="1"/>
              <a:t>razlog</a:t>
            </a:r>
            <a:r>
              <a:rPr lang="en-US" dirty="0"/>
              <a:t> </a:t>
            </a:r>
            <a:r>
              <a:rPr lang="en-US" dirty="0" err="1"/>
              <a:t>primene</a:t>
            </a:r>
            <a:r>
              <a:rPr lang="en-US" dirty="0"/>
              <a:t> match </a:t>
            </a:r>
            <a:r>
              <a:rPr lang="en-US" dirty="0" err="1"/>
              <a:t>operatora</a:t>
            </a:r>
            <a:r>
              <a:rPr lang="en-US" dirty="0"/>
              <a:t>. </a:t>
            </a:r>
            <a:r>
              <a:rPr lang="en-US" dirty="0" err="1"/>
              <a:t>Naravno</a:t>
            </a:r>
            <a:r>
              <a:rPr lang="en-US" dirty="0"/>
              <a:t> u </a:t>
            </a:r>
            <a:r>
              <a:rPr lang="en-US" dirty="0" err="1"/>
              <a:t>realnosti</a:t>
            </a:r>
            <a:r>
              <a:rPr lang="en-US" dirty="0"/>
              <a:t> </a:t>
            </a:r>
            <a:r>
              <a:rPr lang="en-US" dirty="0" err="1"/>
              <a:t>necemo</a:t>
            </a:r>
            <a:r>
              <a:rPr lang="en-US" dirty="0"/>
              <a:t> da </a:t>
            </a:r>
            <a:r>
              <a:rPr lang="en-US" dirty="0" err="1"/>
              <a:t>stavljamo</a:t>
            </a:r>
            <a:r>
              <a:rPr lang="en-US" dirty="0"/>
              <a:t> mi atom :ok </a:t>
            </a:r>
            <a:r>
              <a:rPr lang="en-US" dirty="0" err="1"/>
              <a:t>i</a:t>
            </a:r>
            <a:r>
              <a:rPr lang="en-US" dirty="0"/>
              <a:t> </a:t>
            </a:r>
            <a:r>
              <a:rPr lang="en-US" dirty="0" err="1"/>
              <a:t>sa</a:t>
            </a:r>
            <a:r>
              <a:rPr lang="en-US" dirty="0"/>
              <a:t> </a:t>
            </a:r>
            <a:r>
              <a:rPr lang="en-US" dirty="0" err="1"/>
              <a:t>leve</a:t>
            </a:r>
            <a:r>
              <a:rPr lang="sr-Latn-RS" dirty="0"/>
              <a:t> i sa desne strane nego u praksi bi desna strana bila poziv funkcije i funkcija bi vraćala </a:t>
            </a:r>
            <a:r>
              <a:rPr lang="sr-Latn-RS" dirty="0" err="1"/>
              <a:t>ok</a:t>
            </a:r>
            <a:r>
              <a:rPr lang="sr-Latn-RS" dirty="0"/>
              <a:t> i 10 i na taj način ako se je funkcija uspešno izvršila dobijamo rezultat izvršenja dok ako nije imamo grešku. Nije nam previše korisno da nam se javi </a:t>
            </a:r>
            <a:r>
              <a:rPr lang="sr-Latn-RS" dirty="0" err="1"/>
              <a:t>grešla</a:t>
            </a:r>
            <a:r>
              <a:rPr lang="sr-Latn-RS" dirty="0"/>
              <a:t> već </a:t>
            </a:r>
            <a:r>
              <a:rPr lang="sr-Latn-RS" dirty="0" err="1"/>
              <a:t>match</a:t>
            </a:r>
            <a:r>
              <a:rPr lang="sr-Latn-RS" dirty="0"/>
              <a:t> operator koristimo uz </a:t>
            </a:r>
            <a:r>
              <a:rPr lang="sr-Latn-RS" dirty="0" err="1"/>
              <a:t>case</a:t>
            </a:r>
            <a:r>
              <a:rPr lang="sr-Latn-RS" dirty="0"/>
              <a:t> strukturu.</a:t>
            </a:r>
            <a:endParaRPr lang="en-US" dirty="0"/>
          </a:p>
        </p:txBody>
      </p:sp>
      <p:sp>
        <p:nvSpPr>
          <p:cNvPr id="4" name="Slide Number Placeholder 3">
            <a:extLst>
              <a:ext uri="{FF2B5EF4-FFF2-40B4-BE49-F238E27FC236}">
                <a16:creationId xmlns:a16="http://schemas.microsoft.com/office/drawing/2014/main" id="{983BB72C-7120-198C-92B1-420E445B45DF}"/>
              </a:ext>
            </a:extLst>
          </p:cNvPr>
          <p:cNvSpPr>
            <a:spLocks noGrp="1"/>
          </p:cNvSpPr>
          <p:nvPr>
            <p:ph type="sldNum" sz="quarter" idx="5"/>
          </p:nvPr>
        </p:nvSpPr>
        <p:spPr/>
        <p:txBody>
          <a:bodyPr/>
          <a:lstStyle/>
          <a:p>
            <a:fld id="{0A8FB256-0588-4CB6-B094-1280A541CFB7}" type="slidenum">
              <a:rPr lang="en-US" smtClean="0"/>
              <a:t>10</a:t>
            </a:fld>
            <a:endParaRPr lang="en-US"/>
          </a:p>
        </p:txBody>
      </p:sp>
    </p:spTree>
    <p:extLst>
      <p:ext uri="{BB962C8B-B14F-4D97-AF65-F5344CB8AC3E}">
        <p14:creationId xmlns:p14="http://schemas.microsoft.com/office/powerpoint/2010/main" val="100937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218226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107595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5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257242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3173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321074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3907808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147942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416274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4D0F5-F288-485D-8CEC-0B526EB1A838}" type="datetimeFigureOut">
              <a:rPr lang="en-US" smtClean="0"/>
              <a:t>30-Nov-24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117833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14D0F5-F288-485D-8CEC-0B526EB1A838}" type="datetimeFigureOut">
              <a:rPr lang="en-US" smtClean="0"/>
              <a:t>30-Nov-24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26863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4D0F5-F288-485D-8CEC-0B526EB1A838}" type="datetimeFigureOut">
              <a:rPr lang="en-US" smtClean="0"/>
              <a:t>30-Nov-24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97997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4D0F5-F288-485D-8CEC-0B526EB1A838}" type="datetimeFigureOut">
              <a:rPr lang="en-US" smtClean="0"/>
              <a:t>30-Nov-24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47639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4D0F5-F288-485D-8CEC-0B526EB1A838}" type="datetimeFigureOut">
              <a:rPr lang="en-US" smtClean="0"/>
              <a:t>30-Nov-24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41384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14D0F5-F288-485D-8CEC-0B526EB1A838}" type="datetimeFigureOut">
              <a:rPr lang="en-US" smtClean="0"/>
              <a:t>30-Nov-24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266407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4D0F5-F288-485D-8CEC-0B526EB1A838}" type="datetimeFigureOut">
              <a:rPr lang="en-US" smtClean="0"/>
              <a:t>30-Nov-24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443ED-18ED-4373-8622-18684A30CF2E}" type="slidenum">
              <a:rPr lang="en-US" smtClean="0"/>
              <a:t>‹#›</a:t>
            </a:fld>
            <a:endParaRPr lang="en-US"/>
          </a:p>
        </p:txBody>
      </p:sp>
    </p:spTree>
    <p:extLst>
      <p:ext uri="{BB962C8B-B14F-4D97-AF65-F5344CB8AC3E}">
        <p14:creationId xmlns:p14="http://schemas.microsoft.com/office/powerpoint/2010/main" val="57354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14D0F5-F288-485D-8CEC-0B526EB1A838}" type="datetimeFigureOut">
              <a:rPr lang="en-US" smtClean="0"/>
              <a:t>30-Nov-24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5443ED-18ED-4373-8622-18684A30CF2E}" type="slidenum">
              <a:rPr lang="en-US" smtClean="0"/>
              <a:t>‹#›</a:t>
            </a:fld>
            <a:endParaRPr lang="en-US"/>
          </a:p>
        </p:txBody>
      </p:sp>
    </p:spTree>
    <p:extLst>
      <p:ext uri="{BB962C8B-B14F-4D97-AF65-F5344CB8AC3E}">
        <p14:creationId xmlns:p14="http://schemas.microsoft.com/office/powerpoint/2010/main" val="17936004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ED9E-3EDD-C401-0521-669C535A2318}"/>
              </a:ext>
            </a:extLst>
          </p:cNvPr>
          <p:cNvSpPr>
            <a:spLocks noGrp="1"/>
          </p:cNvSpPr>
          <p:nvPr>
            <p:ph type="ctrTitle"/>
          </p:nvPr>
        </p:nvSpPr>
        <p:spPr>
          <a:xfrm>
            <a:off x="337351" y="2404534"/>
            <a:ext cx="10106368" cy="1646302"/>
          </a:xfrm>
        </p:spPr>
        <p:txBody>
          <a:bodyPr/>
          <a:lstStyle/>
          <a:p>
            <a:pPr algn="ctr"/>
            <a:r>
              <a:rPr lang="en-US" dirty="0"/>
              <a:t>SKALABILNOST I FAULT TOLERANCE KORI</a:t>
            </a:r>
            <a:r>
              <a:rPr lang="sr-Latn-RS" dirty="0"/>
              <a:t>ŠĆENJEM BEAM-a</a:t>
            </a:r>
            <a:endParaRPr lang="en-US" dirty="0"/>
          </a:p>
        </p:txBody>
      </p:sp>
      <p:sp>
        <p:nvSpPr>
          <p:cNvPr id="3" name="Subtitle 2">
            <a:extLst>
              <a:ext uri="{FF2B5EF4-FFF2-40B4-BE49-F238E27FC236}">
                <a16:creationId xmlns:a16="http://schemas.microsoft.com/office/drawing/2014/main" id="{E8F8AD4D-A4B4-3653-5BCE-F74D27D0BCCF}"/>
              </a:ext>
            </a:extLst>
          </p:cNvPr>
          <p:cNvSpPr>
            <a:spLocks noGrp="1"/>
          </p:cNvSpPr>
          <p:nvPr>
            <p:ph type="subTitle" idx="1"/>
          </p:nvPr>
        </p:nvSpPr>
        <p:spPr>
          <a:xfrm>
            <a:off x="1515944" y="4414818"/>
            <a:ext cx="7766936" cy="1096899"/>
          </a:xfrm>
        </p:spPr>
        <p:txBody>
          <a:bodyPr>
            <a:normAutofit/>
          </a:bodyPr>
          <a:lstStyle/>
          <a:p>
            <a:pPr algn="ctr"/>
            <a:r>
              <a:rPr lang="sr-Latn-RS" sz="2400" dirty="0"/>
              <a:t>Napredno softversko inženjerstvo</a:t>
            </a:r>
          </a:p>
          <a:p>
            <a:pPr algn="ctr"/>
            <a:endParaRPr lang="sr-Latn-RS" sz="2000" dirty="0"/>
          </a:p>
          <a:p>
            <a:pPr algn="ctr"/>
            <a:endParaRPr lang="sr-Latn-RS" sz="2000" dirty="0"/>
          </a:p>
          <a:p>
            <a:pPr algn="ctr"/>
            <a:endParaRPr lang="en-US" sz="2000" dirty="0"/>
          </a:p>
        </p:txBody>
      </p:sp>
      <p:sp>
        <p:nvSpPr>
          <p:cNvPr id="4" name="Subtitle 2">
            <a:extLst>
              <a:ext uri="{FF2B5EF4-FFF2-40B4-BE49-F238E27FC236}">
                <a16:creationId xmlns:a16="http://schemas.microsoft.com/office/drawing/2014/main" id="{0F26BF16-5411-111F-FE56-4AA76D8030F1}"/>
              </a:ext>
            </a:extLst>
          </p:cNvPr>
          <p:cNvSpPr txBox="1">
            <a:spLocks/>
          </p:cNvSpPr>
          <p:nvPr/>
        </p:nvSpPr>
        <p:spPr>
          <a:xfrm>
            <a:off x="1515944" y="4877936"/>
            <a:ext cx="7766936" cy="1096899"/>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endParaRPr lang="sr-Latn-RS" dirty="0"/>
          </a:p>
          <a:p>
            <a:pPr algn="ctr"/>
            <a:endParaRPr lang="sr-Latn-RS" dirty="0"/>
          </a:p>
          <a:p>
            <a:pPr algn="ctr"/>
            <a:r>
              <a:rPr lang="sr-Latn-RS" dirty="0"/>
              <a:t>Aleksandar Stojković 1915</a:t>
            </a:r>
            <a:endParaRPr lang="en-US" dirty="0"/>
          </a:p>
        </p:txBody>
      </p:sp>
      <p:pic>
        <p:nvPicPr>
          <p:cNvPr id="6" name="Picture 5">
            <a:extLst>
              <a:ext uri="{FF2B5EF4-FFF2-40B4-BE49-F238E27FC236}">
                <a16:creationId xmlns:a16="http://schemas.microsoft.com/office/drawing/2014/main" id="{2A664B48-7647-143B-2188-E1DC2141E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731" y="3193028"/>
            <a:ext cx="990231" cy="990231"/>
          </a:xfrm>
          <a:prstGeom prst="rect">
            <a:avLst/>
          </a:prstGeom>
        </p:spPr>
      </p:pic>
    </p:spTree>
    <p:extLst>
      <p:ext uri="{BB962C8B-B14F-4D97-AF65-F5344CB8AC3E}">
        <p14:creationId xmlns:p14="http://schemas.microsoft.com/office/powerpoint/2010/main" val="141435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18E23-C24A-CCD3-2EF5-34EDBA60D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F8A2D-1D43-9831-EB80-F3D029919E35}"/>
              </a:ext>
            </a:extLst>
          </p:cNvPr>
          <p:cNvSpPr>
            <a:spLocks noGrp="1"/>
          </p:cNvSpPr>
          <p:nvPr>
            <p:ph type="title"/>
          </p:nvPr>
        </p:nvSpPr>
        <p:spPr>
          <a:xfrm>
            <a:off x="556036" y="506963"/>
            <a:ext cx="8596668" cy="1320800"/>
          </a:xfrm>
        </p:spPr>
        <p:txBody>
          <a:bodyPr/>
          <a:lstStyle/>
          <a:p>
            <a:r>
              <a:rPr lang="en-US" dirty="0" err="1"/>
              <a:t>Sintaksa</a:t>
            </a:r>
            <a:endParaRPr lang="en-US" dirty="0"/>
          </a:p>
        </p:txBody>
      </p:sp>
      <p:sp>
        <p:nvSpPr>
          <p:cNvPr id="3" name="Content Placeholder 2">
            <a:extLst>
              <a:ext uri="{FF2B5EF4-FFF2-40B4-BE49-F238E27FC236}">
                <a16:creationId xmlns:a16="http://schemas.microsoft.com/office/drawing/2014/main" id="{CE16341D-FEEB-76FB-697A-447B3DA2E866}"/>
              </a:ext>
            </a:extLst>
          </p:cNvPr>
          <p:cNvSpPr>
            <a:spLocks noGrp="1"/>
          </p:cNvSpPr>
          <p:nvPr>
            <p:ph idx="1"/>
          </p:nvPr>
        </p:nvSpPr>
        <p:spPr>
          <a:xfrm>
            <a:off x="556036" y="1187095"/>
            <a:ext cx="9750842" cy="5163942"/>
          </a:xfrm>
        </p:spPr>
        <p:txBody>
          <a:bodyPr>
            <a:normAutofit/>
          </a:bodyPr>
          <a:lstStyle/>
          <a:p>
            <a:r>
              <a:rPr lang="sr-Latn-RS" sz="3200" dirty="0"/>
              <a:t>Operator </a:t>
            </a:r>
            <a:r>
              <a:rPr lang="en-US" sz="3200" dirty="0"/>
              <a:t>=</a:t>
            </a:r>
            <a:r>
              <a:rPr lang="sr-Latn-RS" sz="3200" dirty="0"/>
              <a:t> u </a:t>
            </a:r>
            <a:r>
              <a:rPr lang="sr-Latn-RS" sz="3200" dirty="0" err="1"/>
              <a:t>Elixiru</a:t>
            </a:r>
            <a:r>
              <a:rPr lang="sr-Latn-RS" sz="3200" dirty="0"/>
              <a:t> nije operator dodele već </a:t>
            </a:r>
            <a:r>
              <a:rPr lang="sr-Latn-RS" sz="3200" i="1" dirty="0" err="1"/>
              <a:t>match</a:t>
            </a:r>
            <a:r>
              <a:rPr lang="sr-Latn-RS" sz="3200" i="1" dirty="0"/>
              <a:t> operator</a:t>
            </a:r>
            <a:r>
              <a:rPr lang="sr-Latn-RS" sz="3200" dirty="0"/>
              <a:t>.</a:t>
            </a:r>
          </a:p>
          <a:p>
            <a:r>
              <a:rPr lang="sr-Latn-RS" sz="3200" dirty="0" err="1"/>
              <a:t>Pattern</a:t>
            </a:r>
            <a:r>
              <a:rPr lang="sr-Latn-RS" sz="3200" dirty="0"/>
              <a:t> </a:t>
            </a:r>
            <a:r>
              <a:rPr lang="sr-Latn-RS" sz="3200" dirty="0" err="1"/>
              <a:t>matching</a:t>
            </a:r>
            <a:r>
              <a:rPr lang="sr-Latn-RS" sz="3200" dirty="0"/>
              <a:t> podrazumeva proveru da li se desna strana poklapa sa levom i dodelu vrednosti sa desne strane promenljivama sa leve strane.</a:t>
            </a:r>
          </a:p>
          <a:p>
            <a:r>
              <a:rPr lang="sr-Latn-RS" sz="3200" dirty="0"/>
              <a:t>Pin operator </a:t>
            </a:r>
            <a:r>
              <a:rPr lang="en-US" sz="3200" dirty="0"/>
              <a:t>^</a:t>
            </a:r>
            <a:r>
              <a:rPr lang="sr-Latn-RS" sz="3200" dirty="0"/>
              <a:t> se koristi uz promenljivu sa leve strane da se naglasi da joj se ne menja vrednost.</a:t>
            </a:r>
          </a:p>
          <a:p>
            <a:endParaRPr lang="sr-Latn-RS" sz="3200" dirty="0"/>
          </a:p>
          <a:p>
            <a:pPr marL="0" indent="0">
              <a:buNone/>
            </a:pPr>
            <a:endParaRPr lang="en-US" sz="3200" dirty="0"/>
          </a:p>
        </p:txBody>
      </p:sp>
      <p:pic>
        <p:nvPicPr>
          <p:cNvPr id="6" name="Picture 5">
            <a:extLst>
              <a:ext uri="{FF2B5EF4-FFF2-40B4-BE49-F238E27FC236}">
                <a16:creationId xmlns:a16="http://schemas.microsoft.com/office/drawing/2014/main" id="{ADF84422-C931-225B-01C6-E55B34E97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46" y="4857750"/>
            <a:ext cx="4171950" cy="2000250"/>
          </a:xfrm>
          <a:prstGeom prst="rect">
            <a:avLst/>
          </a:prstGeom>
        </p:spPr>
      </p:pic>
      <p:pic>
        <p:nvPicPr>
          <p:cNvPr id="8" name="Picture 7">
            <a:extLst>
              <a:ext uri="{FF2B5EF4-FFF2-40B4-BE49-F238E27FC236}">
                <a16:creationId xmlns:a16="http://schemas.microsoft.com/office/drawing/2014/main" id="{0161EBD6-9B65-13A0-E8DA-9081F1364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828" y="5247137"/>
            <a:ext cx="2756726" cy="1221476"/>
          </a:xfrm>
          <a:prstGeom prst="rect">
            <a:avLst/>
          </a:prstGeom>
        </p:spPr>
      </p:pic>
      <p:pic>
        <p:nvPicPr>
          <p:cNvPr id="10" name="Picture 9">
            <a:extLst>
              <a:ext uri="{FF2B5EF4-FFF2-40B4-BE49-F238E27FC236}">
                <a16:creationId xmlns:a16="http://schemas.microsoft.com/office/drawing/2014/main" id="{7BFBD451-B498-3552-1E28-77CF28F628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4386" y="5353050"/>
            <a:ext cx="4610100" cy="1009650"/>
          </a:xfrm>
          <a:prstGeom prst="rect">
            <a:avLst/>
          </a:prstGeom>
        </p:spPr>
      </p:pic>
    </p:spTree>
    <p:extLst>
      <p:ext uri="{BB962C8B-B14F-4D97-AF65-F5344CB8AC3E}">
        <p14:creationId xmlns:p14="http://schemas.microsoft.com/office/powerpoint/2010/main" val="33361168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3E578-C690-56C0-789B-0120E565B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308844-A974-DF23-7AEC-EDE1A6AAC06F}"/>
              </a:ext>
            </a:extLst>
          </p:cNvPr>
          <p:cNvSpPr>
            <a:spLocks noGrp="1"/>
          </p:cNvSpPr>
          <p:nvPr>
            <p:ph type="title"/>
          </p:nvPr>
        </p:nvSpPr>
        <p:spPr>
          <a:xfrm>
            <a:off x="556036" y="506963"/>
            <a:ext cx="8596668" cy="1320800"/>
          </a:xfrm>
        </p:spPr>
        <p:txBody>
          <a:bodyPr/>
          <a:lstStyle/>
          <a:p>
            <a:r>
              <a:rPr lang="en-US" dirty="0" err="1"/>
              <a:t>Sintaksa</a:t>
            </a:r>
            <a:endParaRPr lang="en-US" dirty="0"/>
          </a:p>
        </p:txBody>
      </p:sp>
      <p:sp>
        <p:nvSpPr>
          <p:cNvPr id="3" name="Content Placeholder 2">
            <a:extLst>
              <a:ext uri="{FF2B5EF4-FFF2-40B4-BE49-F238E27FC236}">
                <a16:creationId xmlns:a16="http://schemas.microsoft.com/office/drawing/2014/main" id="{D4904023-4228-98AE-AFA6-A1031933A193}"/>
              </a:ext>
            </a:extLst>
          </p:cNvPr>
          <p:cNvSpPr>
            <a:spLocks noGrp="1"/>
          </p:cNvSpPr>
          <p:nvPr>
            <p:ph idx="1"/>
          </p:nvPr>
        </p:nvSpPr>
        <p:spPr>
          <a:xfrm>
            <a:off x="556036" y="1600752"/>
            <a:ext cx="9750842" cy="5163942"/>
          </a:xfrm>
        </p:spPr>
        <p:txBody>
          <a:bodyPr>
            <a:normAutofit/>
          </a:bodyPr>
          <a:lstStyle/>
          <a:p>
            <a:r>
              <a:rPr lang="sr-Latn-RS" sz="3200" dirty="0" err="1"/>
              <a:t>Case</a:t>
            </a:r>
            <a:r>
              <a:rPr lang="sr-Latn-RS" sz="3200" dirty="0"/>
              <a:t> struktura omogućava izvršenje koda na osnovu </a:t>
            </a:r>
            <a:r>
              <a:rPr lang="sr-Latn-RS" sz="3200" dirty="0" err="1"/>
              <a:t>patterna</a:t>
            </a:r>
            <a:r>
              <a:rPr lang="sr-Latn-RS" sz="3200" dirty="0"/>
              <a:t> koji odgovara ispitivanom </a:t>
            </a:r>
            <a:r>
              <a:rPr lang="sr-Latn-RS" sz="3200" dirty="0" err="1"/>
              <a:t>tuple</a:t>
            </a:r>
            <a:r>
              <a:rPr lang="sr-Latn-RS" sz="3200" dirty="0"/>
              <a:t>-u.</a:t>
            </a:r>
          </a:p>
          <a:p>
            <a:endParaRPr lang="sr-Latn-RS" sz="3200" dirty="0"/>
          </a:p>
          <a:p>
            <a:pPr marL="0" indent="0">
              <a:buNone/>
            </a:pPr>
            <a:endParaRPr lang="en-US" sz="3200" dirty="0"/>
          </a:p>
        </p:txBody>
      </p:sp>
      <p:pic>
        <p:nvPicPr>
          <p:cNvPr id="5" name="Picture 4">
            <a:extLst>
              <a:ext uri="{FF2B5EF4-FFF2-40B4-BE49-F238E27FC236}">
                <a16:creationId xmlns:a16="http://schemas.microsoft.com/office/drawing/2014/main" id="{B8EFEF67-B7FD-EE26-D5CB-17F18CFC73AE}"/>
              </a:ext>
            </a:extLst>
          </p:cNvPr>
          <p:cNvPicPr>
            <a:picLocks noChangeAspect="1"/>
          </p:cNvPicPr>
          <p:nvPr/>
        </p:nvPicPr>
        <p:blipFill>
          <a:blip r:embed="rId3"/>
          <a:stretch>
            <a:fillRect/>
          </a:stretch>
        </p:blipFill>
        <p:spPr>
          <a:xfrm>
            <a:off x="2305360" y="3558249"/>
            <a:ext cx="6411220" cy="2686425"/>
          </a:xfrm>
          <a:prstGeom prst="rect">
            <a:avLst/>
          </a:prstGeom>
        </p:spPr>
      </p:pic>
      <p:pic>
        <p:nvPicPr>
          <p:cNvPr id="9" name="Picture 8">
            <a:extLst>
              <a:ext uri="{FF2B5EF4-FFF2-40B4-BE49-F238E27FC236}">
                <a16:creationId xmlns:a16="http://schemas.microsoft.com/office/drawing/2014/main" id="{14E6709A-AE7F-8FF9-D814-67C70D72E3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945" y="3687025"/>
            <a:ext cx="8020050" cy="2428875"/>
          </a:xfrm>
          <a:prstGeom prst="rect">
            <a:avLst/>
          </a:prstGeom>
        </p:spPr>
      </p:pic>
    </p:spTree>
    <p:extLst>
      <p:ext uri="{BB962C8B-B14F-4D97-AF65-F5344CB8AC3E}">
        <p14:creationId xmlns:p14="http://schemas.microsoft.com/office/powerpoint/2010/main" val="680810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2B275-1965-826F-5E7F-FD1D4126E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67757-969B-6CE6-F132-ADE9D7C38E7B}"/>
              </a:ext>
            </a:extLst>
          </p:cNvPr>
          <p:cNvSpPr>
            <a:spLocks noGrp="1"/>
          </p:cNvSpPr>
          <p:nvPr>
            <p:ph type="title"/>
          </p:nvPr>
        </p:nvSpPr>
        <p:spPr>
          <a:xfrm>
            <a:off x="556036" y="505925"/>
            <a:ext cx="8596668" cy="1320800"/>
          </a:xfrm>
        </p:spPr>
        <p:txBody>
          <a:bodyPr/>
          <a:lstStyle/>
          <a:p>
            <a:r>
              <a:rPr lang="sr-Latn-RS" dirty="0"/>
              <a:t>Agent</a:t>
            </a:r>
            <a:endParaRPr lang="en-US" dirty="0"/>
          </a:p>
        </p:txBody>
      </p:sp>
      <p:pic>
        <p:nvPicPr>
          <p:cNvPr id="8" name="Content Placeholder 7">
            <a:extLst>
              <a:ext uri="{FF2B5EF4-FFF2-40B4-BE49-F238E27FC236}">
                <a16:creationId xmlns:a16="http://schemas.microsoft.com/office/drawing/2014/main" id="{95B94E01-01D2-A1DF-9106-3C0D702E9E27}"/>
              </a:ext>
            </a:extLst>
          </p:cNvPr>
          <p:cNvPicPr>
            <a:picLocks noGrp="1" noChangeAspect="1"/>
          </p:cNvPicPr>
          <p:nvPr>
            <p:ph idx="1"/>
          </p:nvPr>
        </p:nvPicPr>
        <p:blipFill>
          <a:blip r:embed="rId3"/>
          <a:stretch>
            <a:fillRect/>
          </a:stretch>
        </p:blipFill>
        <p:spPr>
          <a:xfrm>
            <a:off x="5704064" y="2140983"/>
            <a:ext cx="5541101" cy="4039711"/>
          </a:xfrm>
        </p:spPr>
      </p:pic>
      <p:pic>
        <p:nvPicPr>
          <p:cNvPr id="6" name="Picture 5">
            <a:extLst>
              <a:ext uri="{FF2B5EF4-FFF2-40B4-BE49-F238E27FC236}">
                <a16:creationId xmlns:a16="http://schemas.microsoft.com/office/drawing/2014/main" id="{AE128142-ADCE-7600-F950-9717981AADDA}"/>
              </a:ext>
            </a:extLst>
          </p:cNvPr>
          <p:cNvPicPr>
            <a:picLocks noChangeAspect="1"/>
          </p:cNvPicPr>
          <p:nvPr/>
        </p:nvPicPr>
        <p:blipFill>
          <a:blip r:embed="rId4"/>
          <a:stretch>
            <a:fillRect/>
          </a:stretch>
        </p:blipFill>
        <p:spPr>
          <a:xfrm>
            <a:off x="556036" y="1959598"/>
            <a:ext cx="4744532" cy="4402483"/>
          </a:xfrm>
          <a:prstGeom prst="rect">
            <a:avLst/>
          </a:prstGeom>
        </p:spPr>
      </p:pic>
    </p:spTree>
    <p:extLst>
      <p:ext uri="{BB962C8B-B14F-4D97-AF65-F5344CB8AC3E}">
        <p14:creationId xmlns:p14="http://schemas.microsoft.com/office/powerpoint/2010/main" val="95590481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46EC7-6CDA-1B8B-1A01-D93AF400A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FA23F8-CB7C-EAAB-5903-7AF41F490FF3}"/>
              </a:ext>
            </a:extLst>
          </p:cNvPr>
          <p:cNvSpPr>
            <a:spLocks noGrp="1"/>
          </p:cNvSpPr>
          <p:nvPr>
            <p:ph type="title"/>
          </p:nvPr>
        </p:nvSpPr>
        <p:spPr>
          <a:xfrm>
            <a:off x="556036" y="505925"/>
            <a:ext cx="8596668" cy="1320800"/>
          </a:xfrm>
        </p:spPr>
        <p:txBody>
          <a:bodyPr/>
          <a:lstStyle/>
          <a:p>
            <a:r>
              <a:rPr lang="sr-Latn-RS" dirty="0" err="1"/>
              <a:t>GenServer</a:t>
            </a:r>
            <a:endParaRPr lang="en-US" dirty="0"/>
          </a:p>
        </p:txBody>
      </p:sp>
      <p:pic>
        <p:nvPicPr>
          <p:cNvPr id="7" name="Content Placeholder 6">
            <a:extLst>
              <a:ext uri="{FF2B5EF4-FFF2-40B4-BE49-F238E27FC236}">
                <a16:creationId xmlns:a16="http://schemas.microsoft.com/office/drawing/2014/main" id="{9282FB2C-BF94-FB38-5389-473228018EFF}"/>
              </a:ext>
            </a:extLst>
          </p:cNvPr>
          <p:cNvPicPr>
            <a:picLocks noGrp="1" noChangeAspect="1"/>
          </p:cNvPicPr>
          <p:nvPr>
            <p:ph idx="1"/>
          </p:nvPr>
        </p:nvPicPr>
        <p:blipFill>
          <a:blip r:embed="rId3"/>
          <a:stretch>
            <a:fillRect/>
          </a:stretch>
        </p:blipFill>
        <p:spPr>
          <a:xfrm>
            <a:off x="349843" y="1731696"/>
            <a:ext cx="4839375" cy="2333951"/>
          </a:xfrm>
        </p:spPr>
      </p:pic>
      <p:pic>
        <p:nvPicPr>
          <p:cNvPr id="10" name="Picture 9">
            <a:extLst>
              <a:ext uri="{FF2B5EF4-FFF2-40B4-BE49-F238E27FC236}">
                <a16:creationId xmlns:a16="http://schemas.microsoft.com/office/drawing/2014/main" id="{F173D74B-927D-4B01-665E-53DC65BBBDA2}"/>
              </a:ext>
            </a:extLst>
          </p:cNvPr>
          <p:cNvPicPr>
            <a:picLocks noChangeAspect="1"/>
          </p:cNvPicPr>
          <p:nvPr/>
        </p:nvPicPr>
        <p:blipFill>
          <a:blip r:embed="rId4"/>
          <a:stretch>
            <a:fillRect/>
          </a:stretch>
        </p:blipFill>
        <p:spPr>
          <a:xfrm>
            <a:off x="49764" y="4532546"/>
            <a:ext cx="5439534" cy="1819529"/>
          </a:xfrm>
          <a:prstGeom prst="rect">
            <a:avLst/>
          </a:prstGeom>
        </p:spPr>
      </p:pic>
      <p:pic>
        <p:nvPicPr>
          <p:cNvPr id="12" name="Picture 11">
            <a:extLst>
              <a:ext uri="{FF2B5EF4-FFF2-40B4-BE49-F238E27FC236}">
                <a16:creationId xmlns:a16="http://schemas.microsoft.com/office/drawing/2014/main" id="{06AD03C0-242E-AE18-F69F-7DA528B3920F}"/>
              </a:ext>
            </a:extLst>
          </p:cNvPr>
          <p:cNvPicPr>
            <a:picLocks noChangeAspect="1"/>
          </p:cNvPicPr>
          <p:nvPr/>
        </p:nvPicPr>
        <p:blipFill>
          <a:blip r:embed="rId5"/>
          <a:stretch>
            <a:fillRect/>
          </a:stretch>
        </p:blipFill>
        <p:spPr>
          <a:xfrm>
            <a:off x="5894847" y="1025331"/>
            <a:ext cx="5639587" cy="2324424"/>
          </a:xfrm>
          <a:prstGeom prst="rect">
            <a:avLst/>
          </a:prstGeom>
        </p:spPr>
      </p:pic>
      <p:pic>
        <p:nvPicPr>
          <p:cNvPr id="14" name="Picture 13">
            <a:extLst>
              <a:ext uri="{FF2B5EF4-FFF2-40B4-BE49-F238E27FC236}">
                <a16:creationId xmlns:a16="http://schemas.microsoft.com/office/drawing/2014/main" id="{52A50F59-0903-310C-BA98-7B10046F8A83}"/>
              </a:ext>
            </a:extLst>
          </p:cNvPr>
          <p:cNvPicPr>
            <a:picLocks noChangeAspect="1"/>
          </p:cNvPicPr>
          <p:nvPr/>
        </p:nvPicPr>
        <p:blipFill>
          <a:blip r:embed="rId6"/>
          <a:stretch>
            <a:fillRect/>
          </a:stretch>
        </p:blipFill>
        <p:spPr>
          <a:xfrm>
            <a:off x="5685269" y="3554405"/>
            <a:ext cx="6058746" cy="1543265"/>
          </a:xfrm>
          <a:prstGeom prst="rect">
            <a:avLst/>
          </a:prstGeom>
        </p:spPr>
      </p:pic>
      <p:pic>
        <p:nvPicPr>
          <p:cNvPr id="16" name="Picture 15">
            <a:extLst>
              <a:ext uri="{FF2B5EF4-FFF2-40B4-BE49-F238E27FC236}">
                <a16:creationId xmlns:a16="http://schemas.microsoft.com/office/drawing/2014/main" id="{C7357286-6EBE-082A-682B-43AAC922B463}"/>
              </a:ext>
            </a:extLst>
          </p:cNvPr>
          <p:cNvPicPr>
            <a:picLocks noChangeAspect="1"/>
          </p:cNvPicPr>
          <p:nvPr/>
        </p:nvPicPr>
        <p:blipFill>
          <a:blip r:embed="rId7"/>
          <a:stretch>
            <a:fillRect/>
          </a:stretch>
        </p:blipFill>
        <p:spPr>
          <a:xfrm>
            <a:off x="6885586" y="5302320"/>
            <a:ext cx="3658111" cy="1524213"/>
          </a:xfrm>
          <a:prstGeom prst="rect">
            <a:avLst/>
          </a:prstGeom>
        </p:spPr>
      </p:pic>
    </p:spTree>
    <p:extLst>
      <p:ext uri="{BB962C8B-B14F-4D97-AF65-F5344CB8AC3E}">
        <p14:creationId xmlns:p14="http://schemas.microsoft.com/office/powerpoint/2010/main" val="417612867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4B9C7-036F-6741-F357-8C50D005F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9A66FD-2ED3-FC47-BEDC-152D691D5EB5}"/>
              </a:ext>
            </a:extLst>
          </p:cNvPr>
          <p:cNvSpPr>
            <a:spLocks noGrp="1"/>
          </p:cNvSpPr>
          <p:nvPr>
            <p:ph type="title"/>
          </p:nvPr>
        </p:nvSpPr>
        <p:spPr>
          <a:xfrm>
            <a:off x="556036" y="505925"/>
            <a:ext cx="8596668" cy="1320800"/>
          </a:xfrm>
        </p:spPr>
        <p:txBody>
          <a:bodyPr/>
          <a:lstStyle/>
          <a:p>
            <a:r>
              <a:rPr lang="sr-Latn-RS" dirty="0" err="1"/>
              <a:t>GenServer</a:t>
            </a:r>
            <a:endParaRPr lang="en-US" dirty="0"/>
          </a:p>
        </p:txBody>
      </p:sp>
      <p:pic>
        <p:nvPicPr>
          <p:cNvPr id="6" name="Picture 5">
            <a:extLst>
              <a:ext uri="{FF2B5EF4-FFF2-40B4-BE49-F238E27FC236}">
                <a16:creationId xmlns:a16="http://schemas.microsoft.com/office/drawing/2014/main" id="{8A7A6628-994E-FA02-F9FD-631F28CA7BC0}"/>
              </a:ext>
            </a:extLst>
          </p:cNvPr>
          <p:cNvPicPr>
            <a:picLocks noChangeAspect="1"/>
          </p:cNvPicPr>
          <p:nvPr/>
        </p:nvPicPr>
        <p:blipFill>
          <a:blip r:embed="rId3"/>
          <a:stretch>
            <a:fillRect/>
          </a:stretch>
        </p:blipFill>
        <p:spPr>
          <a:xfrm>
            <a:off x="2112762" y="1457988"/>
            <a:ext cx="6535062" cy="3219899"/>
          </a:xfrm>
          <a:prstGeom prst="rect">
            <a:avLst/>
          </a:prstGeom>
        </p:spPr>
      </p:pic>
      <p:pic>
        <p:nvPicPr>
          <p:cNvPr id="9" name="Picture 8">
            <a:extLst>
              <a:ext uri="{FF2B5EF4-FFF2-40B4-BE49-F238E27FC236}">
                <a16:creationId xmlns:a16="http://schemas.microsoft.com/office/drawing/2014/main" id="{3E41FE75-CF7A-DE6A-94E3-178EA461C03B}"/>
              </a:ext>
            </a:extLst>
          </p:cNvPr>
          <p:cNvPicPr>
            <a:picLocks noChangeAspect="1"/>
          </p:cNvPicPr>
          <p:nvPr/>
        </p:nvPicPr>
        <p:blipFill>
          <a:blip r:embed="rId4"/>
          <a:stretch>
            <a:fillRect/>
          </a:stretch>
        </p:blipFill>
        <p:spPr>
          <a:xfrm>
            <a:off x="5342188" y="3790062"/>
            <a:ext cx="6611273" cy="2857899"/>
          </a:xfrm>
          <a:prstGeom prst="rect">
            <a:avLst/>
          </a:prstGeom>
        </p:spPr>
      </p:pic>
    </p:spTree>
    <p:extLst>
      <p:ext uri="{BB962C8B-B14F-4D97-AF65-F5344CB8AC3E}">
        <p14:creationId xmlns:p14="http://schemas.microsoft.com/office/powerpoint/2010/main" val="11640763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2.22222E-6 L -0.17305 -0.05301 " pathEditMode="relative" rAng="0" ptsTypes="AA">
                                      <p:cBhvr>
                                        <p:cTn id="6" dur="2000" fill="hold"/>
                                        <p:tgtEl>
                                          <p:spTgt spid="6"/>
                                        </p:tgtEl>
                                        <p:attrNameLst>
                                          <p:attrName>ppt_x</p:attrName>
                                          <p:attrName>ppt_y</p:attrName>
                                        </p:attrNameLst>
                                      </p:cBhvr>
                                      <p:rCtr x="-8659" y="-2662"/>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D72CA-C87E-4AE8-4A27-2EE1AE5C6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B0021-9C37-88FE-3FF6-05235AF6A50B}"/>
              </a:ext>
            </a:extLst>
          </p:cNvPr>
          <p:cNvSpPr>
            <a:spLocks noGrp="1"/>
          </p:cNvSpPr>
          <p:nvPr>
            <p:ph type="title"/>
          </p:nvPr>
        </p:nvSpPr>
        <p:spPr>
          <a:xfrm>
            <a:off x="556036" y="505925"/>
            <a:ext cx="8596668" cy="1320800"/>
          </a:xfrm>
        </p:spPr>
        <p:txBody>
          <a:bodyPr/>
          <a:lstStyle/>
          <a:p>
            <a:r>
              <a:rPr lang="sr-Latn-RS" dirty="0" err="1"/>
              <a:t>GenServer</a:t>
            </a:r>
            <a:endParaRPr lang="en-US" dirty="0"/>
          </a:p>
        </p:txBody>
      </p:sp>
      <p:pic>
        <p:nvPicPr>
          <p:cNvPr id="6" name="Picture 5">
            <a:extLst>
              <a:ext uri="{FF2B5EF4-FFF2-40B4-BE49-F238E27FC236}">
                <a16:creationId xmlns:a16="http://schemas.microsoft.com/office/drawing/2014/main" id="{C7D529FC-C87E-6BB7-F4A9-A76B972A59BC}"/>
              </a:ext>
            </a:extLst>
          </p:cNvPr>
          <p:cNvPicPr>
            <a:picLocks noChangeAspect="1"/>
          </p:cNvPicPr>
          <p:nvPr/>
        </p:nvPicPr>
        <p:blipFill>
          <a:blip r:embed="rId3"/>
          <a:stretch>
            <a:fillRect/>
          </a:stretch>
        </p:blipFill>
        <p:spPr>
          <a:xfrm>
            <a:off x="2204622" y="1733441"/>
            <a:ext cx="5953956" cy="1562318"/>
          </a:xfrm>
          <a:prstGeom prst="rect">
            <a:avLst/>
          </a:prstGeom>
        </p:spPr>
      </p:pic>
      <p:pic>
        <p:nvPicPr>
          <p:cNvPr id="9" name="Picture 8">
            <a:extLst>
              <a:ext uri="{FF2B5EF4-FFF2-40B4-BE49-F238E27FC236}">
                <a16:creationId xmlns:a16="http://schemas.microsoft.com/office/drawing/2014/main" id="{3F1A40DD-43A6-0122-8111-9E917E8361A4}"/>
              </a:ext>
            </a:extLst>
          </p:cNvPr>
          <p:cNvPicPr>
            <a:picLocks noChangeAspect="1"/>
          </p:cNvPicPr>
          <p:nvPr/>
        </p:nvPicPr>
        <p:blipFill>
          <a:blip r:embed="rId4"/>
          <a:stretch>
            <a:fillRect/>
          </a:stretch>
        </p:blipFill>
        <p:spPr>
          <a:xfrm>
            <a:off x="2120346" y="3963331"/>
            <a:ext cx="5963482" cy="1495634"/>
          </a:xfrm>
          <a:prstGeom prst="rect">
            <a:avLst/>
          </a:prstGeom>
        </p:spPr>
      </p:pic>
    </p:spTree>
    <p:extLst>
      <p:ext uri="{BB962C8B-B14F-4D97-AF65-F5344CB8AC3E}">
        <p14:creationId xmlns:p14="http://schemas.microsoft.com/office/powerpoint/2010/main" val="10902602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A8D8A-D7F1-F347-B494-73E96CE5EB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09DE96-0543-9F4E-1C74-93DBB70127B5}"/>
              </a:ext>
            </a:extLst>
          </p:cNvPr>
          <p:cNvSpPr>
            <a:spLocks noGrp="1"/>
          </p:cNvSpPr>
          <p:nvPr>
            <p:ph type="title"/>
          </p:nvPr>
        </p:nvSpPr>
        <p:spPr>
          <a:xfrm>
            <a:off x="556036" y="505925"/>
            <a:ext cx="8596668" cy="1320800"/>
          </a:xfrm>
        </p:spPr>
        <p:txBody>
          <a:bodyPr/>
          <a:lstStyle/>
          <a:p>
            <a:r>
              <a:rPr lang="sr-Latn-RS" dirty="0" err="1"/>
              <a:t>Supervisor</a:t>
            </a:r>
            <a:endParaRPr lang="en-US" dirty="0"/>
          </a:p>
        </p:txBody>
      </p:sp>
      <p:pic>
        <p:nvPicPr>
          <p:cNvPr id="4" name="Picture 3">
            <a:extLst>
              <a:ext uri="{FF2B5EF4-FFF2-40B4-BE49-F238E27FC236}">
                <a16:creationId xmlns:a16="http://schemas.microsoft.com/office/drawing/2014/main" id="{07350D82-9FE8-4090-4FB6-C03D8334885F}"/>
              </a:ext>
            </a:extLst>
          </p:cNvPr>
          <p:cNvPicPr>
            <a:picLocks noChangeAspect="1"/>
          </p:cNvPicPr>
          <p:nvPr/>
        </p:nvPicPr>
        <p:blipFill>
          <a:blip r:embed="rId3"/>
          <a:stretch>
            <a:fillRect/>
          </a:stretch>
        </p:blipFill>
        <p:spPr>
          <a:xfrm>
            <a:off x="2423886" y="2065264"/>
            <a:ext cx="6211167" cy="4201111"/>
          </a:xfrm>
          <a:prstGeom prst="rect">
            <a:avLst/>
          </a:prstGeom>
        </p:spPr>
      </p:pic>
    </p:spTree>
    <p:extLst>
      <p:ext uri="{BB962C8B-B14F-4D97-AF65-F5344CB8AC3E}">
        <p14:creationId xmlns:p14="http://schemas.microsoft.com/office/powerpoint/2010/main" val="35151744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9669B-8FC2-04DB-2ACC-5E580EBEDC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8EBC1-5E6A-2C8B-2089-1202F30904A6}"/>
              </a:ext>
            </a:extLst>
          </p:cNvPr>
          <p:cNvSpPr>
            <a:spLocks noGrp="1"/>
          </p:cNvSpPr>
          <p:nvPr>
            <p:ph type="title"/>
          </p:nvPr>
        </p:nvSpPr>
        <p:spPr>
          <a:xfrm>
            <a:off x="556036" y="505925"/>
            <a:ext cx="8596668" cy="1320800"/>
          </a:xfrm>
        </p:spPr>
        <p:txBody>
          <a:bodyPr/>
          <a:lstStyle/>
          <a:p>
            <a:r>
              <a:rPr lang="sr-Latn-RS" dirty="0" err="1"/>
              <a:t>Router</a:t>
            </a:r>
            <a:endParaRPr lang="en-US" dirty="0"/>
          </a:p>
        </p:txBody>
      </p:sp>
      <p:pic>
        <p:nvPicPr>
          <p:cNvPr id="5" name="Picture 4">
            <a:extLst>
              <a:ext uri="{FF2B5EF4-FFF2-40B4-BE49-F238E27FC236}">
                <a16:creationId xmlns:a16="http://schemas.microsoft.com/office/drawing/2014/main" id="{6E9022F5-5E3A-393C-B1F0-13674A7A40C9}"/>
              </a:ext>
            </a:extLst>
          </p:cNvPr>
          <p:cNvPicPr>
            <a:picLocks noChangeAspect="1"/>
          </p:cNvPicPr>
          <p:nvPr/>
        </p:nvPicPr>
        <p:blipFill>
          <a:blip r:embed="rId3"/>
          <a:stretch>
            <a:fillRect/>
          </a:stretch>
        </p:blipFill>
        <p:spPr>
          <a:xfrm>
            <a:off x="3160271" y="160030"/>
            <a:ext cx="5334744" cy="1676634"/>
          </a:xfrm>
          <a:prstGeom prst="rect">
            <a:avLst/>
          </a:prstGeom>
        </p:spPr>
      </p:pic>
      <p:pic>
        <p:nvPicPr>
          <p:cNvPr id="9" name="Picture 8">
            <a:extLst>
              <a:ext uri="{FF2B5EF4-FFF2-40B4-BE49-F238E27FC236}">
                <a16:creationId xmlns:a16="http://schemas.microsoft.com/office/drawing/2014/main" id="{DC12C855-FA4A-D7BA-30AC-1AAACC45D68E}"/>
              </a:ext>
            </a:extLst>
          </p:cNvPr>
          <p:cNvPicPr>
            <a:picLocks noChangeAspect="1"/>
          </p:cNvPicPr>
          <p:nvPr/>
        </p:nvPicPr>
        <p:blipFill>
          <a:blip r:embed="rId4"/>
          <a:stretch>
            <a:fillRect/>
          </a:stretch>
        </p:blipFill>
        <p:spPr>
          <a:xfrm>
            <a:off x="2312799" y="2182559"/>
            <a:ext cx="6839905" cy="4429743"/>
          </a:xfrm>
          <a:prstGeom prst="rect">
            <a:avLst/>
          </a:prstGeom>
        </p:spPr>
      </p:pic>
    </p:spTree>
    <p:extLst>
      <p:ext uri="{BB962C8B-B14F-4D97-AF65-F5344CB8AC3E}">
        <p14:creationId xmlns:p14="http://schemas.microsoft.com/office/powerpoint/2010/main" val="118516068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2B872-929A-91B6-1C80-9D6AA43B8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3FB11-AFC5-CC46-609D-05F578129784}"/>
              </a:ext>
            </a:extLst>
          </p:cNvPr>
          <p:cNvSpPr>
            <a:spLocks noGrp="1"/>
          </p:cNvSpPr>
          <p:nvPr>
            <p:ph type="title"/>
          </p:nvPr>
        </p:nvSpPr>
        <p:spPr>
          <a:xfrm>
            <a:off x="556036" y="505925"/>
            <a:ext cx="8596668" cy="1320800"/>
          </a:xfrm>
        </p:spPr>
        <p:txBody>
          <a:bodyPr/>
          <a:lstStyle/>
          <a:p>
            <a:r>
              <a:rPr lang="en-US" dirty="0"/>
              <a:t>Saver</a:t>
            </a:r>
          </a:p>
        </p:txBody>
      </p:sp>
      <p:pic>
        <p:nvPicPr>
          <p:cNvPr id="4" name="Picture 3">
            <a:extLst>
              <a:ext uri="{FF2B5EF4-FFF2-40B4-BE49-F238E27FC236}">
                <a16:creationId xmlns:a16="http://schemas.microsoft.com/office/drawing/2014/main" id="{B9748320-8B3A-A2D8-DB3D-099F1990A26D}"/>
              </a:ext>
            </a:extLst>
          </p:cNvPr>
          <p:cNvPicPr>
            <a:picLocks noChangeAspect="1"/>
          </p:cNvPicPr>
          <p:nvPr/>
        </p:nvPicPr>
        <p:blipFill>
          <a:blip r:embed="rId3"/>
          <a:stretch>
            <a:fillRect/>
          </a:stretch>
        </p:blipFill>
        <p:spPr>
          <a:xfrm>
            <a:off x="209841" y="2321648"/>
            <a:ext cx="4715533" cy="3600953"/>
          </a:xfrm>
          <a:prstGeom prst="rect">
            <a:avLst/>
          </a:prstGeom>
        </p:spPr>
      </p:pic>
      <p:pic>
        <p:nvPicPr>
          <p:cNvPr id="7" name="Picture 6">
            <a:extLst>
              <a:ext uri="{FF2B5EF4-FFF2-40B4-BE49-F238E27FC236}">
                <a16:creationId xmlns:a16="http://schemas.microsoft.com/office/drawing/2014/main" id="{62BBD073-E92C-407F-B706-A21FF39AF3B1}"/>
              </a:ext>
            </a:extLst>
          </p:cNvPr>
          <p:cNvPicPr>
            <a:picLocks noChangeAspect="1"/>
          </p:cNvPicPr>
          <p:nvPr/>
        </p:nvPicPr>
        <p:blipFill>
          <a:blip r:embed="rId4"/>
          <a:stretch>
            <a:fillRect/>
          </a:stretch>
        </p:blipFill>
        <p:spPr>
          <a:xfrm>
            <a:off x="5161569" y="1259207"/>
            <a:ext cx="7030431" cy="5277587"/>
          </a:xfrm>
          <a:prstGeom prst="rect">
            <a:avLst/>
          </a:prstGeom>
        </p:spPr>
      </p:pic>
    </p:spTree>
    <p:extLst>
      <p:ext uri="{BB962C8B-B14F-4D97-AF65-F5344CB8AC3E}">
        <p14:creationId xmlns:p14="http://schemas.microsoft.com/office/powerpoint/2010/main" val="70749189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F031F-A85A-14DD-9EA5-26A56C038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A181B-C326-52AB-121B-EAD84C4A5222}"/>
              </a:ext>
            </a:extLst>
          </p:cNvPr>
          <p:cNvSpPr>
            <a:spLocks noGrp="1"/>
          </p:cNvSpPr>
          <p:nvPr>
            <p:ph type="title"/>
          </p:nvPr>
        </p:nvSpPr>
        <p:spPr>
          <a:xfrm>
            <a:off x="556036" y="505925"/>
            <a:ext cx="8596668" cy="1320800"/>
          </a:xfrm>
        </p:spPr>
        <p:txBody>
          <a:bodyPr/>
          <a:lstStyle/>
          <a:p>
            <a:r>
              <a:rPr lang="sr-Latn-RS" dirty="0" err="1"/>
              <a:t>Gen_tcp</a:t>
            </a:r>
            <a:endParaRPr lang="en-US" dirty="0"/>
          </a:p>
        </p:txBody>
      </p:sp>
      <p:pic>
        <p:nvPicPr>
          <p:cNvPr id="5" name="Picture 4">
            <a:extLst>
              <a:ext uri="{FF2B5EF4-FFF2-40B4-BE49-F238E27FC236}">
                <a16:creationId xmlns:a16="http://schemas.microsoft.com/office/drawing/2014/main" id="{6DDDC3A6-90DF-44CE-4DFA-BA1B5C5A7B07}"/>
              </a:ext>
            </a:extLst>
          </p:cNvPr>
          <p:cNvPicPr>
            <a:picLocks noChangeAspect="1"/>
          </p:cNvPicPr>
          <p:nvPr/>
        </p:nvPicPr>
        <p:blipFill>
          <a:blip r:embed="rId3"/>
          <a:stretch>
            <a:fillRect/>
          </a:stretch>
        </p:blipFill>
        <p:spPr>
          <a:xfrm>
            <a:off x="381053" y="1826725"/>
            <a:ext cx="6697010" cy="1676634"/>
          </a:xfrm>
          <a:prstGeom prst="rect">
            <a:avLst/>
          </a:prstGeom>
        </p:spPr>
      </p:pic>
      <p:pic>
        <p:nvPicPr>
          <p:cNvPr id="8" name="Picture 7">
            <a:extLst>
              <a:ext uri="{FF2B5EF4-FFF2-40B4-BE49-F238E27FC236}">
                <a16:creationId xmlns:a16="http://schemas.microsoft.com/office/drawing/2014/main" id="{BB3C48FC-1212-6DF7-CADD-4C0EC99EB6CD}"/>
              </a:ext>
            </a:extLst>
          </p:cNvPr>
          <p:cNvPicPr>
            <a:picLocks noChangeAspect="1"/>
          </p:cNvPicPr>
          <p:nvPr/>
        </p:nvPicPr>
        <p:blipFill>
          <a:blip r:embed="rId4"/>
          <a:stretch>
            <a:fillRect/>
          </a:stretch>
        </p:blipFill>
        <p:spPr>
          <a:xfrm>
            <a:off x="0" y="4132369"/>
            <a:ext cx="7459116" cy="1638529"/>
          </a:xfrm>
          <a:prstGeom prst="rect">
            <a:avLst/>
          </a:prstGeom>
        </p:spPr>
      </p:pic>
      <p:pic>
        <p:nvPicPr>
          <p:cNvPr id="10" name="Picture 9">
            <a:extLst>
              <a:ext uri="{FF2B5EF4-FFF2-40B4-BE49-F238E27FC236}">
                <a16:creationId xmlns:a16="http://schemas.microsoft.com/office/drawing/2014/main" id="{FD9C2F31-C44E-383A-AE9D-A922B169F316}"/>
              </a:ext>
            </a:extLst>
          </p:cNvPr>
          <p:cNvPicPr>
            <a:picLocks noChangeAspect="1"/>
          </p:cNvPicPr>
          <p:nvPr/>
        </p:nvPicPr>
        <p:blipFill>
          <a:blip r:embed="rId5"/>
          <a:stretch>
            <a:fillRect/>
          </a:stretch>
        </p:blipFill>
        <p:spPr>
          <a:xfrm>
            <a:off x="7409783" y="1531681"/>
            <a:ext cx="4782217" cy="4239217"/>
          </a:xfrm>
          <a:prstGeom prst="rect">
            <a:avLst/>
          </a:prstGeom>
        </p:spPr>
      </p:pic>
    </p:spTree>
    <p:extLst>
      <p:ext uri="{BB962C8B-B14F-4D97-AF65-F5344CB8AC3E}">
        <p14:creationId xmlns:p14="http://schemas.microsoft.com/office/powerpoint/2010/main" val="12395677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DEB7-D88F-D203-AB83-DAA5883BAC81}"/>
              </a:ext>
            </a:extLst>
          </p:cNvPr>
          <p:cNvSpPr>
            <a:spLocks noGrp="1"/>
          </p:cNvSpPr>
          <p:nvPr>
            <p:ph type="title"/>
          </p:nvPr>
        </p:nvSpPr>
        <p:spPr>
          <a:xfrm>
            <a:off x="677334" y="330200"/>
            <a:ext cx="8596668" cy="1320800"/>
          </a:xfrm>
        </p:spPr>
        <p:txBody>
          <a:bodyPr>
            <a:normAutofit/>
          </a:bodyPr>
          <a:lstStyle/>
          <a:p>
            <a:pPr algn="ctr"/>
            <a:r>
              <a:rPr lang="sr-Latn-RS" sz="5400" dirty="0"/>
              <a:t>SADRŽAJ</a:t>
            </a:r>
            <a:endParaRPr lang="en-US" sz="5400" dirty="0"/>
          </a:p>
        </p:txBody>
      </p:sp>
      <p:sp>
        <p:nvSpPr>
          <p:cNvPr id="4" name="TextBox 3">
            <a:extLst>
              <a:ext uri="{FF2B5EF4-FFF2-40B4-BE49-F238E27FC236}">
                <a16:creationId xmlns:a16="http://schemas.microsoft.com/office/drawing/2014/main" id="{ACE83634-4821-D7C2-4821-5287C3D0C596}"/>
              </a:ext>
            </a:extLst>
          </p:cNvPr>
          <p:cNvSpPr txBox="1"/>
          <p:nvPr/>
        </p:nvSpPr>
        <p:spPr>
          <a:xfrm>
            <a:off x="1932094" y="2016760"/>
            <a:ext cx="9829800" cy="584775"/>
          </a:xfrm>
          <a:prstGeom prst="rect">
            <a:avLst/>
          </a:prstGeom>
          <a:noFill/>
        </p:spPr>
        <p:txBody>
          <a:bodyPr wrap="square" rtlCol="0">
            <a:spAutoFit/>
          </a:bodyPr>
          <a:lstStyle/>
          <a:p>
            <a:r>
              <a:rPr lang="sr-Latn-RS" sz="3200" dirty="0">
                <a:solidFill>
                  <a:schemeClr val="tx1">
                    <a:lumMod val="75000"/>
                    <a:lumOff val="25000"/>
                  </a:schemeClr>
                </a:solidFill>
              </a:rPr>
              <a:t>ISTORIJA BEAM-a</a:t>
            </a:r>
            <a:endParaRPr lang="en-US" sz="3200" dirty="0">
              <a:solidFill>
                <a:schemeClr val="tx1">
                  <a:lumMod val="75000"/>
                  <a:lumOff val="25000"/>
                </a:schemeClr>
              </a:solidFill>
            </a:endParaRPr>
          </a:p>
        </p:txBody>
      </p:sp>
      <p:sp>
        <p:nvSpPr>
          <p:cNvPr id="5" name="TextBox 4">
            <a:extLst>
              <a:ext uri="{FF2B5EF4-FFF2-40B4-BE49-F238E27FC236}">
                <a16:creationId xmlns:a16="http://schemas.microsoft.com/office/drawing/2014/main" id="{E5F35203-C922-57B4-B335-443DF738AA88}"/>
              </a:ext>
            </a:extLst>
          </p:cNvPr>
          <p:cNvSpPr txBox="1"/>
          <p:nvPr/>
        </p:nvSpPr>
        <p:spPr>
          <a:xfrm>
            <a:off x="1932094" y="2894429"/>
            <a:ext cx="9829800" cy="584775"/>
          </a:xfrm>
          <a:prstGeom prst="rect">
            <a:avLst/>
          </a:prstGeom>
          <a:noFill/>
        </p:spPr>
        <p:txBody>
          <a:bodyPr wrap="square" rtlCol="0">
            <a:spAutoFit/>
          </a:bodyPr>
          <a:lstStyle/>
          <a:p>
            <a:r>
              <a:rPr lang="sr-Latn-RS" sz="3200" dirty="0">
                <a:solidFill>
                  <a:schemeClr val="tx1">
                    <a:lumMod val="75000"/>
                    <a:lumOff val="25000"/>
                  </a:schemeClr>
                </a:solidFill>
              </a:rPr>
              <a:t>PROCESI</a:t>
            </a:r>
            <a:endParaRPr lang="en-US" sz="3200" dirty="0">
              <a:solidFill>
                <a:schemeClr val="tx1">
                  <a:lumMod val="75000"/>
                  <a:lumOff val="25000"/>
                </a:schemeClr>
              </a:solidFill>
            </a:endParaRPr>
          </a:p>
        </p:txBody>
      </p:sp>
      <p:sp>
        <p:nvSpPr>
          <p:cNvPr id="6" name="TextBox 5">
            <a:extLst>
              <a:ext uri="{FF2B5EF4-FFF2-40B4-BE49-F238E27FC236}">
                <a16:creationId xmlns:a16="http://schemas.microsoft.com/office/drawing/2014/main" id="{3ACB66A8-2DE9-51ED-3F05-D48E9B191B6C}"/>
              </a:ext>
            </a:extLst>
          </p:cNvPr>
          <p:cNvSpPr txBox="1"/>
          <p:nvPr/>
        </p:nvSpPr>
        <p:spPr>
          <a:xfrm>
            <a:off x="1932094" y="3732629"/>
            <a:ext cx="9829800" cy="584775"/>
          </a:xfrm>
          <a:prstGeom prst="rect">
            <a:avLst/>
          </a:prstGeom>
          <a:noFill/>
        </p:spPr>
        <p:txBody>
          <a:bodyPr wrap="square" rtlCol="0">
            <a:spAutoFit/>
          </a:bodyPr>
          <a:lstStyle/>
          <a:p>
            <a:r>
              <a:rPr lang="sr-Latn-RS" sz="3200" dirty="0">
                <a:solidFill>
                  <a:schemeClr val="tx1">
                    <a:lumMod val="75000"/>
                    <a:lumOff val="25000"/>
                  </a:schemeClr>
                </a:solidFill>
              </a:rPr>
              <a:t>SINTAKSA</a:t>
            </a:r>
            <a:endParaRPr lang="en-US" sz="3200" dirty="0">
              <a:solidFill>
                <a:schemeClr val="tx1">
                  <a:lumMod val="75000"/>
                  <a:lumOff val="25000"/>
                </a:schemeClr>
              </a:solidFill>
            </a:endParaRPr>
          </a:p>
        </p:txBody>
      </p:sp>
      <p:sp>
        <p:nvSpPr>
          <p:cNvPr id="7" name="TextBox 6">
            <a:extLst>
              <a:ext uri="{FF2B5EF4-FFF2-40B4-BE49-F238E27FC236}">
                <a16:creationId xmlns:a16="http://schemas.microsoft.com/office/drawing/2014/main" id="{8965427D-80EA-BA00-9922-701DFCC5CACB}"/>
              </a:ext>
            </a:extLst>
          </p:cNvPr>
          <p:cNvSpPr txBox="1"/>
          <p:nvPr/>
        </p:nvSpPr>
        <p:spPr>
          <a:xfrm>
            <a:off x="1932094" y="4569460"/>
            <a:ext cx="9829800" cy="584775"/>
          </a:xfrm>
          <a:prstGeom prst="rect">
            <a:avLst/>
          </a:prstGeom>
          <a:noFill/>
        </p:spPr>
        <p:txBody>
          <a:bodyPr wrap="square" rtlCol="0">
            <a:spAutoFit/>
          </a:bodyPr>
          <a:lstStyle/>
          <a:p>
            <a:r>
              <a:rPr lang="sr-Latn-RS" sz="3200" dirty="0">
                <a:solidFill>
                  <a:schemeClr val="tx1">
                    <a:lumMod val="75000"/>
                    <a:lumOff val="25000"/>
                  </a:schemeClr>
                </a:solidFill>
              </a:rPr>
              <a:t>AGENT</a:t>
            </a:r>
            <a:endParaRPr lang="en-US" sz="3200" dirty="0">
              <a:solidFill>
                <a:schemeClr val="tx1">
                  <a:lumMod val="75000"/>
                  <a:lumOff val="25000"/>
                </a:schemeClr>
              </a:solidFill>
            </a:endParaRPr>
          </a:p>
        </p:txBody>
      </p:sp>
      <p:sp>
        <p:nvSpPr>
          <p:cNvPr id="8" name="TextBox 7">
            <a:extLst>
              <a:ext uri="{FF2B5EF4-FFF2-40B4-BE49-F238E27FC236}">
                <a16:creationId xmlns:a16="http://schemas.microsoft.com/office/drawing/2014/main" id="{B1CFCFD7-92F8-F9D7-E5B9-5DBB76297243}"/>
              </a:ext>
            </a:extLst>
          </p:cNvPr>
          <p:cNvSpPr txBox="1"/>
          <p:nvPr/>
        </p:nvSpPr>
        <p:spPr>
          <a:xfrm>
            <a:off x="1932094" y="5448498"/>
            <a:ext cx="9829800" cy="584775"/>
          </a:xfrm>
          <a:prstGeom prst="rect">
            <a:avLst/>
          </a:prstGeom>
          <a:noFill/>
        </p:spPr>
        <p:txBody>
          <a:bodyPr wrap="square" rtlCol="0">
            <a:spAutoFit/>
          </a:bodyPr>
          <a:lstStyle/>
          <a:p>
            <a:r>
              <a:rPr lang="sr-Latn-RS" sz="3200" dirty="0">
                <a:solidFill>
                  <a:schemeClr val="tx1">
                    <a:lumMod val="75000"/>
                    <a:lumOff val="25000"/>
                  </a:schemeClr>
                </a:solidFill>
              </a:rPr>
              <a:t>GENSERVER</a:t>
            </a:r>
            <a:endParaRPr lang="en-US" sz="32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B9C9923B-2C77-A5B2-4060-7EC477D46E49}"/>
              </a:ext>
            </a:extLst>
          </p:cNvPr>
          <p:cNvSpPr/>
          <p:nvPr/>
        </p:nvSpPr>
        <p:spPr>
          <a:xfrm>
            <a:off x="789094" y="1827629"/>
            <a:ext cx="914400" cy="4400451"/>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7569A2C8-61C1-C461-A3D9-7975AB80CF1E}"/>
              </a:ext>
            </a:extLst>
          </p:cNvPr>
          <p:cNvSpPr txBox="1"/>
          <p:nvPr/>
        </p:nvSpPr>
        <p:spPr>
          <a:xfrm>
            <a:off x="789094" y="2016759"/>
            <a:ext cx="914400" cy="646331"/>
          </a:xfrm>
          <a:prstGeom prst="rect">
            <a:avLst/>
          </a:prstGeom>
          <a:noFill/>
        </p:spPr>
        <p:txBody>
          <a:bodyPr wrap="square" rtlCol="0">
            <a:spAutoFit/>
          </a:bodyPr>
          <a:lstStyle/>
          <a:p>
            <a:pPr algn="ctr"/>
            <a:r>
              <a:rPr lang="sr-Latn-RS" sz="3600" dirty="0">
                <a:latin typeface="Montserrat Classic" panose="020B0604020202020204" charset="0"/>
              </a:rPr>
              <a:t>01</a:t>
            </a:r>
            <a:endParaRPr lang="en-US" sz="3600" dirty="0">
              <a:latin typeface="Montserrat Classic" panose="020B0604020202020204" charset="0"/>
            </a:endParaRPr>
          </a:p>
        </p:txBody>
      </p:sp>
      <p:sp>
        <p:nvSpPr>
          <p:cNvPr id="12" name="TextBox 11">
            <a:extLst>
              <a:ext uri="{FF2B5EF4-FFF2-40B4-BE49-F238E27FC236}">
                <a16:creationId xmlns:a16="http://schemas.microsoft.com/office/drawing/2014/main" id="{471BD2AD-434A-E2A4-E353-FF771C616E2E}"/>
              </a:ext>
            </a:extLst>
          </p:cNvPr>
          <p:cNvSpPr txBox="1"/>
          <p:nvPr/>
        </p:nvSpPr>
        <p:spPr>
          <a:xfrm>
            <a:off x="789094" y="2897893"/>
            <a:ext cx="914400" cy="646331"/>
          </a:xfrm>
          <a:prstGeom prst="rect">
            <a:avLst/>
          </a:prstGeom>
          <a:noFill/>
        </p:spPr>
        <p:txBody>
          <a:bodyPr wrap="square" rtlCol="0">
            <a:spAutoFit/>
          </a:bodyPr>
          <a:lstStyle/>
          <a:p>
            <a:pPr algn="ctr"/>
            <a:r>
              <a:rPr lang="sr-Latn-RS" sz="3600" dirty="0">
                <a:latin typeface="Montserrat Classic" panose="020B0604020202020204" charset="0"/>
              </a:rPr>
              <a:t>02</a:t>
            </a:r>
            <a:endParaRPr lang="en-US" sz="3600" dirty="0">
              <a:latin typeface="Montserrat Classic" panose="020B0604020202020204" charset="0"/>
            </a:endParaRPr>
          </a:p>
        </p:txBody>
      </p:sp>
      <p:sp>
        <p:nvSpPr>
          <p:cNvPr id="13" name="TextBox 12">
            <a:extLst>
              <a:ext uri="{FF2B5EF4-FFF2-40B4-BE49-F238E27FC236}">
                <a16:creationId xmlns:a16="http://schemas.microsoft.com/office/drawing/2014/main" id="{0CC5A8E8-6CD7-11C8-F7E6-E4371E1D3D6E}"/>
              </a:ext>
            </a:extLst>
          </p:cNvPr>
          <p:cNvSpPr txBox="1"/>
          <p:nvPr/>
        </p:nvSpPr>
        <p:spPr>
          <a:xfrm>
            <a:off x="789094" y="3732628"/>
            <a:ext cx="914400" cy="646331"/>
          </a:xfrm>
          <a:prstGeom prst="rect">
            <a:avLst/>
          </a:prstGeom>
          <a:noFill/>
        </p:spPr>
        <p:txBody>
          <a:bodyPr wrap="square" rtlCol="0">
            <a:spAutoFit/>
          </a:bodyPr>
          <a:lstStyle/>
          <a:p>
            <a:pPr algn="ctr"/>
            <a:r>
              <a:rPr lang="sr-Latn-RS" sz="3600" dirty="0">
                <a:latin typeface="Montserrat Classic" panose="020B0604020202020204" charset="0"/>
              </a:rPr>
              <a:t>03</a:t>
            </a:r>
            <a:endParaRPr lang="en-US" sz="3600" dirty="0">
              <a:latin typeface="Montserrat Classic" panose="020B0604020202020204" charset="0"/>
            </a:endParaRPr>
          </a:p>
        </p:txBody>
      </p:sp>
      <p:sp>
        <p:nvSpPr>
          <p:cNvPr id="15" name="TextBox 14">
            <a:extLst>
              <a:ext uri="{FF2B5EF4-FFF2-40B4-BE49-F238E27FC236}">
                <a16:creationId xmlns:a16="http://schemas.microsoft.com/office/drawing/2014/main" id="{668213FD-A14D-44A7-DD2C-694DF58EC9C2}"/>
              </a:ext>
            </a:extLst>
          </p:cNvPr>
          <p:cNvSpPr txBox="1"/>
          <p:nvPr/>
        </p:nvSpPr>
        <p:spPr>
          <a:xfrm>
            <a:off x="789094" y="5448497"/>
            <a:ext cx="914400" cy="646331"/>
          </a:xfrm>
          <a:prstGeom prst="rect">
            <a:avLst/>
          </a:prstGeom>
          <a:noFill/>
        </p:spPr>
        <p:txBody>
          <a:bodyPr wrap="square" rtlCol="0">
            <a:spAutoFit/>
          </a:bodyPr>
          <a:lstStyle/>
          <a:p>
            <a:pPr algn="ctr"/>
            <a:r>
              <a:rPr lang="sr-Latn-RS" sz="3600" dirty="0">
                <a:latin typeface="Montserrat Classic" panose="020B0604020202020204" charset="0"/>
              </a:rPr>
              <a:t>05</a:t>
            </a:r>
            <a:endParaRPr lang="en-US" sz="3600" dirty="0">
              <a:latin typeface="Montserrat Classic" panose="020B0604020202020204" charset="0"/>
            </a:endParaRPr>
          </a:p>
        </p:txBody>
      </p:sp>
      <p:sp>
        <p:nvSpPr>
          <p:cNvPr id="16" name="TextBox 15">
            <a:extLst>
              <a:ext uri="{FF2B5EF4-FFF2-40B4-BE49-F238E27FC236}">
                <a16:creationId xmlns:a16="http://schemas.microsoft.com/office/drawing/2014/main" id="{E3345DDD-0B7D-0954-FB97-93A067DACA39}"/>
              </a:ext>
            </a:extLst>
          </p:cNvPr>
          <p:cNvSpPr txBox="1"/>
          <p:nvPr/>
        </p:nvSpPr>
        <p:spPr>
          <a:xfrm>
            <a:off x="789094" y="4568090"/>
            <a:ext cx="914400" cy="646331"/>
          </a:xfrm>
          <a:prstGeom prst="rect">
            <a:avLst/>
          </a:prstGeom>
          <a:noFill/>
        </p:spPr>
        <p:txBody>
          <a:bodyPr wrap="square" rtlCol="0">
            <a:spAutoFit/>
          </a:bodyPr>
          <a:lstStyle/>
          <a:p>
            <a:pPr algn="ctr"/>
            <a:r>
              <a:rPr lang="sr-Latn-RS" sz="3600" dirty="0">
                <a:latin typeface="Montserrat Classic" panose="020B0604020202020204" charset="0"/>
              </a:rPr>
              <a:t>04</a:t>
            </a:r>
            <a:endParaRPr lang="en-US" sz="3600" dirty="0">
              <a:latin typeface="Montserrat Classic" panose="020B0604020202020204" charset="0"/>
            </a:endParaRPr>
          </a:p>
        </p:txBody>
      </p:sp>
      <p:sp>
        <p:nvSpPr>
          <p:cNvPr id="3" name="Rectangle 2">
            <a:extLst>
              <a:ext uri="{FF2B5EF4-FFF2-40B4-BE49-F238E27FC236}">
                <a16:creationId xmlns:a16="http://schemas.microsoft.com/office/drawing/2014/main" id="{D14EB7A8-7226-76C3-2E9F-106BA6F26E97}"/>
              </a:ext>
            </a:extLst>
          </p:cNvPr>
          <p:cNvSpPr/>
          <p:nvPr/>
        </p:nvSpPr>
        <p:spPr>
          <a:xfrm>
            <a:off x="5752033" y="1827629"/>
            <a:ext cx="914400" cy="4400451"/>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647365EA-9010-522D-F472-F35E0EAC3737}"/>
              </a:ext>
            </a:extLst>
          </p:cNvPr>
          <p:cNvSpPr txBox="1"/>
          <p:nvPr/>
        </p:nvSpPr>
        <p:spPr>
          <a:xfrm>
            <a:off x="5752033" y="2016759"/>
            <a:ext cx="914400" cy="646331"/>
          </a:xfrm>
          <a:prstGeom prst="rect">
            <a:avLst/>
          </a:prstGeom>
          <a:noFill/>
        </p:spPr>
        <p:txBody>
          <a:bodyPr wrap="square" rtlCol="0">
            <a:spAutoFit/>
          </a:bodyPr>
          <a:lstStyle/>
          <a:p>
            <a:pPr algn="ctr"/>
            <a:r>
              <a:rPr lang="sr-Latn-RS" sz="3600" dirty="0">
                <a:latin typeface="Montserrat Classic" panose="020B0604020202020204" charset="0"/>
              </a:rPr>
              <a:t>06</a:t>
            </a:r>
            <a:endParaRPr lang="en-US" sz="3600" dirty="0">
              <a:latin typeface="Montserrat Classic" panose="020B0604020202020204" charset="0"/>
            </a:endParaRPr>
          </a:p>
        </p:txBody>
      </p:sp>
      <p:sp>
        <p:nvSpPr>
          <p:cNvPr id="20" name="TextBox 19">
            <a:extLst>
              <a:ext uri="{FF2B5EF4-FFF2-40B4-BE49-F238E27FC236}">
                <a16:creationId xmlns:a16="http://schemas.microsoft.com/office/drawing/2014/main" id="{923D2CF1-613F-142B-F9CD-C69D420EA8ED}"/>
              </a:ext>
            </a:extLst>
          </p:cNvPr>
          <p:cNvSpPr txBox="1"/>
          <p:nvPr/>
        </p:nvSpPr>
        <p:spPr>
          <a:xfrm>
            <a:off x="6857154" y="2016759"/>
            <a:ext cx="9829800" cy="584775"/>
          </a:xfrm>
          <a:prstGeom prst="rect">
            <a:avLst/>
          </a:prstGeom>
          <a:noFill/>
        </p:spPr>
        <p:txBody>
          <a:bodyPr wrap="square" rtlCol="0">
            <a:spAutoFit/>
          </a:bodyPr>
          <a:lstStyle/>
          <a:p>
            <a:r>
              <a:rPr lang="sr-Latn-RS" sz="3200" dirty="0">
                <a:solidFill>
                  <a:schemeClr val="tx1">
                    <a:lumMod val="75000"/>
                    <a:lumOff val="25000"/>
                  </a:schemeClr>
                </a:solidFill>
              </a:rPr>
              <a:t>SUPERVISOR</a:t>
            </a:r>
            <a:endParaRPr lang="en-US" sz="3200" dirty="0">
              <a:solidFill>
                <a:schemeClr val="tx1">
                  <a:lumMod val="75000"/>
                  <a:lumOff val="25000"/>
                </a:schemeClr>
              </a:solidFill>
            </a:endParaRPr>
          </a:p>
        </p:txBody>
      </p:sp>
      <p:sp>
        <p:nvSpPr>
          <p:cNvPr id="21" name="TextBox 20">
            <a:extLst>
              <a:ext uri="{FF2B5EF4-FFF2-40B4-BE49-F238E27FC236}">
                <a16:creationId xmlns:a16="http://schemas.microsoft.com/office/drawing/2014/main" id="{83F0F1D7-0672-E3F0-B52E-D5B9031EACAC}"/>
              </a:ext>
            </a:extLst>
          </p:cNvPr>
          <p:cNvSpPr txBox="1"/>
          <p:nvPr/>
        </p:nvSpPr>
        <p:spPr>
          <a:xfrm>
            <a:off x="5752033" y="2894429"/>
            <a:ext cx="914400" cy="646331"/>
          </a:xfrm>
          <a:prstGeom prst="rect">
            <a:avLst/>
          </a:prstGeom>
          <a:noFill/>
        </p:spPr>
        <p:txBody>
          <a:bodyPr wrap="square" rtlCol="0">
            <a:spAutoFit/>
          </a:bodyPr>
          <a:lstStyle/>
          <a:p>
            <a:pPr algn="ctr"/>
            <a:r>
              <a:rPr lang="sr-Latn-RS" sz="3600" dirty="0">
                <a:latin typeface="Montserrat Classic" panose="020B0604020202020204" charset="0"/>
              </a:rPr>
              <a:t>07</a:t>
            </a:r>
            <a:endParaRPr lang="en-US" sz="3600" dirty="0">
              <a:latin typeface="Montserrat Classic" panose="020B0604020202020204" charset="0"/>
            </a:endParaRPr>
          </a:p>
        </p:txBody>
      </p:sp>
      <p:sp>
        <p:nvSpPr>
          <p:cNvPr id="22" name="TextBox 21">
            <a:extLst>
              <a:ext uri="{FF2B5EF4-FFF2-40B4-BE49-F238E27FC236}">
                <a16:creationId xmlns:a16="http://schemas.microsoft.com/office/drawing/2014/main" id="{C1A47332-4985-CD26-EAE8-16BECB065994}"/>
              </a:ext>
            </a:extLst>
          </p:cNvPr>
          <p:cNvSpPr txBox="1"/>
          <p:nvPr/>
        </p:nvSpPr>
        <p:spPr>
          <a:xfrm>
            <a:off x="6857154" y="2894429"/>
            <a:ext cx="9829800" cy="584775"/>
          </a:xfrm>
          <a:prstGeom prst="rect">
            <a:avLst/>
          </a:prstGeom>
          <a:noFill/>
        </p:spPr>
        <p:txBody>
          <a:bodyPr wrap="square" rtlCol="0">
            <a:spAutoFit/>
          </a:bodyPr>
          <a:lstStyle/>
          <a:p>
            <a:r>
              <a:rPr lang="sr-Latn-RS" sz="3200" dirty="0">
                <a:solidFill>
                  <a:schemeClr val="tx1">
                    <a:lumMod val="75000"/>
                    <a:lumOff val="25000"/>
                  </a:schemeClr>
                </a:solidFill>
              </a:rPr>
              <a:t>ROUTER</a:t>
            </a:r>
            <a:endParaRPr lang="en-US" sz="3200" dirty="0">
              <a:solidFill>
                <a:schemeClr val="tx1">
                  <a:lumMod val="75000"/>
                  <a:lumOff val="25000"/>
                </a:schemeClr>
              </a:solidFill>
            </a:endParaRPr>
          </a:p>
        </p:txBody>
      </p:sp>
      <p:sp>
        <p:nvSpPr>
          <p:cNvPr id="26" name="TextBox 25">
            <a:extLst>
              <a:ext uri="{FF2B5EF4-FFF2-40B4-BE49-F238E27FC236}">
                <a16:creationId xmlns:a16="http://schemas.microsoft.com/office/drawing/2014/main" id="{62AD41C0-48CE-92BA-0C48-4E0E1653AE83}"/>
              </a:ext>
            </a:extLst>
          </p:cNvPr>
          <p:cNvSpPr txBox="1"/>
          <p:nvPr/>
        </p:nvSpPr>
        <p:spPr>
          <a:xfrm>
            <a:off x="6905193" y="3660725"/>
            <a:ext cx="9829800" cy="584775"/>
          </a:xfrm>
          <a:prstGeom prst="rect">
            <a:avLst/>
          </a:prstGeom>
          <a:noFill/>
        </p:spPr>
        <p:txBody>
          <a:bodyPr wrap="square" rtlCol="0">
            <a:spAutoFit/>
          </a:bodyPr>
          <a:lstStyle/>
          <a:p>
            <a:r>
              <a:rPr lang="sr-Latn-RS" sz="3200" dirty="0">
                <a:solidFill>
                  <a:schemeClr val="tx1">
                    <a:lumMod val="75000"/>
                    <a:lumOff val="25000"/>
                  </a:schemeClr>
                </a:solidFill>
              </a:rPr>
              <a:t>SAVER</a:t>
            </a:r>
            <a:endParaRPr lang="en-US" sz="3200" dirty="0">
              <a:solidFill>
                <a:schemeClr val="tx1">
                  <a:lumMod val="75000"/>
                  <a:lumOff val="25000"/>
                </a:schemeClr>
              </a:solidFill>
            </a:endParaRPr>
          </a:p>
        </p:txBody>
      </p:sp>
      <p:sp>
        <p:nvSpPr>
          <p:cNvPr id="27" name="TextBox 26">
            <a:extLst>
              <a:ext uri="{FF2B5EF4-FFF2-40B4-BE49-F238E27FC236}">
                <a16:creationId xmlns:a16="http://schemas.microsoft.com/office/drawing/2014/main" id="{9DD2ABD6-55F3-7567-7F6D-5C9BEC9B76C0}"/>
              </a:ext>
            </a:extLst>
          </p:cNvPr>
          <p:cNvSpPr txBox="1"/>
          <p:nvPr/>
        </p:nvSpPr>
        <p:spPr>
          <a:xfrm>
            <a:off x="5752033" y="3660724"/>
            <a:ext cx="914400" cy="646331"/>
          </a:xfrm>
          <a:prstGeom prst="rect">
            <a:avLst/>
          </a:prstGeom>
          <a:noFill/>
        </p:spPr>
        <p:txBody>
          <a:bodyPr wrap="square" rtlCol="0">
            <a:spAutoFit/>
          </a:bodyPr>
          <a:lstStyle/>
          <a:p>
            <a:pPr algn="ctr"/>
            <a:r>
              <a:rPr lang="sr-Latn-RS" sz="3600" dirty="0">
                <a:latin typeface="Montserrat Classic" panose="020B0604020202020204" charset="0"/>
              </a:rPr>
              <a:t>08</a:t>
            </a:r>
            <a:endParaRPr lang="en-US" sz="3600" dirty="0">
              <a:latin typeface="Montserrat Classic" panose="020B0604020202020204" charset="0"/>
            </a:endParaRPr>
          </a:p>
        </p:txBody>
      </p:sp>
      <p:sp>
        <p:nvSpPr>
          <p:cNvPr id="9" name="TextBox 8">
            <a:extLst>
              <a:ext uri="{FF2B5EF4-FFF2-40B4-BE49-F238E27FC236}">
                <a16:creationId xmlns:a16="http://schemas.microsoft.com/office/drawing/2014/main" id="{C0341287-6AE0-2A2A-1D57-1ECDC0F0B16E}"/>
              </a:ext>
            </a:extLst>
          </p:cNvPr>
          <p:cNvSpPr txBox="1"/>
          <p:nvPr/>
        </p:nvSpPr>
        <p:spPr>
          <a:xfrm>
            <a:off x="6768254" y="4569460"/>
            <a:ext cx="9829800" cy="584775"/>
          </a:xfrm>
          <a:prstGeom prst="rect">
            <a:avLst/>
          </a:prstGeom>
          <a:noFill/>
        </p:spPr>
        <p:txBody>
          <a:bodyPr wrap="square" rtlCol="0">
            <a:spAutoFit/>
          </a:bodyPr>
          <a:lstStyle/>
          <a:p>
            <a:r>
              <a:rPr lang="sr-Latn-RS" sz="3200" dirty="0">
                <a:solidFill>
                  <a:schemeClr val="tx1">
                    <a:lumMod val="75000"/>
                    <a:lumOff val="25000"/>
                  </a:schemeClr>
                </a:solidFill>
              </a:rPr>
              <a:t>GEN_TCP</a:t>
            </a:r>
            <a:endParaRPr lang="en-US" sz="3200" dirty="0">
              <a:solidFill>
                <a:schemeClr val="tx1">
                  <a:lumMod val="75000"/>
                  <a:lumOff val="25000"/>
                </a:schemeClr>
              </a:solidFill>
            </a:endParaRPr>
          </a:p>
        </p:txBody>
      </p:sp>
      <p:sp>
        <p:nvSpPr>
          <p:cNvPr id="14" name="TextBox 13">
            <a:extLst>
              <a:ext uri="{FF2B5EF4-FFF2-40B4-BE49-F238E27FC236}">
                <a16:creationId xmlns:a16="http://schemas.microsoft.com/office/drawing/2014/main" id="{C9254D82-B637-D2FE-841F-0BECD53B383A}"/>
              </a:ext>
            </a:extLst>
          </p:cNvPr>
          <p:cNvSpPr txBox="1"/>
          <p:nvPr/>
        </p:nvSpPr>
        <p:spPr>
          <a:xfrm>
            <a:off x="5757334" y="4568090"/>
            <a:ext cx="914400" cy="646331"/>
          </a:xfrm>
          <a:prstGeom prst="rect">
            <a:avLst/>
          </a:prstGeom>
          <a:noFill/>
        </p:spPr>
        <p:txBody>
          <a:bodyPr wrap="square" rtlCol="0">
            <a:spAutoFit/>
          </a:bodyPr>
          <a:lstStyle/>
          <a:p>
            <a:pPr algn="ctr"/>
            <a:r>
              <a:rPr lang="sr-Latn-RS" sz="3600" dirty="0">
                <a:latin typeface="Montserrat Classic" panose="020B0604020202020204" charset="0"/>
              </a:rPr>
              <a:t>09</a:t>
            </a:r>
            <a:endParaRPr lang="en-US" sz="3600" dirty="0">
              <a:latin typeface="Montserrat Classic" panose="020B0604020202020204" charset="0"/>
            </a:endParaRPr>
          </a:p>
        </p:txBody>
      </p:sp>
      <p:sp>
        <p:nvSpPr>
          <p:cNvPr id="17" name="TextBox 16">
            <a:extLst>
              <a:ext uri="{FF2B5EF4-FFF2-40B4-BE49-F238E27FC236}">
                <a16:creationId xmlns:a16="http://schemas.microsoft.com/office/drawing/2014/main" id="{D6B18D7F-B876-3258-43AA-723C8C59405F}"/>
              </a:ext>
            </a:extLst>
          </p:cNvPr>
          <p:cNvSpPr txBox="1"/>
          <p:nvPr/>
        </p:nvSpPr>
        <p:spPr>
          <a:xfrm>
            <a:off x="6880014" y="5448498"/>
            <a:ext cx="9829800" cy="584775"/>
          </a:xfrm>
          <a:prstGeom prst="rect">
            <a:avLst/>
          </a:prstGeom>
          <a:noFill/>
        </p:spPr>
        <p:txBody>
          <a:bodyPr wrap="square" rtlCol="0">
            <a:spAutoFit/>
          </a:bodyPr>
          <a:lstStyle/>
          <a:p>
            <a:r>
              <a:rPr lang="sr-Latn-RS" sz="3200" dirty="0">
                <a:solidFill>
                  <a:schemeClr val="tx1">
                    <a:lumMod val="75000"/>
                    <a:lumOff val="25000"/>
                  </a:schemeClr>
                </a:solidFill>
              </a:rPr>
              <a:t>DEMO</a:t>
            </a:r>
            <a:endParaRPr lang="en-US" sz="3200" dirty="0">
              <a:solidFill>
                <a:schemeClr val="tx1">
                  <a:lumMod val="75000"/>
                  <a:lumOff val="25000"/>
                </a:schemeClr>
              </a:solidFill>
            </a:endParaRPr>
          </a:p>
        </p:txBody>
      </p:sp>
      <p:sp>
        <p:nvSpPr>
          <p:cNvPr id="19" name="TextBox 18">
            <a:extLst>
              <a:ext uri="{FF2B5EF4-FFF2-40B4-BE49-F238E27FC236}">
                <a16:creationId xmlns:a16="http://schemas.microsoft.com/office/drawing/2014/main" id="{025C47BE-C88B-FFFA-1AB6-5CC571406C75}"/>
              </a:ext>
            </a:extLst>
          </p:cNvPr>
          <p:cNvSpPr txBox="1"/>
          <p:nvPr/>
        </p:nvSpPr>
        <p:spPr>
          <a:xfrm>
            <a:off x="5737014" y="5448497"/>
            <a:ext cx="914400" cy="646331"/>
          </a:xfrm>
          <a:prstGeom prst="rect">
            <a:avLst/>
          </a:prstGeom>
          <a:noFill/>
        </p:spPr>
        <p:txBody>
          <a:bodyPr wrap="square" rtlCol="0">
            <a:spAutoFit/>
          </a:bodyPr>
          <a:lstStyle/>
          <a:p>
            <a:pPr algn="ctr"/>
            <a:r>
              <a:rPr lang="sr-Latn-RS" sz="3600" dirty="0">
                <a:latin typeface="Montserrat Classic" panose="020B0604020202020204" charset="0"/>
              </a:rPr>
              <a:t>10</a:t>
            </a:r>
            <a:endParaRPr lang="en-US" sz="3600" dirty="0">
              <a:latin typeface="Montserrat Classic" panose="020B0604020202020204" charset="0"/>
            </a:endParaRPr>
          </a:p>
        </p:txBody>
      </p:sp>
    </p:spTree>
    <p:extLst>
      <p:ext uri="{BB962C8B-B14F-4D97-AF65-F5344CB8AC3E}">
        <p14:creationId xmlns:p14="http://schemas.microsoft.com/office/powerpoint/2010/main" val="352408936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B3D46D-172D-43AF-94B6-8A6612DDF032}"/>
              </a:ext>
            </a:extLst>
          </p:cNvPr>
          <p:cNvSpPr txBox="1">
            <a:spLocks/>
          </p:cNvSpPr>
          <p:nvPr/>
        </p:nvSpPr>
        <p:spPr>
          <a:xfrm>
            <a:off x="406925" y="2831917"/>
            <a:ext cx="10106368"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sr-Latn-RS" sz="5400" dirty="0"/>
              <a:t>HVALA NA PAŽNJI!!!</a:t>
            </a:r>
            <a:endParaRPr lang="en-US" sz="5400" dirty="0"/>
          </a:p>
        </p:txBody>
      </p:sp>
    </p:spTree>
    <p:extLst>
      <p:ext uri="{BB962C8B-B14F-4D97-AF65-F5344CB8AC3E}">
        <p14:creationId xmlns:p14="http://schemas.microsoft.com/office/powerpoint/2010/main" val="310520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634A-7845-847E-AF0F-D62858A61586}"/>
              </a:ext>
            </a:extLst>
          </p:cNvPr>
          <p:cNvSpPr>
            <a:spLocks noGrp="1"/>
          </p:cNvSpPr>
          <p:nvPr>
            <p:ph type="title"/>
          </p:nvPr>
        </p:nvSpPr>
        <p:spPr>
          <a:xfrm>
            <a:off x="556036" y="506963"/>
            <a:ext cx="8596668" cy="1320800"/>
          </a:xfrm>
        </p:spPr>
        <p:txBody>
          <a:bodyPr/>
          <a:lstStyle/>
          <a:p>
            <a:r>
              <a:rPr lang="sr-Latn-RS" dirty="0"/>
              <a:t>Istorija BEAM-a</a:t>
            </a:r>
            <a:endParaRPr lang="en-US" dirty="0"/>
          </a:p>
        </p:txBody>
      </p:sp>
      <p:sp>
        <p:nvSpPr>
          <p:cNvPr id="3" name="Content Placeholder 2">
            <a:extLst>
              <a:ext uri="{FF2B5EF4-FFF2-40B4-BE49-F238E27FC236}">
                <a16:creationId xmlns:a16="http://schemas.microsoft.com/office/drawing/2014/main" id="{2C71B244-DB38-F533-169C-08595A5C1697}"/>
              </a:ext>
            </a:extLst>
          </p:cNvPr>
          <p:cNvSpPr>
            <a:spLocks noGrp="1"/>
          </p:cNvSpPr>
          <p:nvPr>
            <p:ph idx="1"/>
          </p:nvPr>
        </p:nvSpPr>
        <p:spPr>
          <a:xfrm>
            <a:off x="556036" y="1600752"/>
            <a:ext cx="9101148" cy="5163942"/>
          </a:xfrm>
        </p:spPr>
        <p:txBody>
          <a:bodyPr>
            <a:normAutofit/>
          </a:bodyPr>
          <a:lstStyle/>
          <a:p>
            <a:r>
              <a:rPr lang="sr-Latn-RS" sz="3200" dirty="0" err="1"/>
              <a:t>Erlang</a:t>
            </a:r>
            <a:r>
              <a:rPr lang="sr-Latn-RS" sz="3200" dirty="0"/>
              <a:t> je razvijen u </a:t>
            </a:r>
            <a:r>
              <a:rPr lang="sr-Latn-RS" sz="3200" dirty="0" err="1"/>
              <a:t>Ericsson</a:t>
            </a:r>
            <a:r>
              <a:rPr lang="sr-Latn-RS" sz="3200" dirty="0"/>
              <a:t> </a:t>
            </a:r>
            <a:r>
              <a:rPr lang="sr-Latn-RS" sz="3200" dirty="0" err="1"/>
              <a:t>Copmuter</a:t>
            </a:r>
            <a:r>
              <a:rPr lang="sr-Latn-RS" sz="3200" dirty="0"/>
              <a:t> </a:t>
            </a:r>
            <a:r>
              <a:rPr lang="sr-Latn-RS" sz="3200" dirty="0" err="1"/>
              <a:t>Science</a:t>
            </a:r>
            <a:r>
              <a:rPr lang="sr-Latn-RS" sz="3200" dirty="0"/>
              <a:t> laboratoriji od strane </a:t>
            </a:r>
            <a:r>
              <a:rPr lang="sr-Latn-RS" sz="3200" dirty="0" err="1"/>
              <a:t>Joe</a:t>
            </a:r>
            <a:r>
              <a:rPr lang="sr-Latn-RS" sz="3200" dirty="0"/>
              <a:t> </a:t>
            </a:r>
            <a:r>
              <a:rPr lang="sr-Latn-RS" sz="3200" dirty="0" err="1"/>
              <a:t>Armstrong</a:t>
            </a:r>
            <a:r>
              <a:rPr lang="sr-Latn-RS" sz="3200" dirty="0"/>
              <a:t>-a 1986 godine.</a:t>
            </a:r>
          </a:p>
          <a:p>
            <a:r>
              <a:rPr lang="sr-Latn-RS" sz="3200" dirty="0"/>
              <a:t>Razvijen za potrebe telekomunikacione industrije</a:t>
            </a:r>
          </a:p>
          <a:p>
            <a:r>
              <a:rPr lang="sr-Latn-RS" sz="3200" dirty="0"/>
              <a:t>Sadrži skup biblioteka poznatih kao Open </a:t>
            </a:r>
            <a:r>
              <a:rPr lang="sr-Latn-RS" sz="3200" dirty="0" err="1"/>
              <a:t>Telecom</a:t>
            </a:r>
            <a:r>
              <a:rPr lang="sr-Latn-RS" sz="3200" dirty="0"/>
              <a:t> </a:t>
            </a:r>
            <a:r>
              <a:rPr lang="sr-Latn-RS" sz="3200" dirty="0" err="1"/>
              <a:t>Platform</a:t>
            </a:r>
            <a:r>
              <a:rPr lang="sr-Latn-RS" sz="3200" dirty="0"/>
              <a:t> (OTP)</a:t>
            </a:r>
          </a:p>
          <a:p>
            <a:pPr marL="0" indent="0">
              <a:buNone/>
            </a:pPr>
            <a:endParaRPr lang="en-US" sz="3200" dirty="0"/>
          </a:p>
        </p:txBody>
      </p:sp>
      <p:pic>
        <p:nvPicPr>
          <p:cNvPr id="5" name="Picture 4">
            <a:extLst>
              <a:ext uri="{FF2B5EF4-FFF2-40B4-BE49-F238E27FC236}">
                <a16:creationId xmlns:a16="http://schemas.microsoft.com/office/drawing/2014/main" id="{87DF89C3-6971-F5E9-9F49-76E38F1D5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8168" y="3429000"/>
            <a:ext cx="2832921" cy="2832921"/>
          </a:xfrm>
          <a:prstGeom prst="rect">
            <a:avLst/>
          </a:prstGeom>
        </p:spPr>
      </p:pic>
    </p:spTree>
    <p:extLst>
      <p:ext uri="{BB962C8B-B14F-4D97-AF65-F5344CB8AC3E}">
        <p14:creationId xmlns:p14="http://schemas.microsoft.com/office/powerpoint/2010/main" val="854654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0DF6-EF68-6C12-2E7F-766BD3893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877E54-9A70-1752-8961-381A928A78D6}"/>
              </a:ext>
            </a:extLst>
          </p:cNvPr>
          <p:cNvSpPr>
            <a:spLocks noGrp="1"/>
          </p:cNvSpPr>
          <p:nvPr>
            <p:ph type="title"/>
          </p:nvPr>
        </p:nvSpPr>
        <p:spPr>
          <a:xfrm>
            <a:off x="556036" y="506963"/>
            <a:ext cx="8596668" cy="1320800"/>
          </a:xfrm>
        </p:spPr>
        <p:txBody>
          <a:bodyPr/>
          <a:lstStyle/>
          <a:p>
            <a:r>
              <a:rPr lang="sr-Latn-RS" dirty="0"/>
              <a:t>Istorija BEAM-a</a:t>
            </a:r>
            <a:endParaRPr lang="en-US" dirty="0"/>
          </a:p>
        </p:txBody>
      </p:sp>
      <p:sp>
        <p:nvSpPr>
          <p:cNvPr id="3" name="Content Placeholder 2">
            <a:extLst>
              <a:ext uri="{FF2B5EF4-FFF2-40B4-BE49-F238E27FC236}">
                <a16:creationId xmlns:a16="http://schemas.microsoft.com/office/drawing/2014/main" id="{15EEB49D-AF68-C15B-C7AC-5ED0D1D15078}"/>
              </a:ext>
            </a:extLst>
          </p:cNvPr>
          <p:cNvSpPr>
            <a:spLocks noGrp="1"/>
          </p:cNvSpPr>
          <p:nvPr>
            <p:ph idx="1"/>
          </p:nvPr>
        </p:nvSpPr>
        <p:spPr>
          <a:xfrm>
            <a:off x="556036" y="1600752"/>
            <a:ext cx="9750842" cy="5163942"/>
          </a:xfrm>
        </p:spPr>
        <p:txBody>
          <a:bodyPr>
            <a:normAutofit/>
          </a:bodyPr>
          <a:lstStyle/>
          <a:p>
            <a:r>
              <a:rPr lang="sr-Latn-RS" sz="3200" dirty="0"/>
              <a:t>Inicijalna verzija </a:t>
            </a:r>
            <a:r>
              <a:rPr lang="sr-Latn-RS" sz="3200" dirty="0" err="1"/>
              <a:t>Erlanga</a:t>
            </a:r>
            <a:r>
              <a:rPr lang="sr-Latn-RS" sz="3200" dirty="0"/>
              <a:t> je implementirana u Prolog-u.</a:t>
            </a:r>
          </a:p>
          <a:p>
            <a:r>
              <a:rPr lang="sr-Latn-RS" sz="3200" dirty="0"/>
              <a:t>Kasnije razvijena virtuelna mašina za izvršavanje </a:t>
            </a:r>
            <a:r>
              <a:rPr lang="sr-Latn-RS" sz="3200" dirty="0" err="1"/>
              <a:t>Erlang</a:t>
            </a:r>
            <a:r>
              <a:rPr lang="sr-Latn-RS" sz="3200" dirty="0"/>
              <a:t>-a koja je dobila ime Bogdan/</a:t>
            </a:r>
            <a:r>
              <a:rPr lang="sr-Latn-RS" sz="3200" dirty="0" err="1"/>
              <a:t>Björn’s</a:t>
            </a:r>
            <a:r>
              <a:rPr lang="sr-Latn-RS" sz="3200" dirty="0"/>
              <a:t> </a:t>
            </a:r>
            <a:r>
              <a:rPr lang="sr-Latn-RS" sz="3200" dirty="0" err="1"/>
              <a:t>Erlang</a:t>
            </a:r>
            <a:r>
              <a:rPr lang="sr-Latn-RS" sz="3200" dirty="0"/>
              <a:t> </a:t>
            </a:r>
            <a:r>
              <a:rPr lang="sr-Latn-RS" sz="3200" dirty="0" err="1"/>
              <a:t>Abstract</a:t>
            </a:r>
            <a:r>
              <a:rPr lang="sr-Latn-RS" sz="3200" dirty="0"/>
              <a:t> </a:t>
            </a:r>
            <a:r>
              <a:rPr lang="sr-Latn-RS" sz="3200" dirty="0" err="1"/>
              <a:t>Machine</a:t>
            </a:r>
            <a:r>
              <a:rPr lang="sr-Latn-RS" sz="3200" dirty="0"/>
              <a:t> (BEAM)</a:t>
            </a:r>
          </a:p>
          <a:p>
            <a:r>
              <a:rPr lang="sr-Latn-RS" sz="3200" dirty="0" err="1"/>
              <a:t>Elixir</a:t>
            </a:r>
            <a:r>
              <a:rPr lang="sr-Latn-RS" sz="3200" dirty="0"/>
              <a:t> je razvijen 2012. godine i izvršava se na BEAM virtualnoj mašini</a:t>
            </a:r>
          </a:p>
          <a:p>
            <a:pPr marL="0" indent="0">
              <a:buNone/>
            </a:pPr>
            <a:endParaRPr lang="en-US" sz="3200" dirty="0"/>
          </a:p>
        </p:txBody>
      </p:sp>
      <p:pic>
        <p:nvPicPr>
          <p:cNvPr id="6" name="Picture 5">
            <a:extLst>
              <a:ext uri="{FF2B5EF4-FFF2-40B4-BE49-F238E27FC236}">
                <a16:creationId xmlns:a16="http://schemas.microsoft.com/office/drawing/2014/main" id="{8481A5E3-1BF8-08CE-0A68-E9FD884A3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305" y="5507223"/>
            <a:ext cx="1434548" cy="1257471"/>
          </a:xfrm>
          <a:prstGeom prst="rect">
            <a:avLst/>
          </a:prstGeom>
        </p:spPr>
      </p:pic>
      <p:pic>
        <p:nvPicPr>
          <p:cNvPr id="8" name="Picture 7">
            <a:extLst>
              <a:ext uri="{FF2B5EF4-FFF2-40B4-BE49-F238E27FC236}">
                <a16:creationId xmlns:a16="http://schemas.microsoft.com/office/drawing/2014/main" id="{43B1044E-25C3-5DB0-4BC2-E138B275B0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1457" y="5418684"/>
            <a:ext cx="1434548" cy="1434548"/>
          </a:xfrm>
          <a:prstGeom prst="rect">
            <a:avLst/>
          </a:prstGeom>
        </p:spPr>
      </p:pic>
    </p:spTree>
    <p:extLst>
      <p:ext uri="{BB962C8B-B14F-4D97-AF65-F5344CB8AC3E}">
        <p14:creationId xmlns:p14="http://schemas.microsoft.com/office/powerpoint/2010/main" val="162320106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F7A64-44ED-A68D-70EE-492795D557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8EAD6-4117-2C03-F9B1-B7BC1953EC5E}"/>
              </a:ext>
            </a:extLst>
          </p:cNvPr>
          <p:cNvSpPr>
            <a:spLocks noGrp="1"/>
          </p:cNvSpPr>
          <p:nvPr>
            <p:ph type="title"/>
          </p:nvPr>
        </p:nvSpPr>
        <p:spPr>
          <a:xfrm>
            <a:off x="556036" y="506963"/>
            <a:ext cx="8596668" cy="1320800"/>
          </a:xfrm>
        </p:spPr>
        <p:txBody>
          <a:bodyPr/>
          <a:lstStyle/>
          <a:p>
            <a:r>
              <a:rPr lang="sr-Latn-RS" dirty="0"/>
              <a:t>Procesi</a:t>
            </a:r>
            <a:endParaRPr lang="en-US" dirty="0"/>
          </a:p>
        </p:txBody>
      </p:sp>
      <p:sp>
        <p:nvSpPr>
          <p:cNvPr id="3" name="Content Placeholder 2">
            <a:extLst>
              <a:ext uri="{FF2B5EF4-FFF2-40B4-BE49-F238E27FC236}">
                <a16:creationId xmlns:a16="http://schemas.microsoft.com/office/drawing/2014/main" id="{35DCE429-73FD-BABE-F71B-A7E80D797F73}"/>
              </a:ext>
            </a:extLst>
          </p:cNvPr>
          <p:cNvSpPr>
            <a:spLocks noGrp="1"/>
          </p:cNvSpPr>
          <p:nvPr>
            <p:ph idx="1"/>
          </p:nvPr>
        </p:nvSpPr>
        <p:spPr>
          <a:xfrm>
            <a:off x="556036" y="1600752"/>
            <a:ext cx="9750842" cy="5163942"/>
          </a:xfrm>
        </p:spPr>
        <p:txBody>
          <a:bodyPr>
            <a:normAutofit/>
          </a:bodyPr>
          <a:lstStyle/>
          <a:p>
            <a:r>
              <a:rPr lang="sr-Latn-RS" sz="3200" dirty="0" err="1"/>
              <a:t>Elixir</a:t>
            </a:r>
            <a:r>
              <a:rPr lang="sr-Latn-RS" sz="3200" dirty="0"/>
              <a:t> kod se izvršava u BEAM procesima.</a:t>
            </a:r>
          </a:p>
          <a:p>
            <a:r>
              <a:rPr lang="sr-Latn-RS" sz="3200" dirty="0"/>
              <a:t>Svaki BEAM proces ima jedinstveni identifikator.</a:t>
            </a:r>
          </a:p>
          <a:p>
            <a:r>
              <a:rPr lang="sr-Latn-RS" sz="3200" dirty="0"/>
              <a:t>Kod u BEAM procesu se izvršava sekvencijalno.</a:t>
            </a:r>
          </a:p>
          <a:p>
            <a:r>
              <a:rPr lang="sr-Latn-RS" sz="3200" dirty="0"/>
              <a:t>BEAM procesi se </a:t>
            </a:r>
            <a:r>
              <a:rPr lang="sr-Latn-RS" sz="3200" dirty="0" err="1"/>
              <a:t>izvršvaju</a:t>
            </a:r>
            <a:r>
              <a:rPr lang="sr-Latn-RS" sz="3200" dirty="0"/>
              <a:t> konkurentno na dostupnim procesima.</a:t>
            </a:r>
          </a:p>
          <a:p>
            <a:r>
              <a:rPr lang="sr-Latn-RS" sz="3200" dirty="0"/>
              <a:t>BEAM procesi su </a:t>
            </a:r>
            <a:r>
              <a:rPr lang="sr-Latn-RS" sz="3200" dirty="0" err="1"/>
              <a:t>lightweight</a:t>
            </a:r>
            <a:r>
              <a:rPr lang="sr-Latn-RS" sz="3200" dirty="0"/>
              <a:t> i međusobno izolovani.</a:t>
            </a:r>
          </a:p>
          <a:p>
            <a:r>
              <a:rPr lang="sr-Latn-RS" sz="3200" dirty="0"/>
              <a:t>Komunikacije je omogućena implementacijom </a:t>
            </a:r>
            <a:r>
              <a:rPr lang="sr-Latn-RS" sz="3200" dirty="0" err="1"/>
              <a:t>message</a:t>
            </a:r>
            <a:r>
              <a:rPr lang="sr-Latn-RS" sz="3200" dirty="0"/>
              <a:t> </a:t>
            </a:r>
            <a:r>
              <a:rPr lang="sr-Latn-RS" sz="3200" dirty="0" err="1"/>
              <a:t>passing</a:t>
            </a:r>
            <a:r>
              <a:rPr lang="sr-Latn-RS" sz="3200" dirty="0"/>
              <a:t> paradigme.</a:t>
            </a:r>
          </a:p>
          <a:p>
            <a:pPr marL="0" indent="0">
              <a:buNone/>
            </a:pPr>
            <a:endParaRPr lang="en-US" sz="3200" dirty="0"/>
          </a:p>
        </p:txBody>
      </p:sp>
    </p:spTree>
    <p:extLst>
      <p:ext uri="{BB962C8B-B14F-4D97-AF65-F5344CB8AC3E}">
        <p14:creationId xmlns:p14="http://schemas.microsoft.com/office/powerpoint/2010/main" val="39838808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F7ECB-CF80-8D99-F8C6-17B08B06CE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BB8F7-A418-7425-AD35-7D3578A14F8A}"/>
              </a:ext>
            </a:extLst>
          </p:cNvPr>
          <p:cNvSpPr>
            <a:spLocks noGrp="1"/>
          </p:cNvSpPr>
          <p:nvPr>
            <p:ph type="title"/>
          </p:nvPr>
        </p:nvSpPr>
        <p:spPr>
          <a:xfrm>
            <a:off x="556036" y="506963"/>
            <a:ext cx="8596668" cy="1320800"/>
          </a:xfrm>
        </p:spPr>
        <p:txBody>
          <a:bodyPr/>
          <a:lstStyle/>
          <a:p>
            <a:r>
              <a:rPr lang="sr-Latn-RS" dirty="0"/>
              <a:t>Procesi</a:t>
            </a:r>
            <a:endParaRPr lang="en-US" dirty="0"/>
          </a:p>
        </p:txBody>
      </p:sp>
      <p:sp>
        <p:nvSpPr>
          <p:cNvPr id="3" name="Content Placeholder 2">
            <a:extLst>
              <a:ext uri="{FF2B5EF4-FFF2-40B4-BE49-F238E27FC236}">
                <a16:creationId xmlns:a16="http://schemas.microsoft.com/office/drawing/2014/main" id="{E1033A73-9564-89D5-1F72-F23C6939323C}"/>
              </a:ext>
            </a:extLst>
          </p:cNvPr>
          <p:cNvSpPr>
            <a:spLocks noGrp="1"/>
          </p:cNvSpPr>
          <p:nvPr>
            <p:ph idx="1"/>
          </p:nvPr>
        </p:nvSpPr>
        <p:spPr>
          <a:xfrm>
            <a:off x="556036" y="1600752"/>
            <a:ext cx="9750842" cy="5163942"/>
          </a:xfrm>
        </p:spPr>
        <p:txBody>
          <a:bodyPr>
            <a:normAutofit/>
          </a:bodyPr>
          <a:lstStyle/>
          <a:p>
            <a:r>
              <a:rPr lang="sr-Latn-RS" sz="3200" dirty="0"/>
              <a:t>Proces se kreira pozivom funkcije </a:t>
            </a:r>
            <a:r>
              <a:rPr lang="sr-Latn-RS" sz="3200" dirty="0" err="1"/>
              <a:t>spawn</a:t>
            </a:r>
            <a:r>
              <a:rPr lang="sr-Latn-RS" sz="3200" dirty="0"/>
              <a:t>/1.</a:t>
            </a:r>
          </a:p>
          <a:p>
            <a:r>
              <a:rPr lang="sr-Latn-RS" sz="3200" dirty="0"/>
              <a:t>Za razmenu poruka se koriste </a:t>
            </a:r>
            <a:r>
              <a:rPr lang="sr-Latn-RS" sz="3200" dirty="0" err="1"/>
              <a:t>send</a:t>
            </a:r>
            <a:r>
              <a:rPr lang="sr-Latn-RS" sz="3200" dirty="0"/>
              <a:t>/2 i </a:t>
            </a:r>
            <a:r>
              <a:rPr lang="sr-Latn-RS" sz="3200" dirty="0" err="1"/>
              <a:t>receive</a:t>
            </a:r>
            <a:r>
              <a:rPr lang="sr-Latn-RS" sz="3200" dirty="0"/>
              <a:t>/1 funkcije. </a:t>
            </a:r>
          </a:p>
          <a:p>
            <a:pPr marL="0" indent="0">
              <a:buNone/>
            </a:pPr>
            <a:endParaRPr lang="en-US" sz="3200" dirty="0"/>
          </a:p>
        </p:txBody>
      </p:sp>
      <p:pic>
        <p:nvPicPr>
          <p:cNvPr id="5" name="Picture 4">
            <a:extLst>
              <a:ext uri="{FF2B5EF4-FFF2-40B4-BE49-F238E27FC236}">
                <a16:creationId xmlns:a16="http://schemas.microsoft.com/office/drawing/2014/main" id="{1E29A039-37EC-6C09-679A-7343D2C04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609" y="3020710"/>
            <a:ext cx="5954782" cy="4473076"/>
          </a:xfrm>
          <a:prstGeom prst="rect">
            <a:avLst/>
          </a:prstGeom>
        </p:spPr>
      </p:pic>
    </p:spTree>
    <p:extLst>
      <p:ext uri="{BB962C8B-B14F-4D97-AF65-F5344CB8AC3E}">
        <p14:creationId xmlns:p14="http://schemas.microsoft.com/office/powerpoint/2010/main" val="3058186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F994F-1D3C-7017-9B39-A0F638A20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C6CF6-3E8F-B595-15B6-21402A36A0EC}"/>
              </a:ext>
            </a:extLst>
          </p:cNvPr>
          <p:cNvSpPr>
            <a:spLocks noGrp="1"/>
          </p:cNvSpPr>
          <p:nvPr>
            <p:ph type="title"/>
          </p:nvPr>
        </p:nvSpPr>
        <p:spPr>
          <a:xfrm>
            <a:off x="556036" y="506963"/>
            <a:ext cx="8596668" cy="1320800"/>
          </a:xfrm>
        </p:spPr>
        <p:txBody>
          <a:bodyPr/>
          <a:lstStyle/>
          <a:p>
            <a:r>
              <a:rPr lang="en-US" dirty="0" err="1"/>
              <a:t>Sintaksa</a:t>
            </a:r>
            <a:endParaRPr lang="en-US" dirty="0"/>
          </a:p>
        </p:txBody>
      </p:sp>
      <p:sp>
        <p:nvSpPr>
          <p:cNvPr id="3" name="Content Placeholder 2">
            <a:extLst>
              <a:ext uri="{FF2B5EF4-FFF2-40B4-BE49-F238E27FC236}">
                <a16:creationId xmlns:a16="http://schemas.microsoft.com/office/drawing/2014/main" id="{49AC5247-69DC-57DF-3A86-960A7EDDEC1C}"/>
              </a:ext>
            </a:extLst>
          </p:cNvPr>
          <p:cNvSpPr>
            <a:spLocks noGrp="1"/>
          </p:cNvSpPr>
          <p:nvPr>
            <p:ph idx="1"/>
          </p:nvPr>
        </p:nvSpPr>
        <p:spPr>
          <a:xfrm>
            <a:off x="556036" y="1600752"/>
            <a:ext cx="9750842" cy="5163942"/>
          </a:xfrm>
        </p:spPr>
        <p:txBody>
          <a:bodyPr>
            <a:normAutofit/>
          </a:bodyPr>
          <a:lstStyle/>
          <a:p>
            <a:r>
              <a:rPr lang="en-US" sz="3200" dirty="0" err="1"/>
              <a:t>Osnovni</a:t>
            </a:r>
            <a:r>
              <a:rPr lang="en-US" sz="3200" dirty="0"/>
              <a:t> </a:t>
            </a:r>
            <a:r>
              <a:rPr lang="en-US" sz="3200" dirty="0" err="1"/>
              <a:t>tipovi</a:t>
            </a:r>
            <a:r>
              <a:rPr lang="en-US" sz="3200" dirty="0"/>
              <a:t>: integers, floats, </a:t>
            </a:r>
            <a:r>
              <a:rPr lang="en-US" sz="3200" dirty="0" err="1"/>
              <a:t>booleans</a:t>
            </a:r>
            <a:r>
              <a:rPr lang="en-US" sz="3200" dirty="0"/>
              <a:t>, strings </a:t>
            </a:r>
            <a:r>
              <a:rPr lang="en-US" sz="3200" dirty="0" err="1"/>
              <a:t>i</a:t>
            </a:r>
            <a:r>
              <a:rPr lang="en-US" sz="3200" dirty="0"/>
              <a:t> </a:t>
            </a:r>
            <a:r>
              <a:rPr lang="en-US" sz="3200" u="sng" dirty="0" err="1"/>
              <a:t>atomi</a:t>
            </a:r>
            <a:r>
              <a:rPr lang="sr-Latn-RS" sz="3200" dirty="0"/>
              <a:t>. Primeri atoma: :</a:t>
            </a:r>
            <a:r>
              <a:rPr lang="sr-Latn-RS" sz="3200" dirty="0" err="1"/>
              <a:t>ok</a:t>
            </a:r>
            <a:r>
              <a:rPr lang="sr-Latn-RS" sz="3200" dirty="0"/>
              <a:t>, :</a:t>
            </a:r>
            <a:r>
              <a:rPr lang="sr-Latn-RS" sz="3200" dirty="0" err="1"/>
              <a:t>reply</a:t>
            </a:r>
            <a:r>
              <a:rPr lang="sr-Latn-RS" sz="3200" dirty="0"/>
              <a:t>, :</a:t>
            </a:r>
            <a:r>
              <a:rPr lang="sr-Latn-RS" sz="3200" dirty="0" err="1"/>
              <a:t>true</a:t>
            </a:r>
            <a:r>
              <a:rPr lang="sr-Latn-RS" sz="3200" dirty="0"/>
              <a:t>.</a:t>
            </a:r>
            <a:endParaRPr lang="sr-Latn-RS" sz="3200" u="sng" dirty="0"/>
          </a:p>
          <a:p>
            <a:r>
              <a:rPr lang="en-US" sz="3200" dirty="0" err="1"/>
              <a:t>Tipovi</a:t>
            </a:r>
            <a:r>
              <a:rPr lang="en-US" sz="3200" dirty="0"/>
              <a:t> </a:t>
            </a:r>
            <a:r>
              <a:rPr lang="en-US" sz="3200" dirty="0" err="1"/>
              <a:t>kolekcija</a:t>
            </a:r>
            <a:r>
              <a:rPr lang="en-US" sz="3200" dirty="0"/>
              <a:t>: </a:t>
            </a:r>
            <a:r>
              <a:rPr lang="sr-Latn-RS" sz="3200" dirty="0" err="1"/>
              <a:t>lists</a:t>
            </a:r>
            <a:r>
              <a:rPr lang="sr-Latn-RS" sz="3200" dirty="0"/>
              <a:t>, </a:t>
            </a:r>
            <a:r>
              <a:rPr lang="sr-Latn-RS" sz="3200" dirty="0" err="1"/>
              <a:t>tuples</a:t>
            </a:r>
            <a:r>
              <a:rPr lang="sr-Latn-RS" sz="3200" dirty="0"/>
              <a:t>, </a:t>
            </a:r>
            <a:r>
              <a:rPr lang="sr-Latn-RS" sz="3200" dirty="0" err="1"/>
              <a:t>keywords</a:t>
            </a:r>
            <a:r>
              <a:rPr lang="sr-Latn-RS" sz="3200" dirty="0"/>
              <a:t> </a:t>
            </a:r>
            <a:r>
              <a:rPr lang="sr-Latn-RS" sz="3200" dirty="0" err="1"/>
              <a:t>lists</a:t>
            </a:r>
            <a:r>
              <a:rPr lang="sr-Latn-RS" sz="3200" dirty="0"/>
              <a:t> i </a:t>
            </a:r>
            <a:r>
              <a:rPr lang="sr-Latn-RS" sz="3200" dirty="0" err="1"/>
              <a:t>maps</a:t>
            </a:r>
            <a:r>
              <a:rPr lang="sr-Latn-RS" sz="3200" dirty="0"/>
              <a:t>.</a:t>
            </a:r>
          </a:p>
          <a:p>
            <a:endParaRPr lang="sr-Latn-RS" sz="3200" dirty="0"/>
          </a:p>
          <a:p>
            <a:pPr marL="0" indent="0">
              <a:buNone/>
            </a:pPr>
            <a:endParaRPr lang="en-US" sz="3200" dirty="0"/>
          </a:p>
        </p:txBody>
      </p:sp>
      <p:pic>
        <p:nvPicPr>
          <p:cNvPr id="6" name="Picture 5">
            <a:extLst>
              <a:ext uri="{FF2B5EF4-FFF2-40B4-BE49-F238E27FC236}">
                <a16:creationId xmlns:a16="http://schemas.microsoft.com/office/drawing/2014/main" id="{5FE0A496-09BB-8851-E345-58D5FFED4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215" y="3319067"/>
            <a:ext cx="8148430" cy="3422341"/>
          </a:xfrm>
          <a:prstGeom prst="rect">
            <a:avLst/>
          </a:prstGeom>
        </p:spPr>
      </p:pic>
      <p:pic>
        <p:nvPicPr>
          <p:cNvPr id="8" name="Picture 7">
            <a:extLst>
              <a:ext uri="{FF2B5EF4-FFF2-40B4-BE49-F238E27FC236}">
                <a16:creationId xmlns:a16="http://schemas.microsoft.com/office/drawing/2014/main" id="{C1F1C18F-0C30-A70F-8846-69380F6F1F12}"/>
              </a:ext>
            </a:extLst>
          </p:cNvPr>
          <p:cNvPicPr>
            <a:picLocks noChangeAspect="1"/>
          </p:cNvPicPr>
          <p:nvPr/>
        </p:nvPicPr>
        <p:blipFill>
          <a:blip r:embed="rId4"/>
          <a:stretch>
            <a:fillRect/>
          </a:stretch>
        </p:blipFill>
        <p:spPr>
          <a:xfrm>
            <a:off x="3630981" y="3428521"/>
            <a:ext cx="2972215" cy="3429479"/>
          </a:xfrm>
          <a:prstGeom prst="rect">
            <a:avLst/>
          </a:prstGeom>
        </p:spPr>
      </p:pic>
      <p:pic>
        <p:nvPicPr>
          <p:cNvPr id="10" name="Picture 9">
            <a:extLst>
              <a:ext uri="{FF2B5EF4-FFF2-40B4-BE49-F238E27FC236}">
                <a16:creationId xmlns:a16="http://schemas.microsoft.com/office/drawing/2014/main" id="{42DC9284-53C9-16F7-C780-7BA34244F27F}"/>
              </a:ext>
            </a:extLst>
          </p:cNvPr>
          <p:cNvPicPr>
            <a:picLocks noChangeAspect="1"/>
          </p:cNvPicPr>
          <p:nvPr/>
        </p:nvPicPr>
        <p:blipFill>
          <a:blip r:embed="rId5"/>
          <a:stretch>
            <a:fillRect/>
          </a:stretch>
        </p:blipFill>
        <p:spPr>
          <a:xfrm>
            <a:off x="7261961" y="4182723"/>
            <a:ext cx="3600953" cy="2381582"/>
          </a:xfrm>
          <a:prstGeom prst="rect">
            <a:avLst/>
          </a:prstGeom>
        </p:spPr>
      </p:pic>
    </p:spTree>
    <p:extLst>
      <p:ext uri="{BB962C8B-B14F-4D97-AF65-F5344CB8AC3E}">
        <p14:creationId xmlns:p14="http://schemas.microsoft.com/office/powerpoint/2010/main" val="3352663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A9EA3-FA4C-769D-4E28-A811E1277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AB997-B962-4DEA-BE0C-B105C9261362}"/>
              </a:ext>
            </a:extLst>
          </p:cNvPr>
          <p:cNvSpPr>
            <a:spLocks noGrp="1"/>
          </p:cNvSpPr>
          <p:nvPr>
            <p:ph type="title"/>
          </p:nvPr>
        </p:nvSpPr>
        <p:spPr>
          <a:xfrm>
            <a:off x="556036" y="506963"/>
            <a:ext cx="8596668" cy="1320800"/>
          </a:xfrm>
        </p:spPr>
        <p:txBody>
          <a:bodyPr/>
          <a:lstStyle/>
          <a:p>
            <a:r>
              <a:rPr lang="en-US" dirty="0" err="1"/>
              <a:t>Sintaksa</a:t>
            </a:r>
            <a:endParaRPr lang="en-US" dirty="0"/>
          </a:p>
        </p:txBody>
      </p:sp>
      <p:sp>
        <p:nvSpPr>
          <p:cNvPr id="3" name="Content Placeholder 2">
            <a:extLst>
              <a:ext uri="{FF2B5EF4-FFF2-40B4-BE49-F238E27FC236}">
                <a16:creationId xmlns:a16="http://schemas.microsoft.com/office/drawing/2014/main" id="{02DD0D70-1DCB-979C-383B-42EFE4596AE8}"/>
              </a:ext>
            </a:extLst>
          </p:cNvPr>
          <p:cNvSpPr>
            <a:spLocks noGrp="1"/>
          </p:cNvSpPr>
          <p:nvPr>
            <p:ph idx="1"/>
          </p:nvPr>
        </p:nvSpPr>
        <p:spPr>
          <a:xfrm>
            <a:off x="556036" y="1600752"/>
            <a:ext cx="9750842" cy="5163942"/>
          </a:xfrm>
        </p:spPr>
        <p:txBody>
          <a:bodyPr>
            <a:normAutofit/>
          </a:bodyPr>
          <a:lstStyle/>
          <a:p>
            <a:r>
              <a:rPr lang="sr-Latn-RS" sz="3200" dirty="0"/>
              <a:t>Mape su </a:t>
            </a:r>
            <a:r>
              <a:rPr lang="sr-Latn-RS" sz="3200" dirty="0" err="1"/>
              <a:t>key-value</a:t>
            </a:r>
            <a:r>
              <a:rPr lang="sr-Latn-RS" sz="3200" dirty="0"/>
              <a:t> </a:t>
            </a:r>
            <a:r>
              <a:rPr lang="sr-Latn-RS" sz="3200" dirty="0" err="1"/>
              <a:t>sturkture</a:t>
            </a:r>
            <a:r>
              <a:rPr lang="sr-Latn-RS" sz="3200" dirty="0"/>
              <a:t>:</a:t>
            </a:r>
          </a:p>
          <a:p>
            <a:endParaRPr lang="sr-Latn-RS" sz="3200" dirty="0"/>
          </a:p>
          <a:p>
            <a:endParaRPr lang="sr-Latn-RS" sz="3200" dirty="0"/>
          </a:p>
          <a:p>
            <a:r>
              <a:rPr lang="sr-Latn-RS" sz="3200" dirty="0" err="1"/>
              <a:t>Keyword</a:t>
            </a:r>
            <a:r>
              <a:rPr lang="sr-Latn-RS" sz="3200" dirty="0"/>
              <a:t> </a:t>
            </a:r>
            <a:r>
              <a:rPr lang="sr-Latn-RS" sz="3200" dirty="0" err="1"/>
              <a:t>lists</a:t>
            </a:r>
            <a:r>
              <a:rPr lang="sr-Latn-RS" sz="3200" dirty="0"/>
              <a:t> su strukture pomoću kojih se prosleđuju opcije funkcijama:</a:t>
            </a:r>
          </a:p>
          <a:p>
            <a:endParaRPr lang="sr-Latn-RS" sz="3200" dirty="0"/>
          </a:p>
          <a:p>
            <a:pPr marL="0" indent="0">
              <a:buNone/>
            </a:pPr>
            <a:endParaRPr lang="en-US" sz="3200" dirty="0"/>
          </a:p>
        </p:txBody>
      </p:sp>
      <p:pic>
        <p:nvPicPr>
          <p:cNvPr id="5" name="Picture 4">
            <a:extLst>
              <a:ext uri="{FF2B5EF4-FFF2-40B4-BE49-F238E27FC236}">
                <a16:creationId xmlns:a16="http://schemas.microsoft.com/office/drawing/2014/main" id="{5E6533CB-DD3A-3120-7DF1-BDBCCBF6D813}"/>
              </a:ext>
            </a:extLst>
          </p:cNvPr>
          <p:cNvPicPr>
            <a:picLocks noChangeAspect="1"/>
          </p:cNvPicPr>
          <p:nvPr/>
        </p:nvPicPr>
        <p:blipFill>
          <a:blip r:embed="rId3"/>
          <a:stretch>
            <a:fillRect/>
          </a:stretch>
        </p:blipFill>
        <p:spPr>
          <a:xfrm>
            <a:off x="6986795" y="614418"/>
            <a:ext cx="3681116" cy="2678145"/>
          </a:xfrm>
          <a:prstGeom prst="rect">
            <a:avLst/>
          </a:prstGeom>
        </p:spPr>
      </p:pic>
      <p:pic>
        <p:nvPicPr>
          <p:cNvPr id="12" name="Picture 11">
            <a:extLst>
              <a:ext uri="{FF2B5EF4-FFF2-40B4-BE49-F238E27FC236}">
                <a16:creationId xmlns:a16="http://schemas.microsoft.com/office/drawing/2014/main" id="{56C36D44-BC36-A62D-7591-04AB7D875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5123" y="4667138"/>
            <a:ext cx="7553352" cy="1862869"/>
          </a:xfrm>
          <a:prstGeom prst="rect">
            <a:avLst/>
          </a:prstGeom>
        </p:spPr>
      </p:pic>
    </p:spTree>
    <p:extLst>
      <p:ext uri="{BB962C8B-B14F-4D97-AF65-F5344CB8AC3E}">
        <p14:creationId xmlns:p14="http://schemas.microsoft.com/office/powerpoint/2010/main" val="22128444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AC688-6827-528B-DB39-647D29253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E982FA-D5C5-AB66-FFC8-5298260073DE}"/>
              </a:ext>
            </a:extLst>
          </p:cNvPr>
          <p:cNvSpPr>
            <a:spLocks noGrp="1"/>
          </p:cNvSpPr>
          <p:nvPr>
            <p:ph type="title"/>
          </p:nvPr>
        </p:nvSpPr>
        <p:spPr>
          <a:xfrm>
            <a:off x="556036" y="506963"/>
            <a:ext cx="8596668" cy="1320800"/>
          </a:xfrm>
        </p:spPr>
        <p:txBody>
          <a:bodyPr/>
          <a:lstStyle/>
          <a:p>
            <a:r>
              <a:rPr lang="en-US" dirty="0" err="1"/>
              <a:t>Sintaksa</a:t>
            </a:r>
            <a:endParaRPr lang="en-US" dirty="0"/>
          </a:p>
        </p:txBody>
      </p:sp>
      <p:sp>
        <p:nvSpPr>
          <p:cNvPr id="3" name="Content Placeholder 2">
            <a:extLst>
              <a:ext uri="{FF2B5EF4-FFF2-40B4-BE49-F238E27FC236}">
                <a16:creationId xmlns:a16="http://schemas.microsoft.com/office/drawing/2014/main" id="{7D9A27F5-FB0C-DAFD-CB1A-2BBA25408BBC}"/>
              </a:ext>
            </a:extLst>
          </p:cNvPr>
          <p:cNvSpPr>
            <a:spLocks noGrp="1"/>
          </p:cNvSpPr>
          <p:nvPr>
            <p:ph idx="1"/>
          </p:nvPr>
        </p:nvSpPr>
        <p:spPr>
          <a:xfrm>
            <a:off x="556036" y="1580874"/>
            <a:ext cx="9750842" cy="5163942"/>
          </a:xfrm>
        </p:spPr>
        <p:txBody>
          <a:bodyPr>
            <a:normAutofit/>
          </a:bodyPr>
          <a:lstStyle/>
          <a:p>
            <a:r>
              <a:rPr lang="sr-Latn-RS" sz="3200" dirty="0"/>
              <a:t>Funkcije se definišu korišćenjem ključne reči def:</a:t>
            </a:r>
          </a:p>
          <a:p>
            <a:pPr marL="0" indent="0">
              <a:buNone/>
            </a:pPr>
            <a:endParaRPr lang="sr-Latn-RS" sz="3200" dirty="0"/>
          </a:p>
          <a:p>
            <a:pPr marL="0" indent="0">
              <a:buNone/>
            </a:pPr>
            <a:endParaRPr lang="sr-Latn-RS" sz="3200" dirty="0"/>
          </a:p>
          <a:p>
            <a:r>
              <a:rPr lang="sr-Latn-RS" sz="3200" dirty="0"/>
              <a:t>Moduli služe za grupisanje više funkcija i definišu se korišćenjem ključne reči </a:t>
            </a:r>
            <a:r>
              <a:rPr lang="sr-Latn-RS" sz="3200" dirty="0" err="1"/>
              <a:t>defmodule</a:t>
            </a:r>
            <a:r>
              <a:rPr lang="sr-Latn-RS" sz="3200" dirty="0"/>
              <a:t>:</a:t>
            </a:r>
          </a:p>
          <a:p>
            <a:endParaRPr lang="sr-Latn-RS" sz="3200" dirty="0"/>
          </a:p>
          <a:p>
            <a:pPr marL="0" indent="0">
              <a:buNone/>
            </a:pPr>
            <a:endParaRPr lang="en-US" sz="3200" dirty="0"/>
          </a:p>
        </p:txBody>
      </p:sp>
      <p:pic>
        <p:nvPicPr>
          <p:cNvPr id="6" name="Picture 5">
            <a:extLst>
              <a:ext uri="{FF2B5EF4-FFF2-40B4-BE49-F238E27FC236}">
                <a16:creationId xmlns:a16="http://schemas.microsoft.com/office/drawing/2014/main" id="{00F38EBB-F0C6-E946-DB08-E41FE9631ED4}"/>
              </a:ext>
            </a:extLst>
          </p:cNvPr>
          <p:cNvPicPr>
            <a:picLocks noChangeAspect="1"/>
          </p:cNvPicPr>
          <p:nvPr/>
        </p:nvPicPr>
        <p:blipFill>
          <a:blip r:embed="rId3"/>
          <a:stretch>
            <a:fillRect/>
          </a:stretch>
        </p:blipFill>
        <p:spPr>
          <a:xfrm>
            <a:off x="4402613" y="2223272"/>
            <a:ext cx="2057687" cy="895475"/>
          </a:xfrm>
          <a:prstGeom prst="rect">
            <a:avLst/>
          </a:prstGeom>
        </p:spPr>
      </p:pic>
      <p:pic>
        <p:nvPicPr>
          <p:cNvPr id="8" name="Picture 7">
            <a:extLst>
              <a:ext uri="{FF2B5EF4-FFF2-40B4-BE49-F238E27FC236}">
                <a16:creationId xmlns:a16="http://schemas.microsoft.com/office/drawing/2014/main" id="{556B8B62-02F1-FC4D-7A31-F1742EDA1EB3}"/>
              </a:ext>
            </a:extLst>
          </p:cNvPr>
          <p:cNvPicPr>
            <a:picLocks noChangeAspect="1"/>
          </p:cNvPicPr>
          <p:nvPr/>
        </p:nvPicPr>
        <p:blipFill>
          <a:blip r:embed="rId4"/>
          <a:stretch>
            <a:fillRect/>
          </a:stretch>
        </p:blipFill>
        <p:spPr>
          <a:xfrm>
            <a:off x="4183507" y="4409733"/>
            <a:ext cx="2495898" cy="2448267"/>
          </a:xfrm>
          <a:prstGeom prst="rect">
            <a:avLst/>
          </a:prstGeom>
        </p:spPr>
      </p:pic>
    </p:spTree>
    <p:extLst>
      <p:ext uri="{BB962C8B-B14F-4D97-AF65-F5344CB8AC3E}">
        <p14:creationId xmlns:p14="http://schemas.microsoft.com/office/powerpoint/2010/main" val="2173379823"/>
      </p:ext>
    </p:extLst>
  </p:cSld>
  <p:clrMapOvr>
    <a:masterClrMapping/>
  </p:clrMapOvr>
  <p:transition spd="slow">
    <p:push dir="u"/>
  </p:transition>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588</TotalTime>
  <Words>3898</Words>
  <Application>Microsoft Office PowerPoint</Application>
  <PresentationFormat>Widescreen</PresentationFormat>
  <Paragraphs>128</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Montserrat Classic</vt:lpstr>
      <vt:lpstr>Trebuchet MS</vt:lpstr>
      <vt:lpstr>Wingdings 3</vt:lpstr>
      <vt:lpstr>Facet</vt:lpstr>
      <vt:lpstr>SKALABILNOST I FAULT TOLERANCE KORIŠĆENJEM BEAM-a</vt:lpstr>
      <vt:lpstr>SADRŽAJ</vt:lpstr>
      <vt:lpstr>Istorija BEAM-a</vt:lpstr>
      <vt:lpstr>Istorija BEAM-a</vt:lpstr>
      <vt:lpstr>Procesi</vt:lpstr>
      <vt:lpstr>Procesi</vt:lpstr>
      <vt:lpstr>Sintaksa</vt:lpstr>
      <vt:lpstr>Sintaksa</vt:lpstr>
      <vt:lpstr>Sintaksa</vt:lpstr>
      <vt:lpstr>Sintaksa</vt:lpstr>
      <vt:lpstr>Sintaksa</vt:lpstr>
      <vt:lpstr>Agent</vt:lpstr>
      <vt:lpstr>GenServer</vt:lpstr>
      <vt:lpstr>GenServer</vt:lpstr>
      <vt:lpstr>GenServer</vt:lpstr>
      <vt:lpstr>Supervisor</vt:lpstr>
      <vt:lpstr>Router</vt:lpstr>
      <vt:lpstr>Saver</vt:lpstr>
      <vt:lpstr>Gen_tcp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Aleksandar Stojkovic</dc:creator>
  <cp:lastModifiedBy>Aleksandar Stojkovic</cp:lastModifiedBy>
  <cp:revision>6</cp:revision>
  <dcterms:created xsi:type="dcterms:W3CDTF">2024-11-28T18:17:52Z</dcterms:created>
  <dcterms:modified xsi:type="dcterms:W3CDTF">2024-11-30T20:33:56Z</dcterms:modified>
</cp:coreProperties>
</file>