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66"/>
    <a:srgbClr val="1F5800"/>
    <a:srgbClr val="581900"/>
    <a:srgbClr val="FFCF21"/>
    <a:srgbClr val="000066"/>
    <a:srgbClr val="660066"/>
    <a:srgbClr val="CC0066"/>
    <a:srgbClr val="FBE613"/>
    <a:srgbClr val="F1920D"/>
    <a:srgbClr val="FFD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-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sr-Latn-RS" dirty="0"/>
              <a:t>Čak i u </a:t>
            </a:r>
            <a:r>
              <a:rPr lang="sr-Latn-RS" dirty="0" err="1"/>
              <a:t>local</a:t>
            </a:r>
            <a:r>
              <a:rPr lang="sr-Latn-RS" dirty="0"/>
              <a:t> mode i ako je verzija dovoljno dobra padne u toku izvršavanja jer ostane java </a:t>
            </a:r>
            <a:r>
              <a:rPr lang="sr-Latn-RS" dirty="0" err="1"/>
              <a:t>heap</a:t>
            </a:r>
            <a:r>
              <a:rPr lang="sr-Latn-RS" dirty="0"/>
              <a:t> bez memorije</a:t>
            </a:r>
            <a:endParaRPr lang="sr-Cyrl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34381"/>
            <a:ext cx="8237835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80"/>
            <a:ext cx="8229600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EE0066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29600" cy="63008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815"/>
            <a:ext cx="822960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566" y="281175"/>
            <a:ext cx="6104234" cy="903587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EE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1" y="1315961"/>
            <a:ext cx="6104234" cy="343600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95"/>
            <a:ext cx="8229600" cy="653900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581539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222" y="2150183"/>
            <a:ext cx="4041775" cy="2712140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83965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50184"/>
            <a:ext cx="4041775" cy="2712142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uralsorcerer/student-performa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neuralsorcerer/student-performa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Data Analytics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Projekat</a:t>
            </a:r>
            <a:r>
              <a:rPr lang="en-US" dirty="0"/>
              <a:t>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Aleksandar Stojkovi</a:t>
            </a:r>
            <a:r>
              <a:rPr lang="sr-Latn-RS" dirty="0"/>
              <a:t>ć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99C86-88F1-F41F-8EE4-F803A295F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C5F3-0DB0-51A6-4D42-478D9885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630084"/>
          </a:xfrm>
        </p:spPr>
        <p:txBody>
          <a:bodyPr>
            <a:noAutofit/>
          </a:bodyPr>
          <a:lstStyle/>
          <a:p>
            <a:r>
              <a:rPr lang="sr-Latn-RS" dirty="0" err="1"/>
              <a:t>Spark</a:t>
            </a:r>
            <a:r>
              <a:rPr lang="sr-Latn-RS" dirty="0"/>
              <a:t> aplikacija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4D8D3-62DC-2895-ECBC-E9913735195F}"/>
              </a:ext>
            </a:extLst>
          </p:cNvPr>
          <p:cNvSpPr/>
          <p:nvPr/>
        </p:nvSpPr>
        <p:spPr>
          <a:xfrm>
            <a:off x="0" y="605849"/>
            <a:ext cx="9153150" cy="89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0A4E-C273-39E1-8587-AE06F148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586584"/>
            <a:ext cx="9000445" cy="4556916"/>
          </a:xfrm>
        </p:spPr>
        <p:txBody>
          <a:bodyPr>
            <a:normAutofit/>
          </a:bodyPr>
          <a:lstStyle/>
          <a:p>
            <a:endParaRPr lang="sr-Latn-RS" sz="2400" dirty="0"/>
          </a:p>
          <a:p>
            <a:r>
              <a:rPr lang="sr-Latn-RS" sz="2400" dirty="0" err="1"/>
              <a:t>median</a:t>
            </a:r>
            <a:r>
              <a:rPr lang="sr-Latn-RS" sz="2400" dirty="0"/>
              <a:t>():</a:t>
            </a:r>
          </a:p>
          <a:p>
            <a:pPr marL="0" indent="0">
              <a:buNone/>
            </a:pPr>
            <a:endParaRPr lang="sr-Latn-R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41B2FF-EE00-8A2D-DC7E-54442BB22BFE}"/>
              </a:ext>
            </a:extLst>
          </p:cNvPr>
          <p:cNvSpPr txBox="1">
            <a:spLocks/>
          </p:cNvSpPr>
          <p:nvPr/>
        </p:nvSpPr>
        <p:spPr>
          <a:xfrm>
            <a:off x="161371" y="1907420"/>
            <a:ext cx="9000445" cy="152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278D43-3B78-9D71-06CD-DE70EF0FD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599381"/>
            <a:ext cx="6267450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83EB9C-B237-56AC-A255-C6D972AC6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863595"/>
            <a:ext cx="5829300" cy="1466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F3463E-0E76-A8E4-7A79-D3ABBD1DA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4453311"/>
            <a:ext cx="64960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37007"/>
      </p:ext>
    </p:extLst>
  </p:cSld>
  <p:clrMapOvr>
    <a:masterClrMapping/>
  </p:clrMapOvr>
  <p:transition spd="slow">
    <p:cover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9B8CA-CBC9-7711-8860-DD29F0DFF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2926-E647-0874-E051-62A9ED10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630084"/>
          </a:xfrm>
        </p:spPr>
        <p:txBody>
          <a:bodyPr>
            <a:noAutofit/>
          </a:bodyPr>
          <a:lstStyle/>
          <a:p>
            <a:r>
              <a:rPr lang="sr-Latn-RS" dirty="0" err="1"/>
              <a:t>Spark</a:t>
            </a:r>
            <a:r>
              <a:rPr lang="sr-Latn-RS" dirty="0"/>
              <a:t> aplikacija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03B91-26A1-D848-8177-02EC596BAD5E}"/>
              </a:ext>
            </a:extLst>
          </p:cNvPr>
          <p:cNvSpPr/>
          <p:nvPr/>
        </p:nvSpPr>
        <p:spPr>
          <a:xfrm>
            <a:off x="0" y="605849"/>
            <a:ext cx="9153150" cy="89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1B0E-8864-344C-E067-7A913783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586584"/>
            <a:ext cx="9000445" cy="4556916"/>
          </a:xfrm>
        </p:spPr>
        <p:txBody>
          <a:bodyPr>
            <a:normAutofit/>
          </a:bodyPr>
          <a:lstStyle/>
          <a:p>
            <a:endParaRPr lang="sr-Latn-RS" sz="2400" dirty="0"/>
          </a:p>
          <a:p>
            <a:r>
              <a:rPr lang="sr-Latn-RS" sz="2400" dirty="0"/>
              <a:t>mode():</a:t>
            </a:r>
          </a:p>
          <a:p>
            <a:pPr marL="0" indent="0">
              <a:buNone/>
            </a:pPr>
            <a:endParaRPr lang="sr-Latn-R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4A0DBC8-2BA0-6D2D-935C-EA700826D6A0}"/>
              </a:ext>
            </a:extLst>
          </p:cNvPr>
          <p:cNvSpPr txBox="1">
            <a:spLocks/>
          </p:cNvSpPr>
          <p:nvPr/>
        </p:nvSpPr>
        <p:spPr>
          <a:xfrm>
            <a:off x="161371" y="1907420"/>
            <a:ext cx="9000445" cy="152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20730-0018-3E35-E5F5-F5DDB6A79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605849"/>
            <a:ext cx="5255546" cy="2430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0BD92C-05A3-9A30-67A8-A8782AD4F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95" y="3117748"/>
            <a:ext cx="6350036" cy="13576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AEB3F5-09F8-A7AB-920F-FF9A8FA43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75" y="4693412"/>
            <a:ext cx="63150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92307"/>
      </p:ext>
    </p:extLst>
  </p:cSld>
  <p:clrMapOvr>
    <a:masterClrMapping/>
  </p:clrMapOvr>
  <p:transition spd="slow">
    <p:cover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D16D2-1AF5-D858-EA3A-96844E87E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D99D69-B290-C1B2-92D6-8DF568B060D8}"/>
              </a:ext>
            </a:extLst>
          </p:cNvPr>
          <p:cNvSpPr/>
          <p:nvPr/>
        </p:nvSpPr>
        <p:spPr>
          <a:xfrm>
            <a:off x="0" y="605849"/>
            <a:ext cx="9153150" cy="89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B0DF-8703-2EBE-C25D-35A5A982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586584"/>
            <a:ext cx="9000445" cy="4556916"/>
          </a:xfrm>
        </p:spPr>
        <p:txBody>
          <a:bodyPr>
            <a:normAutofit/>
          </a:bodyPr>
          <a:lstStyle/>
          <a:p>
            <a:endParaRPr lang="sr-Latn-RS" sz="2400" dirty="0"/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endParaRPr lang="sr-Latn-R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E25119C-7514-B2C0-45DC-766DEEFE09B8}"/>
              </a:ext>
            </a:extLst>
          </p:cNvPr>
          <p:cNvSpPr txBox="1">
            <a:spLocks/>
          </p:cNvSpPr>
          <p:nvPr/>
        </p:nvSpPr>
        <p:spPr>
          <a:xfrm>
            <a:off x="161371" y="1907420"/>
            <a:ext cx="9000445" cy="152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4E8FD-CCBD-5509-B77D-D7C37A7C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630084"/>
          </a:xfrm>
        </p:spPr>
        <p:txBody>
          <a:bodyPr>
            <a:noAutofit/>
          </a:bodyPr>
          <a:lstStyle/>
          <a:p>
            <a:r>
              <a:rPr lang="sr-Latn-RS" dirty="0" err="1"/>
              <a:t>Docker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C36485-EE45-AEE6-7093-B34B8288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3"/>
            <a:ext cx="3038759" cy="5143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01A0A0-D2F3-6C63-55AA-E8B7EF7D8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27" y="0"/>
            <a:ext cx="43617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26586"/>
      </p:ext>
    </p:extLst>
  </p:cSld>
  <p:clrMapOvr>
    <a:masterClrMapping/>
  </p:clrMapOvr>
  <p:transition spd="slow">
    <p:cover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C6FED-B652-DEDE-4B59-E75EA1ECC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C94EAC-F133-A00E-0B5F-1A5EF9BF3C51}"/>
              </a:ext>
            </a:extLst>
          </p:cNvPr>
          <p:cNvSpPr/>
          <p:nvPr/>
        </p:nvSpPr>
        <p:spPr>
          <a:xfrm>
            <a:off x="0" y="605849"/>
            <a:ext cx="9153150" cy="89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29C3-B426-3A2B-A2DD-7A96A77F8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586584"/>
            <a:ext cx="9000445" cy="4556916"/>
          </a:xfrm>
        </p:spPr>
        <p:txBody>
          <a:bodyPr>
            <a:normAutofit/>
          </a:bodyPr>
          <a:lstStyle/>
          <a:p>
            <a:endParaRPr lang="sr-Latn-RS" sz="2400" dirty="0"/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endParaRPr lang="sr-Latn-R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88F5195-B06C-7A3F-7424-910B011A6215}"/>
              </a:ext>
            </a:extLst>
          </p:cNvPr>
          <p:cNvSpPr txBox="1">
            <a:spLocks/>
          </p:cNvSpPr>
          <p:nvPr/>
        </p:nvSpPr>
        <p:spPr>
          <a:xfrm>
            <a:off x="161371" y="1907420"/>
            <a:ext cx="9000445" cy="152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412F1-D85F-6125-79D3-EC266BB8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630084"/>
          </a:xfrm>
        </p:spPr>
        <p:txBody>
          <a:bodyPr>
            <a:noAutofit/>
          </a:bodyPr>
          <a:lstStyle/>
          <a:p>
            <a:r>
              <a:rPr lang="sr-Latn-RS" dirty="0" err="1"/>
              <a:t>Docker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F64EC1-FB53-669D-69D5-ACBEEA680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35" y="-3148"/>
            <a:ext cx="50184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41681"/>
      </p:ext>
    </p:extLst>
  </p:cSld>
  <p:clrMapOvr>
    <a:masterClrMapping/>
  </p:clrMapOvr>
  <p:transition spd="slow">
    <p:cover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1F0D8-9C02-B450-E3AA-EFCC2B521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65B23-CA1A-7BF5-1752-23B991D37D83}"/>
              </a:ext>
            </a:extLst>
          </p:cNvPr>
          <p:cNvSpPr/>
          <p:nvPr/>
        </p:nvSpPr>
        <p:spPr>
          <a:xfrm>
            <a:off x="0" y="605849"/>
            <a:ext cx="9153150" cy="89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8D7F-C5FE-66F8-DC61-C8B25E2FB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586584"/>
            <a:ext cx="9000445" cy="4556916"/>
          </a:xfrm>
        </p:spPr>
        <p:txBody>
          <a:bodyPr>
            <a:normAutofit/>
          </a:bodyPr>
          <a:lstStyle/>
          <a:p>
            <a:endParaRPr lang="sr-Latn-RS" sz="2400" dirty="0"/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endParaRPr lang="sr-Latn-R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7E326F-3309-9D8B-15BB-12B3AD4EB82D}"/>
              </a:ext>
            </a:extLst>
          </p:cNvPr>
          <p:cNvSpPr txBox="1">
            <a:spLocks/>
          </p:cNvSpPr>
          <p:nvPr/>
        </p:nvSpPr>
        <p:spPr>
          <a:xfrm>
            <a:off x="161371" y="1907420"/>
            <a:ext cx="9000445" cy="152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CBB53-B98D-9365-9C96-F1646688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630084"/>
          </a:xfrm>
        </p:spPr>
        <p:txBody>
          <a:bodyPr>
            <a:noAutofit/>
          </a:bodyPr>
          <a:lstStyle/>
          <a:p>
            <a:r>
              <a:rPr lang="sr-Latn-RS" dirty="0" err="1"/>
              <a:t>Docker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C123A1-C3D4-E82C-7ED2-94BD7E31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7" y="0"/>
            <a:ext cx="72895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53683"/>
      </p:ext>
    </p:extLst>
  </p:cSld>
  <p:clrMapOvr>
    <a:masterClrMapping/>
  </p:clrMapOvr>
  <p:transition spd="slow">
    <p:cover dir="l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4CE24-1A86-3287-048D-DA9534637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86C6A0-CBFA-C426-399B-ED2CCCBE547C}"/>
              </a:ext>
            </a:extLst>
          </p:cNvPr>
          <p:cNvSpPr/>
          <p:nvPr/>
        </p:nvSpPr>
        <p:spPr>
          <a:xfrm>
            <a:off x="0" y="605849"/>
            <a:ext cx="9153150" cy="89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6828E-3F94-8044-E8B9-9040C7E9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586584"/>
            <a:ext cx="9000445" cy="4556916"/>
          </a:xfrm>
        </p:spPr>
        <p:txBody>
          <a:bodyPr>
            <a:normAutofit/>
          </a:bodyPr>
          <a:lstStyle/>
          <a:p>
            <a:endParaRPr lang="sr-Latn-RS" sz="2400" dirty="0"/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endParaRPr lang="sr-Latn-R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6FE1026-47CF-78F1-9F06-0C0A1C289CF4}"/>
              </a:ext>
            </a:extLst>
          </p:cNvPr>
          <p:cNvSpPr txBox="1">
            <a:spLocks/>
          </p:cNvSpPr>
          <p:nvPr/>
        </p:nvSpPr>
        <p:spPr>
          <a:xfrm>
            <a:off x="161371" y="1907420"/>
            <a:ext cx="9000445" cy="152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B40A4-3B9B-2E43-9277-A09A7AA7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630084"/>
          </a:xfrm>
        </p:spPr>
        <p:txBody>
          <a:bodyPr>
            <a:noAutofit/>
          </a:bodyPr>
          <a:lstStyle/>
          <a:p>
            <a:r>
              <a:rPr lang="sr-Latn-RS" dirty="0" err="1"/>
              <a:t>Docker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8F9C8-0715-9EBA-5004-43585F4E6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964251"/>
            <a:ext cx="4057650" cy="1343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D4D50D-79E6-90A8-BE74-74BCF29AD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2909091"/>
            <a:ext cx="64198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85963"/>
      </p:ext>
    </p:extLst>
  </p:cSld>
  <p:clrMapOvr>
    <a:masterClrMapping/>
  </p:clrMapOvr>
  <p:transition spd="slow">
    <p:cover dir="l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4BF6-ACE1-BB0E-9D87-593AEB847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08FC8A-913C-93B3-4DFB-843EBE5A168E}"/>
              </a:ext>
            </a:extLst>
          </p:cNvPr>
          <p:cNvSpPr/>
          <p:nvPr/>
        </p:nvSpPr>
        <p:spPr>
          <a:xfrm>
            <a:off x="0" y="605849"/>
            <a:ext cx="9153150" cy="89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5F2E-1EB2-A02F-FFEE-F0B0E563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586584"/>
            <a:ext cx="9000445" cy="4556916"/>
          </a:xfrm>
        </p:spPr>
        <p:txBody>
          <a:bodyPr>
            <a:normAutofit/>
          </a:bodyPr>
          <a:lstStyle/>
          <a:p>
            <a:endParaRPr lang="sr-Latn-RS" sz="2400" dirty="0"/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endParaRPr lang="sr-Latn-R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C3AEC9-F1E7-3689-FEB4-6439E95ED662}"/>
              </a:ext>
            </a:extLst>
          </p:cNvPr>
          <p:cNvSpPr txBox="1">
            <a:spLocks/>
          </p:cNvSpPr>
          <p:nvPr/>
        </p:nvSpPr>
        <p:spPr>
          <a:xfrm>
            <a:off x="161371" y="1907420"/>
            <a:ext cx="9000445" cy="152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621AF-F97D-9D12-35B7-BFB7106F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630084"/>
          </a:xfrm>
        </p:spPr>
        <p:txBody>
          <a:bodyPr>
            <a:noAutofit/>
          </a:bodyPr>
          <a:lstStyle/>
          <a:p>
            <a:r>
              <a:rPr lang="sr-Latn-RS" dirty="0" err="1"/>
              <a:t>Docker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5AFAA-8E26-3B70-4431-56E334C39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77" y="939121"/>
            <a:ext cx="6477000" cy="1438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2C5457-E758-9033-BC94-A075B775E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18" y="2671491"/>
            <a:ext cx="76009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32083"/>
      </p:ext>
    </p:extLst>
  </p:cSld>
  <p:clrMapOvr>
    <a:masterClrMapping/>
  </p:clrMapOvr>
  <p:transition spd="slow">
    <p:cover dir="l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A1B24-9BEA-7218-F8BE-6693B30C4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0D1309-87BE-5BE6-3AF5-EA2B9CF9708C}"/>
              </a:ext>
            </a:extLst>
          </p:cNvPr>
          <p:cNvSpPr/>
          <p:nvPr/>
        </p:nvSpPr>
        <p:spPr>
          <a:xfrm>
            <a:off x="0" y="605849"/>
            <a:ext cx="9153150" cy="89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6A08-07AB-FD8A-AA34-2155D699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586584"/>
            <a:ext cx="9000445" cy="4556916"/>
          </a:xfrm>
        </p:spPr>
        <p:txBody>
          <a:bodyPr>
            <a:normAutofit/>
          </a:bodyPr>
          <a:lstStyle/>
          <a:p>
            <a:endParaRPr lang="sr-Latn-RS" sz="2400" dirty="0"/>
          </a:p>
          <a:p>
            <a:pPr marL="0" indent="0">
              <a:buNone/>
            </a:pPr>
            <a:endParaRPr lang="sr-Latn-RS" sz="2400" dirty="0"/>
          </a:p>
          <a:p>
            <a:pPr marL="0" indent="0">
              <a:buNone/>
            </a:pPr>
            <a:endParaRPr lang="sr-Latn-R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991893-2708-3322-37BA-80F5D9590DD0}"/>
              </a:ext>
            </a:extLst>
          </p:cNvPr>
          <p:cNvSpPr txBox="1">
            <a:spLocks/>
          </p:cNvSpPr>
          <p:nvPr/>
        </p:nvSpPr>
        <p:spPr>
          <a:xfrm>
            <a:off x="161371" y="1907420"/>
            <a:ext cx="9000445" cy="152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A098D-C3A5-E7FE-5FC4-84B519DD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630084"/>
          </a:xfrm>
        </p:spPr>
        <p:txBody>
          <a:bodyPr>
            <a:noAutofit/>
          </a:bodyPr>
          <a:lstStyle/>
          <a:p>
            <a:r>
              <a:rPr lang="sr-Latn-RS" dirty="0"/>
              <a:t>Evaluacija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50F614-B79A-DC64-2AEB-DBC6E36B750D}"/>
              </a:ext>
            </a:extLst>
          </p:cNvPr>
          <p:cNvSpPr txBox="1">
            <a:spLocks/>
          </p:cNvSpPr>
          <p:nvPr/>
        </p:nvSpPr>
        <p:spPr>
          <a:xfrm>
            <a:off x="143555" y="1197404"/>
            <a:ext cx="9000445" cy="320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Samostalna aplikacija, </a:t>
            </a:r>
            <a:r>
              <a:rPr lang="sr-Latn-RS" sz="2400" dirty="0" err="1"/>
              <a:t>built</a:t>
            </a:r>
            <a:r>
              <a:rPr lang="sr-Latn-RS" sz="2400" dirty="0"/>
              <a:t>-in funkcije za </a:t>
            </a:r>
            <a:r>
              <a:rPr lang="sr-Latn-RS" sz="2400" dirty="0" err="1"/>
              <a:t>median</a:t>
            </a:r>
            <a:r>
              <a:rPr lang="sr-Latn-RS" sz="2400" dirty="0"/>
              <a:t> i mode: 43.5s</a:t>
            </a:r>
          </a:p>
          <a:p>
            <a:r>
              <a:rPr lang="sr-Latn-RS" sz="2400" dirty="0"/>
              <a:t>Samostalna aplikacije, </a:t>
            </a:r>
            <a:r>
              <a:rPr lang="sr-Latn-RS" sz="2400" dirty="0" err="1"/>
              <a:t>custom</a:t>
            </a:r>
            <a:r>
              <a:rPr lang="sr-Latn-RS" sz="2400" dirty="0"/>
              <a:t> funkcije: 35.5s </a:t>
            </a:r>
          </a:p>
          <a:p>
            <a:r>
              <a:rPr lang="sr-Latn-RS" sz="2400" dirty="0"/>
              <a:t>Aplikacija na klasteru: 39s</a:t>
            </a:r>
          </a:p>
          <a:p>
            <a:r>
              <a:rPr lang="sr-Latn-RS" sz="2400" dirty="0"/>
              <a:t>Kako se klaster izvršava na istom računaru kao i samostalna aplikacija korišćenjem klastera se ne dobijaju nikakvi dodatni resursi a komunikacija unosi dodatni </a:t>
            </a:r>
            <a:r>
              <a:rPr lang="sr-Latn-RS" sz="2400" dirty="0" err="1"/>
              <a:t>computational</a:t>
            </a:r>
            <a:r>
              <a:rPr lang="sr-Latn-RS" sz="2400" dirty="0"/>
              <a:t> </a:t>
            </a:r>
            <a:r>
              <a:rPr lang="sr-Latn-RS" sz="2400" dirty="0" err="1"/>
              <a:t>overhead</a:t>
            </a:r>
            <a:r>
              <a:rPr lang="sr-Latn-RS" sz="2400" dirty="0"/>
              <a:t> te su rezultati u skladu se očekivanjima</a:t>
            </a:r>
          </a:p>
        </p:txBody>
      </p:sp>
    </p:spTree>
    <p:extLst>
      <p:ext uri="{BB962C8B-B14F-4D97-AF65-F5344CB8AC3E}">
        <p14:creationId xmlns:p14="http://schemas.microsoft.com/office/powerpoint/2010/main" val="149565926"/>
      </p:ext>
    </p:extLst>
  </p:cSld>
  <p:clrMapOvr>
    <a:masterClrMapping/>
  </p:clrMapOvr>
  <p:transition spd="slow">
    <p:cover dir="l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6F682-B671-88D8-6C40-6EBCE1F485AA}"/>
              </a:ext>
            </a:extLst>
          </p:cNvPr>
          <p:cNvSpPr txBox="1"/>
          <p:nvPr/>
        </p:nvSpPr>
        <p:spPr>
          <a:xfrm>
            <a:off x="907080" y="2577065"/>
            <a:ext cx="717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dirty="0"/>
              <a:t>HVALA NA PAŽNJI!!</a:t>
            </a:r>
            <a:endParaRPr lang="sr-Cyrl-RS" sz="32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ransition spd="slow">
    <p:cover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630084"/>
          </a:xfrm>
        </p:spPr>
        <p:txBody>
          <a:bodyPr>
            <a:noAutofit/>
          </a:bodyPr>
          <a:lstStyle/>
          <a:p>
            <a:r>
              <a:rPr lang="en-US" dirty="0"/>
              <a:t>S</a:t>
            </a:r>
            <a:r>
              <a:rPr lang="sr-Latn-RS" dirty="0" err="1"/>
              <a:t>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110"/>
            <a:ext cx="8229600" cy="3264446"/>
          </a:xfrm>
        </p:spPr>
        <p:txBody>
          <a:bodyPr/>
          <a:lstStyle/>
          <a:p>
            <a:r>
              <a:rPr lang="sr-Latn-RS" dirty="0" err="1"/>
              <a:t>Dataset</a:t>
            </a:r>
            <a:endParaRPr lang="en-US" dirty="0"/>
          </a:p>
          <a:p>
            <a:r>
              <a:rPr lang="sr-Latn-RS" dirty="0" err="1"/>
              <a:t>Preprocessing</a:t>
            </a:r>
            <a:endParaRPr lang="en-US" dirty="0"/>
          </a:p>
          <a:p>
            <a:r>
              <a:rPr lang="sr-Latn-RS" dirty="0" err="1"/>
              <a:t>Spark</a:t>
            </a:r>
            <a:r>
              <a:rPr lang="sr-Latn-RS" dirty="0"/>
              <a:t> aplikacija</a:t>
            </a:r>
            <a:endParaRPr lang="en-US" dirty="0"/>
          </a:p>
          <a:p>
            <a:r>
              <a:rPr lang="sr-Latn-RS" dirty="0" err="1"/>
              <a:t>Dockerizacija</a:t>
            </a:r>
            <a:endParaRPr lang="sr-Latn-RS" dirty="0"/>
          </a:p>
          <a:p>
            <a:r>
              <a:rPr lang="sr-Latn-RS" dirty="0"/>
              <a:t>Evaluacija</a:t>
            </a:r>
          </a:p>
          <a:p>
            <a:r>
              <a:rPr lang="sr-Latn-RS" dirty="0"/>
              <a:t>Testiranja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22A4AF-CB43-A442-2FFB-CD4915B90FB3}"/>
              </a:ext>
            </a:extLst>
          </p:cNvPr>
          <p:cNvSpPr/>
          <p:nvPr/>
        </p:nvSpPr>
        <p:spPr>
          <a:xfrm>
            <a:off x="0" y="605849"/>
            <a:ext cx="9153150" cy="89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cover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AA75E-F17D-7FFD-EB54-B26164A3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3C60-FAF7-0A1A-80DB-69A7C79F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630084"/>
          </a:xfrm>
        </p:spPr>
        <p:txBody>
          <a:bodyPr>
            <a:noAutofit/>
          </a:bodyPr>
          <a:lstStyle/>
          <a:p>
            <a:r>
              <a:rPr lang="sr-Latn-RS" dirty="0" err="1"/>
              <a:t>Dataset</a:t>
            </a:r>
            <a:r>
              <a:rPr lang="en-US" dirty="0"/>
              <a:t> – </a:t>
            </a:r>
            <a:r>
              <a:rPr lang="en-US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Student Performance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DE38E1-E307-A427-ABF7-6647C932C7B7}"/>
              </a:ext>
            </a:extLst>
          </p:cNvPr>
          <p:cNvSpPr/>
          <p:nvPr/>
        </p:nvSpPr>
        <p:spPr>
          <a:xfrm>
            <a:off x="0" y="605849"/>
            <a:ext cx="9153150" cy="89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E0AC-47C8-DBB8-EC36-905DF01F7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586585"/>
            <a:ext cx="9000445" cy="2137870"/>
          </a:xfrm>
        </p:spPr>
        <p:txBody>
          <a:bodyPr>
            <a:normAutofit/>
          </a:bodyPr>
          <a:lstStyle/>
          <a:p>
            <a:r>
              <a:rPr lang="en-US" sz="2400" dirty="0" err="1"/>
              <a:t>Sinteti</a:t>
            </a:r>
            <a:r>
              <a:rPr lang="sr-Latn-RS" sz="2400" dirty="0" err="1"/>
              <a:t>čki</a:t>
            </a:r>
            <a:r>
              <a:rPr lang="sr-Latn-RS" sz="2400" dirty="0"/>
              <a:t> generisani zapisi akademske uspešnosti studenta</a:t>
            </a:r>
          </a:p>
          <a:p>
            <a:r>
              <a:rPr lang="sr-Latn-RS" sz="2400" dirty="0"/>
              <a:t>Uključuje demografske, socioekonomske, akademske i </a:t>
            </a:r>
            <a:r>
              <a:rPr lang="sr-Latn-RS" sz="2400" dirty="0" err="1"/>
              <a:t>feature</a:t>
            </a:r>
            <a:r>
              <a:rPr lang="sr-Latn-RS" sz="2400" dirty="0"/>
              <a:t>-a ponašanja za svakog studenta</a:t>
            </a:r>
          </a:p>
          <a:p>
            <a:r>
              <a:rPr lang="sr-Latn-RS" sz="2400" dirty="0"/>
              <a:t>Sadrži train.csv, validation.csv i test.csv. Korišćen samo train.csv sa oko 8 000 000 zapisa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B35244-7C48-81AD-597E-7DC710689822}"/>
              </a:ext>
            </a:extLst>
          </p:cNvPr>
          <p:cNvSpPr txBox="1">
            <a:spLocks/>
          </p:cNvSpPr>
          <p:nvPr/>
        </p:nvSpPr>
        <p:spPr>
          <a:xfrm>
            <a:off x="143555" y="2724455"/>
            <a:ext cx="3054100" cy="244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Podaci u </a:t>
            </a:r>
            <a:r>
              <a:rPr lang="sr-Latn-RS" sz="2400" dirty="0" err="1"/>
              <a:t>dataset</a:t>
            </a:r>
            <a:r>
              <a:rPr lang="sr-Latn-RS" sz="2400" dirty="0"/>
              <a:t>-u:</a:t>
            </a:r>
          </a:p>
          <a:p>
            <a:pPr marL="857241" lvl="1" indent="-457200">
              <a:buFont typeface="+mj-lt"/>
              <a:buAutoNum type="arabicPeriod"/>
            </a:pPr>
            <a:r>
              <a:rPr lang="sr-Latn-RS" sz="2400" dirty="0"/>
              <a:t>Age</a:t>
            </a:r>
          </a:p>
          <a:p>
            <a:pPr marL="857241" lvl="1" indent="-457200">
              <a:buFont typeface="+mj-lt"/>
              <a:buAutoNum type="arabicPeriod"/>
            </a:pPr>
            <a:r>
              <a:rPr lang="sr-Latn-RS" sz="2400" dirty="0"/>
              <a:t>Grade</a:t>
            </a:r>
          </a:p>
          <a:p>
            <a:pPr marL="857241" lvl="1" indent="-457200">
              <a:buFont typeface="+mj-lt"/>
              <a:buAutoNum type="arabicPeriod"/>
            </a:pPr>
            <a:r>
              <a:rPr lang="sr-Latn-RS" sz="2400" dirty="0" err="1"/>
              <a:t>Gender</a:t>
            </a:r>
            <a:endParaRPr lang="sr-Latn-RS" sz="2400" dirty="0"/>
          </a:p>
          <a:p>
            <a:pPr marL="857241" lvl="1" indent="-457200">
              <a:buFont typeface="+mj-lt"/>
              <a:buAutoNum type="arabicPeriod"/>
            </a:pPr>
            <a:r>
              <a:rPr lang="sr-Latn-RS" sz="2400" dirty="0"/>
              <a:t>Race</a:t>
            </a:r>
          </a:p>
          <a:p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64E0BE-84A4-5EFE-A8C7-9BD6257AF259}"/>
              </a:ext>
            </a:extLst>
          </p:cNvPr>
          <p:cNvSpPr txBox="1">
            <a:spLocks/>
          </p:cNvSpPr>
          <p:nvPr/>
        </p:nvSpPr>
        <p:spPr>
          <a:xfrm>
            <a:off x="2892247" y="2724455"/>
            <a:ext cx="3359508" cy="244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400" dirty="0"/>
          </a:p>
          <a:p>
            <a:pPr marL="857241" lvl="1" indent="-457200">
              <a:buFont typeface="+mj-lt"/>
              <a:buAutoNum type="arabicPeriod" startAt="5"/>
            </a:pPr>
            <a:r>
              <a:rPr lang="sr-Latn-RS" sz="2400" dirty="0" err="1"/>
              <a:t>SES_Quartile</a:t>
            </a:r>
            <a:endParaRPr lang="sr-Latn-RS" sz="2400" dirty="0"/>
          </a:p>
          <a:p>
            <a:pPr marL="857241" lvl="1" indent="-457200">
              <a:buFont typeface="+mj-lt"/>
              <a:buAutoNum type="arabicPeriod" startAt="5"/>
            </a:pPr>
            <a:r>
              <a:rPr lang="sr-Latn-RS" sz="2400" dirty="0" err="1"/>
              <a:t>ParentalEducation</a:t>
            </a:r>
            <a:endParaRPr lang="sr-Latn-RS" sz="2400" dirty="0"/>
          </a:p>
          <a:p>
            <a:pPr marL="857241" lvl="1" indent="-457200">
              <a:buFont typeface="+mj-lt"/>
              <a:buAutoNum type="arabicPeriod" startAt="5"/>
            </a:pPr>
            <a:r>
              <a:rPr lang="sr-Latn-RS" sz="2400" dirty="0" err="1"/>
              <a:t>SchoolType</a:t>
            </a:r>
            <a:endParaRPr lang="sr-Latn-RS" sz="2400" dirty="0"/>
          </a:p>
          <a:p>
            <a:pPr marL="857241" lvl="1" indent="-457200">
              <a:buFont typeface="+mj-lt"/>
              <a:buAutoNum type="arabicPeriod" startAt="5"/>
            </a:pPr>
            <a:r>
              <a:rPr lang="sr-Latn-RS" sz="2400" dirty="0" err="1"/>
              <a:t>Locale</a:t>
            </a:r>
            <a:endParaRPr lang="sr-Latn-RS" sz="2400" dirty="0"/>
          </a:p>
          <a:p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EE7EC4-B353-E64E-F2D4-6B8379CF62E2}"/>
              </a:ext>
            </a:extLst>
          </p:cNvPr>
          <p:cNvSpPr txBox="1">
            <a:spLocks/>
          </p:cNvSpPr>
          <p:nvPr/>
        </p:nvSpPr>
        <p:spPr>
          <a:xfrm>
            <a:off x="5928047" y="2724455"/>
            <a:ext cx="3359508" cy="244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400" dirty="0"/>
          </a:p>
          <a:p>
            <a:pPr marL="857241" lvl="1" indent="-457200">
              <a:buFont typeface="+mj-lt"/>
              <a:buAutoNum type="arabicPeriod" startAt="9"/>
            </a:pPr>
            <a:r>
              <a:rPr lang="sr-Latn-RS" sz="2400" dirty="0" err="1"/>
              <a:t>TestScore_Math</a:t>
            </a:r>
            <a:endParaRPr lang="sr-Latn-RS" sz="2400" dirty="0"/>
          </a:p>
          <a:p>
            <a:pPr marL="857241" lvl="1" indent="-457200">
              <a:buFont typeface="+mj-lt"/>
              <a:buAutoNum type="arabicPeriod" startAt="9"/>
            </a:pPr>
            <a:r>
              <a:rPr lang="sr-Latn-RS" sz="2400" dirty="0" err="1"/>
              <a:t>TestScore_Reading</a:t>
            </a:r>
            <a:endParaRPr lang="sr-Latn-RS" sz="2400" dirty="0"/>
          </a:p>
          <a:p>
            <a:pPr marL="857241" lvl="1" indent="-457200">
              <a:buFont typeface="+mj-lt"/>
              <a:buAutoNum type="arabicPeriod" startAt="9"/>
            </a:pPr>
            <a:r>
              <a:rPr lang="sr-Latn-RS" sz="2400" dirty="0" err="1"/>
              <a:t>TestScore_Science</a:t>
            </a:r>
            <a:endParaRPr lang="sr-Latn-RS" sz="2400" dirty="0"/>
          </a:p>
          <a:p>
            <a:pPr marL="857241" lvl="1" indent="-457200">
              <a:buFont typeface="+mj-lt"/>
              <a:buAutoNum type="arabicPeriod" startAt="9"/>
            </a:pPr>
            <a:r>
              <a:rPr lang="sr-Latn-RS" sz="2400" dirty="0"/>
              <a:t>GPA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5216676"/>
      </p:ext>
    </p:extLst>
  </p:cSld>
  <p:clrMapOvr>
    <a:masterClrMapping/>
  </p:clrMapOvr>
  <p:transition spd="slow">
    <p:cover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519BA-E341-7846-9A22-B03CB9294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4F30-F10A-531E-117D-6FC70BAA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630084"/>
          </a:xfrm>
        </p:spPr>
        <p:txBody>
          <a:bodyPr>
            <a:noAutofit/>
          </a:bodyPr>
          <a:lstStyle/>
          <a:p>
            <a:r>
              <a:rPr lang="sr-Latn-RS" dirty="0" err="1"/>
              <a:t>Dataset</a:t>
            </a:r>
            <a:r>
              <a:rPr lang="en-US" dirty="0"/>
              <a:t> – </a:t>
            </a:r>
            <a:r>
              <a:rPr lang="en-US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Student Performance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511F5-3B2C-ECAA-6EF2-10310FB03A3F}"/>
              </a:ext>
            </a:extLst>
          </p:cNvPr>
          <p:cNvSpPr/>
          <p:nvPr/>
        </p:nvSpPr>
        <p:spPr>
          <a:xfrm>
            <a:off x="0" y="605849"/>
            <a:ext cx="9153150" cy="89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F7FDE8-053A-DAA4-DF30-03B903BE2814}"/>
              </a:ext>
            </a:extLst>
          </p:cNvPr>
          <p:cNvSpPr txBox="1">
            <a:spLocks/>
          </p:cNvSpPr>
          <p:nvPr/>
        </p:nvSpPr>
        <p:spPr>
          <a:xfrm>
            <a:off x="143555" y="281175"/>
            <a:ext cx="3054100" cy="244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400" dirty="0"/>
          </a:p>
          <a:p>
            <a:pPr marL="857241" lvl="1" indent="-457200">
              <a:buFont typeface="+mj-lt"/>
              <a:buAutoNum type="arabicPeriod" startAt="13"/>
            </a:pPr>
            <a:r>
              <a:rPr lang="sr-Latn-RS" sz="2400" dirty="0" err="1"/>
              <a:t>AttendanceRate</a:t>
            </a:r>
            <a:endParaRPr lang="sr-Latn-RS" sz="2400" dirty="0"/>
          </a:p>
          <a:p>
            <a:pPr marL="857241" lvl="1" indent="-457200">
              <a:buFont typeface="+mj-lt"/>
              <a:buAutoNum type="arabicPeriod" startAt="13"/>
            </a:pPr>
            <a:r>
              <a:rPr lang="sr-Latn-RS" sz="2400" dirty="0" err="1"/>
              <a:t>StudyHours</a:t>
            </a:r>
            <a:endParaRPr lang="sr-Latn-RS" sz="2400" dirty="0"/>
          </a:p>
          <a:p>
            <a:pPr marL="857241" lvl="1" indent="-457200">
              <a:buFont typeface="+mj-lt"/>
              <a:buAutoNum type="arabicPeriod" startAt="13"/>
            </a:pPr>
            <a:r>
              <a:rPr lang="sr-Latn-RS" sz="2400" dirty="0" err="1"/>
              <a:t>InternetAccess</a:t>
            </a:r>
            <a:endParaRPr lang="sr-Latn-RS" sz="2400" dirty="0"/>
          </a:p>
          <a:p>
            <a:pPr marL="857241" lvl="1" indent="-457200">
              <a:buFont typeface="+mj-lt"/>
              <a:buAutoNum type="arabicPeriod" startAt="13"/>
            </a:pPr>
            <a:r>
              <a:rPr lang="sr-Latn-RS" sz="2400" dirty="0" err="1"/>
              <a:t>Extracurricular</a:t>
            </a:r>
            <a:endParaRPr lang="sr-Latn-RS" sz="2400" dirty="0"/>
          </a:p>
          <a:p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890719-7470-E470-E130-032E27B9D842}"/>
              </a:ext>
            </a:extLst>
          </p:cNvPr>
          <p:cNvSpPr txBox="1">
            <a:spLocks/>
          </p:cNvSpPr>
          <p:nvPr/>
        </p:nvSpPr>
        <p:spPr>
          <a:xfrm>
            <a:off x="2892247" y="281175"/>
            <a:ext cx="3359508" cy="244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400" dirty="0"/>
          </a:p>
          <a:p>
            <a:pPr marL="857241" lvl="1" indent="-457200">
              <a:buFont typeface="+mj-lt"/>
              <a:buAutoNum type="arabicPeriod" startAt="17"/>
            </a:pPr>
            <a:r>
              <a:rPr lang="sr-Latn-RS" sz="2400" dirty="0" err="1"/>
              <a:t>PartTimeJob</a:t>
            </a:r>
            <a:endParaRPr lang="sr-Latn-RS" sz="2400" dirty="0"/>
          </a:p>
          <a:p>
            <a:pPr marL="857241" lvl="1" indent="-457200">
              <a:buFont typeface="+mj-lt"/>
              <a:buAutoNum type="arabicPeriod" startAt="17"/>
            </a:pPr>
            <a:r>
              <a:rPr lang="sr-Latn-RS" sz="2400" dirty="0" err="1"/>
              <a:t>ParentSupport</a:t>
            </a:r>
            <a:endParaRPr lang="sr-Latn-RS" sz="2400" dirty="0"/>
          </a:p>
          <a:p>
            <a:pPr marL="857241" lvl="1" indent="-457200">
              <a:buFont typeface="+mj-lt"/>
              <a:buAutoNum type="arabicPeriod" startAt="17"/>
            </a:pPr>
            <a:r>
              <a:rPr lang="sr-Latn-RS" sz="2400" dirty="0" err="1"/>
              <a:t>Romantic</a:t>
            </a:r>
            <a:endParaRPr lang="sr-Latn-RS" sz="2400" dirty="0"/>
          </a:p>
          <a:p>
            <a:pPr marL="857241" lvl="1" indent="-457200">
              <a:buFont typeface="+mj-lt"/>
              <a:buAutoNum type="arabicPeriod" startAt="17"/>
            </a:pPr>
            <a:r>
              <a:rPr lang="sr-Latn-RS" sz="2400" dirty="0" err="1"/>
              <a:t>FreeTime</a:t>
            </a:r>
            <a:endParaRPr lang="sr-Latn-RS" sz="2400" dirty="0"/>
          </a:p>
          <a:p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81A165-8FA8-A32F-6AB6-D3DF2E14288B}"/>
              </a:ext>
            </a:extLst>
          </p:cNvPr>
          <p:cNvSpPr txBox="1">
            <a:spLocks/>
          </p:cNvSpPr>
          <p:nvPr/>
        </p:nvSpPr>
        <p:spPr>
          <a:xfrm>
            <a:off x="5928047" y="281175"/>
            <a:ext cx="3359508" cy="244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2400" dirty="0"/>
          </a:p>
          <a:p>
            <a:pPr marL="857241" lvl="1" indent="-457200">
              <a:buFont typeface="+mj-lt"/>
              <a:buAutoNum type="arabicPeriod" startAt="21"/>
            </a:pPr>
            <a:r>
              <a:rPr lang="sr-Latn-RS" sz="2400" dirty="0" err="1"/>
              <a:t>GoOut</a:t>
            </a:r>
            <a:endParaRPr lang="sr-Latn-RS" sz="2400" dirty="0"/>
          </a:p>
          <a:p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85DAAC-172D-4D8C-67DC-69D09AAC6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7160"/>
            <a:ext cx="9144000" cy="18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39721"/>
      </p:ext>
    </p:extLst>
  </p:cSld>
  <p:clrMapOvr>
    <a:masterClrMapping/>
  </p:clrMapOvr>
  <p:transition spd="slow">
    <p:cover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E797F-F446-7896-6B5F-2D2088461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AF07-1B67-201E-DAB8-D698E5CC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630084"/>
          </a:xfrm>
        </p:spPr>
        <p:txBody>
          <a:bodyPr>
            <a:noAutofit/>
          </a:bodyPr>
          <a:lstStyle/>
          <a:p>
            <a:r>
              <a:rPr lang="sr-Latn-RS" dirty="0" err="1"/>
              <a:t>Preprocessing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1E9137-FF65-39E3-B86B-C890D9517D7F}"/>
              </a:ext>
            </a:extLst>
          </p:cNvPr>
          <p:cNvSpPr/>
          <p:nvPr/>
        </p:nvSpPr>
        <p:spPr>
          <a:xfrm>
            <a:off x="0" y="605849"/>
            <a:ext cx="9153150" cy="89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8E29-AE8C-F631-44D2-F9D18B87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586585"/>
            <a:ext cx="9000445" cy="2137870"/>
          </a:xfrm>
        </p:spPr>
        <p:txBody>
          <a:bodyPr>
            <a:normAutofit/>
          </a:bodyPr>
          <a:lstStyle/>
          <a:p>
            <a:r>
              <a:rPr lang="sr-Latn-RS" sz="2400" dirty="0" err="1"/>
              <a:t>Dataset</a:t>
            </a:r>
            <a:r>
              <a:rPr lang="sr-Latn-RS" sz="2400" dirty="0"/>
              <a:t> ne sadrži </a:t>
            </a:r>
            <a:r>
              <a:rPr lang="sr-Latn-RS" sz="2400" dirty="0" err="1"/>
              <a:t>null</a:t>
            </a:r>
            <a:r>
              <a:rPr lang="sr-Latn-RS" sz="2400" dirty="0"/>
              <a:t> i duplirane vrednosti</a:t>
            </a:r>
          </a:p>
          <a:p>
            <a:r>
              <a:rPr lang="sr-Latn-RS" sz="2400" dirty="0" err="1"/>
              <a:t>Dataset</a:t>
            </a:r>
            <a:r>
              <a:rPr lang="sr-Latn-RS" sz="2400" dirty="0"/>
              <a:t> je dobro izbalansiran</a:t>
            </a:r>
          </a:p>
          <a:p>
            <a:r>
              <a:rPr lang="sr-Latn-RS" sz="2400" dirty="0"/>
              <a:t>dataset_cleanup.py je skripta koja proverava valjanost </a:t>
            </a:r>
            <a:r>
              <a:rPr lang="sr-Latn-RS" sz="2400" dirty="0" err="1"/>
              <a:t>dataset</a:t>
            </a:r>
            <a:r>
              <a:rPr lang="sr-Latn-RS" sz="2400" dirty="0"/>
              <a:t>-a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8EAFF8-CF77-B3D4-1E91-0A4068223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2462200"/>
            <a:ext cx="4211405" cy="2137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0375BD-CF49-4E91-0EC5-F12A6627C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042" y="1960930"/>
            <a:ext cx="4035139" cy="318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58733"/>
      </p:ext>
    </p:extLst>
  </p:cSld>
  <p:clrMapOvr>
    <a:masterClrMapping/>
  </p:clrMapOvr>
  <p:transition spd="slow">
    <p:cover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36D02-4BC4-2DBC-C243-0728D15D3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0369-9686-0249-E28E-08D58410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630084"/>
          </a:xfrm>
        </p:spPr>
        <p:txBody>
          <a:bodyPr>
            <a:noAutofit/>
          </a:bodyPr>
          <a:lstStyle/>
          <a:p>
            <a:r>
              <a:rPr lang="sr-Latn-RS" dirty="0" err="1"/>
              <a:t>Spark</a:t>
            </a:r>
            <a:r>
              <a:rPr lang="sr-Latn-RS" dirty="0"/>
              <a:t> aplikacija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BA50FA-FECB-4FF1-218E-77A3339B2278}"/>
              </a:ext>
            </a:extLst>
          </p:cNvPr>
          <p:cNvSpPr/>
          <p:nvPr/>
        </p:nvSpPr>
        <p:spPr>
          <a:xfrm>
            <a:off x="0" y="605849"/>
            <a:ext cx="9153150" cy="89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C170-EBF8-DF80-9610-0984FD66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586584"/>
            <a:ext cx="9000445" cy="2595985"/>
          </a:xfrm>
        </p:spPr>
        <p:txBody>
          <a:bodyPr>
            <a:normAutofit/>
          </a:bodyPr>
          <a:lstStyle/>
          <a:p>
            <a:r>
              <a:rPr lang="sr-Latn-RS" sz="2400" dirty="0" err="1"/>
              <a:t>Python</a:t>
            </a:r>
            <a:endParaRPr lang="sr-Latn-RS" sz="2400" dirty="0"/>
          </a:p>
          <a:p>
            <a:r>
              <a:rPr lang="sr-Latn-RS" sz="2400" dirty="0" err="1"/>
              <a:t>Imports</a:t>
            </a:r>
            <a:r>
              <a:rPr lang="sr-Latn-RS" sz="2400" dirty="0"/>
              <a:t>: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dirty="0"/>
              <a:t>Parsiranje zadatih argumenata: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D1E7C-4C2F-A7FF-E640-555B2C2BA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536131"/>
            <a:ext cx="5124450" cy="1552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9A28AD-4200-0351-A690-CB65B8302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5489"/>
            <a:ext cx="4971922" cy="1470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BF08F2-CF6D-4FE4-48D2-1B34941BE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27" y="2319598"/>
            <a:ext cx="4763686" cy="808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26D0D-26CC-0206-84E3-159BE665C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603" y="3491380"/>
            <a:ext cx="5186610" cy="147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83362"/>
      </p:ext>
    </p:extLst>
  </p:cSld>
  <p:clrMapOvr>
    <a:masterClrMapping/>
  </p:clrMapOvr>
  <p:transition spd="slow">
    <p:cover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F8A7A-1451-0DF7-88DF-55DD1704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3BFD-438B-EBA9-4D54-E6ED3474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630084"/>
          </a:xfrm>
        </p:spPr>
        <p:txBody>
          <a:bodyPr>
            <a:noAutofit/>
          </a:bodyPr>
          <a:lstStyle/>
          <a:p>
            <a:r>
              <a:rPr lang="sr-Latn-RS" dirty="0" err="1"/>
              <a:t>Spark</a:t>
            </a:r>
            <a:r>
              <a:rPr lang="sr-Latn-RS" dirty="0"/>
              <a:t> aplikacija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0EAC40-8FE3-BF9F-98C0-1BCFDD3FC84D}"/>
              </a:ext>
            </a:extLst>
          </p:cNvPr>
          <p:cNvSpPr/>
          <p:nvPr/>
        </p:nvSpPr>
        <p:spPr>
          <a:xfrm>
            <a:off x="0" y="605849"/>
            <a:ext cx="9153150" cy="89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09EF-B7D4-E6CD-9930-A6082B8F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586584"/>
            <a:ext cx="9000445" cy="1527051"/>
          </a:xfrm>
        </p:spPr>
        <p:txBody>
          <a:bodyPr>
            <a:normAutofit/>
          </a:bodyPr>
          <a:lstStyle/>
          <a:p>
            <a:endParaRPr lang="sr-Latn-RS" sz="2400" dirty="0"/>
          </a:p>
          <a:p>
            <a:r>
              <a:rPr lang="sr-Latn-RS" sz="2400" dirty="0" err="1"/>
              <a:t>Spark</a:t>
            </a:r>
            <a:r>
              <a:rPr lang="sr-Latn-RS" sz="2400" dirty="0"/>
              <a:t> </a:t>
            </a:r>
            <a:r>
              <a:rPr lang="sr-Latn-RS" sz="2400" dirty="0" err="1"/>
              <a:t>Session</a:t>
            </a:r>
            <a:r>
              <a:rPr lang="sr-Latn-RS" sz="2400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AEB9CF-679F-799D-F618-6274A6FF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46" y="518504"/>
            <a:ext cx="5805035" cy="139632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33C1EE5-0769-737E-2E5F-A7E2C5A0288A}"/>
              </a:ext>
            </a:extLst>
          </p:cNvPr>
          <p:cNvSpPr txBox="1">
            <a:spLocks/>
          </p:cNvSpPr>
          <p:nvPr/>
        </p:nvSpPr>
        <p:spPr>
          <a:xfrm>
            <a:off x="161371" y="1907420"/>
            <a:ext cx="9000445" cy="152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dirty="0" err="1"/>
              <a:t>Threshold</a:t>
            </a:r>
            <a:r>
              <a:rPr lang="sr-Latn-RS" sz="2400" dirty="0"/>
              <a:t>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115E59-EA8F-64D9-40CB-16AC2DB64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384" y="2132900"/>
            <a:ext cx="5650085" cy="1820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9D5403-2FEA-9578-D154-864FCCE60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4433504"/>
            <a:ext cx="4572000" cy="4915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574181-CC5B-0A05-E7DD-6DEDCA5A9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78313"/>
            <a:ext cx="4591801" cy="20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87389"/>
      </p:ext>
    </p:extLst>
  </p:cSld>
  <p:clrMapOvr>
    <a:masterClrMapping/>
  </p:clrMapOvr>
  <p:transition spd="slow">
    <p:cover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489A9-D689-878F-7625-AC3F2B80D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94F9-FB81-0DFB-7116-3249ECAA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630084"/>
          </a:xfrm>
        </p:spPr>
        <p:txBody>
          <a:bodyPr>
            <a:noAutofit/>
          </a:bodyPr>
          <a:lstStyle/>
          <a:p>
            <a:r>
              <a:rPr lang="sr-Latn-RS" dirty="0" err="1"/>
              <a:t>Spark</a:t>
            </a:r>
            <a:r>
              <a:rPr lang="sr-Latn-RS" dirty="0"/>
              <a:t> aplikacija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882F8-1D9B-2EAF-4C25-C52448C8C8E1}"/>
              </a:ext>
            </a:extLst>
          </p:cNvPr>
          <p:cNvSpPr/>
          <p:nvPr/>
        </p:nvSpPr>
        <p:spPr>
          <a:xfrm>
            <a:off x="0" y="605849"/>
            <a:ext cx="9153150" cy="89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FABB-AFB8-20FA-C9CA-94950D59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586584"/>
            <a:ext cx="9000445" cy="4556916"/>
          </a:xfrm>
        </p:spPr>
        <p:txBody>
          <a:bodyPr>
            <a:normAutofit/>
          </a:bodyPr>
          <a:lstStyle/>
          <a:p>
            <a:endParaRPr lang="sr-Latn-RS" sz="2400" dirty="0"/>
          </a:p>
          <a:p>
            <a:r>
              <a:rPr lang="sr-Latn-RS" sz="2400" dirty="0" err="1"/>
              <a:t>Group</a:t>
            </a:r>
            <a:r>
              <a:rPr lang="sr-Latn-RS" sz="2400" dirty="0"/>
              <a:t>:</a:t>
            </a:r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dirty="0"/>
              <a:t>Verzije: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37A79D-619D-0630-99BF-24E1798B4137}"/>
              </a:ext>
            </a:extLst>
          </p:cNvPr>
          <p:cNvSpPr txBox="1">
            <a:spLocks/>
          </p:cNvSpPr>
          <p:nvPr/>
        </p:nvSpPr>
        <p:spPr>
          <a:xfrm>
            <a:off x="161371" y="1907420"/>
            <a:ext cx="9000445" cy="152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8874C-F4C1-7CBA-849F-86A2316B3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5" y="608791"/>
            <a:ext cx="4914900" cy="169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F3083-8D89-800C-2893-1167BF546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50" y="2463113"/>
            <a:ext cx="4581150" cy="522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C568A5-D812-E0DF-7E58-924CC82E8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50" y="2619679"/>
            <a:ext cx="4581150" cy="2117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EAE0C2-E855-D176-DD83-7563FBBA2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13" y="3280233"/>
            <a:ext cx="7307032" cy="164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03909"/>
      </p:ext>
    </p:extLst>
  </p:cSld>
  <p:clrMapOvr>
    <a:masterClrMapping/>
  </p:clrMapOvr>
  <p:transition spd="slow">
    <p:cover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DF93C-FE42-2D08-FA68-476144354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BCD6-5495-1E83-2DB1-37E3E1F3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235"/>
            <a:ext cx="8229600" cy="630084"/>
          </a:xfrm>
        </p:spPr>
        <p:txBody>
          <a:bodyPr>
            <a:noAutofit/>
          </a:bodyPr>
          <a:lstStyle/>
          <a:p>
            <a:r>
              <a:rPr lang="sr-Latn-RS" dirty="0" err="1"/>
              <a:t>Spark</a:t>
            </a:r>
            <a:r>
              <a:rPr lang="sr-Latn-RS" dirty="0"/>
              <a:t> aplikacija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F2054-96A2-E314-8929-072BBE86C242}"/>
              </a:ext>
            </a:extLst>
          </p:cNvPr>
          <p:cNvSpPr/>
          <p:nvPr/>
        </p:nvSpPr>
        <p:spPr>
          <a:xfrm>
            <a:off x="0" y="605849"/>
            <a:ext cx="9153150" cy="89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3CB9-5A6C-0EEA-5880-2123D97EE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5" y="586584"/>
            <a:ext cx="9000445" cy="4556916"/>
          </a:xfrm>
        </p:spPr>
        <p:txBody>
          <a:bodyPr>
            <a:normAutofit/>
          </a:bodyPr>
          <a:lstStyle/>
          <a:p>
            <a:endParaRPr lang="sr-Latn-RS" sz="2400" dirty="0"/>
          </a:p>
          <a:p>
            <a:r>
              <a:rPr lang="sr-Latn-RS" sz="2400" dirty="0" err="1"/>
              <a:t>F.median</a:t>
            </a:r>
            <a:r>
              <a:rPr lang="sr-Latn-RS" sz="2400" dirty="0"/>
              <a:t>():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dirty="0" err="1"/>
              <a:t>F.mode</a:t>
            </a:r>
            <a:r>
              <a:rPr lang="sr-Latn-RS" sz="2400" dirty="0"/>
              <a:t>():</a:t>
            </a:r>
          </a:p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dirty="0"/>
              <a:t>BDE:</a:t>
            </a:r>
          </a:p>
          <a:p>
            <a:pPr marL="0" indent="0">
              <a:buNone/>
            </a:pPr>
            <a:endParaRPr lang="sr-Latn-RS" sz="2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48C5D6-8A2A-6813-2F4B-A91057ABBD08}"/>
              </a:ext>
            </a:extLst>
          </p:cNvPr>
          <p:cNvSpPr txBox="1">
            <a:spLocks/>
          </p:cNvSpPr>
          <p:nvPr/>
        </p:nvSpPr>
        <p:spPr>
          <a:xfrm>
            <a:off x="161371" y="1907420"/>
            <a:ext cx="9000445" cy="152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2400" dirty="0"/>
          </a:p>
          <a:p>
            <a:endParaRPr lang="sr-Latn-RS" sz="2400" dirty="0"/>
          </a:p>
          <a:p>
            <a:endParaRPr lang="sr-Latn-R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29148-C24A-92AD-E873-DB0335E390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60" y="752172"/>
            <a:ext cx="4021705" cy="1116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0C2F7-90FA-19D1-6FDF-3716643C4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60" y="2083155"/>
            <a:ext cx="4021705" cy="11134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369C98-0AEF-2EC6-CA5C-F2FDC10E2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60" y="3505004"/>
            <a:ext cx="4275740" cy="16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27187"/>
      </p:ext>
    </p:extLst>
  </p:cSld>
  <p:clrMapOvr>
    <a:masterClrMapping/>
  </p:clrMapOvr>
  <p:transition spd="slow">
    <p:cover dir="l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(16:9)</PresentationFormat>
  <Paragraphs>112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Big Data Analytics -Projekat 1</vt:lpstr>
      <vt:lpstr>Sadržaj</vt:lpstr>
      <vt:lpstr>Dataset – Student Performance</vt:lpstr>
      <vt:lpstr>Dataset – Student Performance</vt:lpstr>
      <vt:lpstr>Preprocessing</vt:lpstr>
      <vt:lpstr>Spark aplikacija</vt:lpstr>
      <vt:lpstr>Spark aplikacija</vt:lpstr>
      <vt:lpstr>Spark aplikacija</vt:lpstr>
      <vt:lpstr>Spark aplikacija</vt:lpstr>
      <vt:lpstr>Spark aplikacija</vt:lpstr>
      <vt:lpstr>Spark aplikacija</vt:lpstr>
      <vt:lpstr>Docker</vt:lpstr>
      <vt:lpstr>Docker</vt:lpstr>
      <vt:lpstr>Docker</vt:lpstr>
      <vt:lpstr>Docker</vt:lpstr>
      <vt:lpstr>Docker</vt:lpstr>
      <vt:lpstr>Evaluacija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2025-07-15T19:36:56Z</dcterms:modified>
</cp:coreProperties>
</file>