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oquentjavascript.net/01_value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64" name="Google Shape;164;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72" name="Google Shape;172;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81" name="Google Shape;181;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The code generated an error: somevar is not defined, and you don't want your code to behave like that. Second, just because if (somevar) returns false, doesn't mean that somevar is not defined. It could be that somevar is defined and initialized, but contains a falsy value like false or 0.</a:t>
            </a:r>
            <a:endParaRPr/>
          </a:p>
        </p:txBody>
      </p:sp>
      <p:sp>
        <p:nvSpPr>
          <p:cNvPr id="189" name="Google Shape;18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98" name="Google Shape;19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07" name="Google Shape;207;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Starting with the bootcamp</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Hoping to catch the wave and achieve much more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6" name="Google Shape;21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26" name="Google Shape;226;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34" name="Google Shape;234;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42" name="Google Shape;242;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50" name="Google Shape;250;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58" name="Google Shape;25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66" name="Google Shape;266;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74" name="Google Shape;274;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u="sng">
                <a:solidFill>
                  <a:schemeClr val="hlink"/>
                </a:solidFill>
                <a:hlinkClick r:id="rId2"/>
              </a:rPr>
              <a:t>http://eloquentjavascript.net/01_values.html</a:t>
            </a:r>
            <a:r>
              <a:rPr lang="en-US"/>
              <a:t> </a:t>
            </a:r>
            <a:endParaRPr b="0" i="0" sz="1200" u="none" cap="none" strike="noStrike">
              <a:solidFill>
                <a:schemeClr val="dk1"/>
              </a:solidFill>
              <a:latin typeface="Calibri"/>
              <a:ea typeface="Calibri"/>
              <a:cs typeface="Calibri"/>
              <a:sym typeface="Calibri"/>
            </a:endParaRPr>
          </a:p>
        </p:txBody>
      </p:sp>
      <p:sp>
        <p:nvSpPr>
          <p:cNvPr id="282" name="Google Shape;28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05" name="Google Shape;10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14" name="Google Shape;114;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22" name="Google Shape;12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31" name="Google Shape;13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39" name="Google Shape;13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47" name="Google Shape;14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56" name="Google Shape;15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0" y="0"/>
            <a:ext cx="12218907" cy="6858000"/>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91" name="Google Shape;91;p13"/>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92" name="Google Shape;92;p1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rPr lang="en-US" sz="1800">
                <a:solidFill>
                  <a:srgbClr val="F3F3F3"/>
                </a:solidFill>
              </a:rPr>
              <a:t>with</a:t>
            </a:r>
            <a:r>
              <a:rPr lang="en-US">
                <a:solidFill>
                  <a:srgbClr val="F3F3F3"/>
                </a:solidFill>
              </a:rPr>
              <a:t> </a:t>
            </a:r>
            <a:r>
              <a:rPr b="1" lang="en-US">
                <a:solidFill>
                  <a:srgbClr val="F3F3F3"/>
                </a:solidFill>
              </a:rPr>
              <a:t>JavaScript</a:t>
            </a:r>
            <a:endParaRPr b="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67" name="Google Shape;167;p2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8" name="Google Shape;168;p22"/>
          <p:cNvSpPr txBox="1"/>
          <p:nvPr/>
        </p:nvSpPr>
        <p:spPr>
          <a:xfrm>
            <a:off x="2021146" y="1489100"/>
            <a:ext cx="8593200" cy="49134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1" i="0" lang="en-US" sz="2400" u="none" cap="none" strike="noStrike">
                <a:solidFill>
                  <a:srgbClr val="001080"/>
                </a:solidFill>
                <a:latin typeface="Courier New"/>
                <a:ea typeface="Courier New"/>
                <a:cs typeface="Courier New"/>
                <a:sym typeface="Courier New"/>
              </a:rPr>
              <a:t>a</a:t>
            </a:r>
            <a:r>
              <a:rPr b="1" i="0" lang="en-US" sz="2400" u="none" cap="none" strike="noStrike">
                <a:solidFill>
                  <a:schemeClr val="dk1"/>
                </a:solidFill>
                <a:latin typeface="Courier New"/>
                <a:ea typeface="Courier New"/>
                <a:cs typeface="Courier New"/>
                <a:sym typeface="Courier New"/>
              </a:rPr>
              <a:t> = </a:t>
            </a:r>
            <a:r>
              <a:rPr b="1" i="0" lang="en-US" sz="2400" u="none" cap="none" strike="noStrike">
                <a:solidFill>
                  <a:srgbClr val="09885A"/>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&gt;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 is greater than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 is NOT greater than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8000"/>
                </a:solidFill>
                <a:latin typeface="Courier New"/>
                <a:ea typeface="Courier New"/>
                <a:cs typeface="Courier New"/>
                <a:sym typeface="Courier New"/>
              </a:rPr>
              <a:t>// Output: 1 is NOT greater than 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75" name="Google Shape;175;p2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6" name="Google Shape;176;p23"/>
          <p:cNvSpPr txBox="1"/>
          <p:nvPr/>
        </p:nvSpPr>
        <p:spPr>
          <a:xfrm>
            <a:off x="2010506" y="1399800"/>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 between the </a:t>
            </a:r>
            <a:r>
              <a:rPr b="0" i="1" lang="en-US" sz="3000" u="none" cap="none" strike="noStrike">
                <a:solidFill>
                  <a:srgbClr val="000000"/>
                </a:solidFill>
                <a:latin typeface="Roboto"/>
                <a:ea typeface="Roboto"/>
                <a:cs typeface="Roboto"/>
                <a:sym typeface="Roboto"/>
              </a:rPr>
              <a:t>if</a:t>
            </a:r>
            <a:r>
              <a:rPr b="0" i="0" lang="en-US" sz="3000" u="none" cap="none" strike="noStrike">
                <a:solidFill>
                  <a:srgbClr val="000000"/>
                </a:solidFill>
                <a:latin typeface="Roboto"/>
                <a:ea typeface="Roboto"/>
                <a:cs typeface="Roboto"/>
                <a:sym typeface="Roboto"/>
              </a:rPr>
              <a:t> and the </a:t>
            </a:r>
            <a:r>
              <a:rPr b="0" i="1" lang="en-US" sz="3000" u="none" cap="none" strike="noStrike">
                <a:solidFill>
                  <a:srgbClr val="000000"/>
                </a:solidFill>
                <a:latin typeface="Roboto"/>
                <a:ea typeface="Roboto"/>
                <a:cs typeface="Roboto"/>
                <a:sym typeface="Roboto"/>
              </a:rPr>
              <a:t>else</a:t>
            </a:r>
            <a:r>
              <a:rPr b="0" i="0" lang="en-US" sz="3000" u="none" cap="none" strike="noStrike">
                <a:solidFill>
                  <a:srgbClr val="000000"/>
                </a:solidFill>
                <a:latin typeface="Roboto"/>
                <a:ea typeface="Roboto"/>
                <a:cs typeface="Roboto"/>
                <a:sym typeface="Roboto"/>
              </a:rPr>
              <a:t>, there can also be an unlimited number of </a:t>
            </a:r>
            <a:r>
              <a:rPr b="0" i="1" lang="en-US" sz="3000" u="none" cap="none" strike="noStrike">
                <a:solidFill>
                  <a:srgbClr val="000000"/>
                </a:solidFill>
                <a:latin typeface="Roboto"/>
                <a:ea typeface="Roboto"/>
                <a:cs typeface="Roboto"/>
                <a:sym typeface="Roboto"/>
              </a:rPr>
              <a:t>else if</a:t>
            </a:r>
            <a:r>
              <a:rPr b="0" i="0" lang="en-US" sz="3000" u="none" cap="none" strike="noStrike">
                <a:solidFill>
                  <a:srgbClr val="000000"/>
                </a:solidFill>
                <a:latin typeface="Roboto"/>
                <a:ea typeface="Roboto"/>
                <a:cs typeface="Roboto"/>
                <a:sym typeface="Roboto"/>
              </a:rPr>
              <a:t> conditions.</a:t>
            </a:r>
            <a:endParaRPr b="0" i="0" sz="3000" u="none" cap="none" strike="noStrike">
              <a:solidFill>
                <a:srgbClr val="000000"/>
              </a:solidFill>
              <a:latin typeface="Roboto"/>
              <a:ea typeface="Roboto"/>
              <a:cs typeface="Roboto"/>
              <a:sym typeface="Roboto"/>
            </a:endParaRPr>
          </a:p>
        </p:txBody>
      </p:sp>
      <p:sp>
        <p:nvSpPr>
          <p:cNvPr id="177" name="Google Shape;177;p23"/>
          <p:cNvSpPr txBox="1"/>
          <p:nvPr/>
        </p:nvSpPr>
        <p:spPr>
          <a:xfrm>
            <a:off x="2021150" y="1489100"/>
            <a:ext cx="8593200" cy="50568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0</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&gt;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&lt;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 is not between -2 and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0</a:t>
            </a:r>
            <a:r>
              <a:rPr b="0" i="0" lang="en-US" sz="2400" u="none" cap="none" strike="noStrike">
                <a:solidFill>
                  <a:schemeClr val="dk1"/>
                </a:solidFill>
                <a:latin typeface="Courier New"/>
                <a:ea typeface="Courier New"/>
                <a:cs typeface="Courier New"/>
                <a:sym typeface="Courier New"/>
              </a:rPr>
              <a:t> &amp;&amp; </a:t>
            </a:r>
            <a:r>
              <a:rPr b="0" i="0" lang="en-US" sz="2400" u="none" cap="none" strike="noStrike">
                <a:solidFill>
                  <a:srgbClr val="001080"/>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0</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'both a and b are zeros'</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 and b are equal'</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'I give up'</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rgbClr val="0000FF"/>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84" name="Google Shape;184;p2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85" name="Google Shape;185;p24"/>
          <p:cNvSpPr txBox="1"/>
          <p:nvPr/>
        </p:nvSpPr>
        <p:spPr>
          <a:xfrm>
            <a:off x="2021150" y="1489100"/>
            <a:ext cx="8593200" cy="50568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0</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 is 1 and b is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 is 1 but b is not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 is not 1, no idea about b'</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rgbClr val="0000FF"/>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Checking if a Variable Exists</a:t>
            </a:r>
            <a:endParaRPr b="1" i="0" sz="4800" u="none" cap="none" strike="noStrike">
              <a:solidFill>
                <a:srgbClr val="434343"/>
              </a:solidFill>
              <a:latin typeface="Roboto"/>
              <a:ea typeface="Roboto"/>
              <a:cs typeface="Roboto"/>
              <a:sym typeface="Roboto"/>
            </a:endParaRPr>
          </a:p>
        </p:txBody>
      </p:sp>
      <p:pic>
        <p:nvPicPr>
          <p:cNvPr id="192" name="Google Shape;192;p2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93" name="Google Shape;193;p25"/>
          <p:cNvSpPr txBox="1"/>
          <p:nvPr/>
        </p:nvSpPr>
        <p:spPr>
          <a:xfrm>
            <a:off x="2010506" y="1399800"/>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It's often necessary to check whether a variable exists</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
        <p:nvSpPr>
          <p:cNvPr id="194" name="Google Shape;194;p25"/>
          <p:cNvSpPr txBox="1"/>
          <p:nvPr/>
        </p:nvSpPr>
        <p:spPr>
          <a:xfrm>
            <a:off x="2021150" y="2778925"/>
            <a:ext cx="8593200" cy="27123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somevar</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'yes'</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267F99"/>
                </a:solidFill>
                <a:latin typeface="Courier New"/>
                <a:ea typeface="Courier New"/>
                <a:cs typeface="Courier New"/>
                <a:sym typeface="Courier New"/>
              </a:rPr>
              <a:t>// ReferenceError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somevar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is</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not</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defined</a:t>
            </a:r>
            <a:endParaRPr b="0" i="0" sz="2400" u="none" cap="none" strike="noStrike">
              <a:solidFill>
                <a:srgbClr val="0000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Checking if a Variable Exists</a:t>
            </a:r>
            <a:endParaRPr b="1" i="0" sz="4800" u="none" cap="none" strike="noStrike">
              <a:solidFill>
                <a:srgbClr val="434343"/>
              </a:solidFill>
              <a:latin typeface="Roboto"/>
              <a:ea typeface="Roboto"/>
              <a:cs typeface="Roboto"/>
              <a:sym typeface="Roboto"/>
            </a:endParaRPr>
          </a:p>
        </p:txBody>
      </p:sp>
      <p:pic>
        <p:nvPicPr>
          <p:cNvPr id="201" name="Google Shape;201;p2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02" name="Google Shape;202;p26"/>
          <p:cNvSpPr txBox="1"/>
          <p:nvPr/>
        </p:nvSpPr>
        <p:spPr>
          <a:xfrm>
            <a:off x="2010506" y="1399800"/>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 better way to check if a variable is defined is to use unary operator </a:t>
            </a:r>
            <a:r>
              <a:rPr b="0" i="0" lang="en-US" sz="3000" u="none" cap="none" strike="noStrike">
                <a:solidFill>
                  <a:srgbClr val="000000"/>
                </a:solidFill>
                <a:latin typeface="Courier New"/>
                <a:ea typeface="Courier New"/>
                <a:cs typeface="Courier New"/>
                <a:sym typeface="Courier New"/>
              </a:rPr>
              <a:t>typeof</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typeof</a:t>
            </a:r>
            <a:r>
              <a:rPr b="0" i="0" lang="en-US" sz="2400" u="none" cap="none" strike="noStrike">
                <a:solidFill>
                  <a:srgbClr val="000000"/>
                </a:solidFill>
                <a:latin typeface="Roboto"/>
                <a:ea typeface="Roboto"/>
                <a:cs typeface="Roboto"/>
                <a:sym typeface="Roboto"/>
              </a:rPr>
              <a:t> always returns a string, and you can </a:t>
            </a:r>
            <a:r>
              <a:rPr b="1" i="0" lang="en-US" sz="2400" u="none" cap="none" strike="noStrike">
                <a:solidFill>
                  <a:srgbClr val="000000"/>
                </a:solidFill>
                <a:latin typeface="Roboto"/>
                <a:ea typeface="Roboto"/>
                <a:cs typeface="Roboto"/>
                <a:sym typeface="Roboto"/>
              </a:rPr>
              <a:t>compare</a:t>
            </a:r>
            <a:r>
              <a:rPr b="0" i="0" lang="en-US" sz="2400" u="none" cap="none" strike="noStrike">
                <a:solidFill>
                  <a:srgbClr val="000000"/>
                </a:solidFill>
                <a:latin typeface="Roboto"/>
                <a:ea typeface="Roboto"/>
                <a:cs typeface="Roboto"/>
                <a:sym typeface="Roboto"/>
              </a:rPr>
              <a:t> this string with the string </a:t>
            </a:r>
            <a:r>
              <a:rPr b="0" i="0" lang="en-US" sz="2400" u="none" cap="none" strike="noStrike">
                <a:solidFill>
                  <a:srgbClr val="000000"/>
                </a:solidFill>
                <a:latin typeface="Courier New"/>
                <a:ea typeface="Courier New"/>
                <a:cs typeface="Courier New"/>
                <a:sym typeface="Courier New"/>
              </a:rPr>
              <a:t>"undefined"</a:t>
            </a:r>
            <a:endParaRPr b="0" i="0" sz="2400" u="none" cap="none" strike="noStrike">
              <a:solidFill>
                <a:srgbClr val="000000"/>
              </a:solidFill>
              <a:latin typeface="Courier New"/>
              <a:ea typeface="Courier New"/>
              <a:cs typeface="Courier New"/>
              <a:sym typeface="Courier New"/>
            </a:endParaRPr>
          </a:p>
        </p:txBody>
      </p:sp>
      <p:sp>
        <p:nvSpPr>
          <p:cNvPr id="203" name="Google Shape;203;p26"/>
          <p:cNvSpPr txBox="1"/>
          <p:nvPr/>
        </p:nvSpPr>
        <p:spPr>
          <a:xfrm>
            <a:off x="2021150" y="2702725"/>
            <a:ext cx="8593200" cy="29361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00FF"/>
                </a:solidFill>
                <a:latin typeface="Courier New"/>
                <a:ea typeface="Courier New"/>
                <a:cs typeface="Courier New"/>
                <a:sym typeface="Courier New"/>
              </a:rPr>
              <a:t>typeof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somevar</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"undefined"</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"yes"</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8000"/>
                </a:solidFill>
                <a:latin typeface="Courier New"/>
                <a:ea typeface="Courier New"/>
                <a:cs typeface="Courier New"/>
                <a:sym typeface="Courier New"/>
              </a:rPr>
              <a:t>// Output: ""</a:t>
            </a:r>
            <a:endParaRPr b="0" i="0" sz="2400" u="none" cap="none" strike="noStrike">
              <a:solidFill>
                <a:srgbClr val="0000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Ternary </a:t>
            </a:r>
            <a:r>
              <a:rPr b="1" i="1" lang="en-US" sz="4800" u="none" cap="none" strike="noStrike">
                <a:solidFill>
                  <a:srgbClr val="434343"/>
                </a:solidFill>
                <a:latin typeface="Roboto"/>
                <a:ea typeface="Roboto"/>
                <a:cs typeface="Roboto"/>
                <a:sym typeface="Roboto"/>
              </a:rPr>
              <a:t>Operator</a:t>
            </a:r>
            <a:endParaRPr b="1" i="0" sz="4800" u="none" cap="none" strike="noStrike">
              <a:solidFill>
                <a:srgbClr val="434343"/>
              </a:solidFill>
              <a:latin typeface="Roboto"/>
              <a:ea typeface="Roboto"/>
              <a:cs typeface="Roboto"/>
              <a:sym typeface="Roboto"/>
            </a:endParaRPr>
          </a:p>
        </p:txBody>
      </p:sp>
      <p:pic>
        <p:nvPicPr>
          <p:cNvPr id="210" name="Google Shape;210;p2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11" name="Google Shape;211;p27"/>
          <p:cNvSpPr txBox="1"/>
          <p:nvPr/>
        </p:nvSpPr>
        <p:spPr>
          <a:xfrm>
            <a:off x="2634000" y="2112400"/>
            <a:ext cx="7719300" cy="1095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3000"/>
              <a:buFont typeface="Arial"/>
              <a:buNone/>
            </a:pPr>
            <a:r>
              <a:t/>
            </a:r>
            <a:endParaRPr b="0" i="0" sz="3000" u="none" cap="none" strike="noStrike">
              <a:solidFill>
                <a:schemeClr val="dk1"/>
              </a:solidFill>
              <a:latin typeface="Courier New"/>
              <a:ea typeface="Courier New"/>
              <a:cs typeface="Courier New"/>
              <a:sym typeface="Courier New"/>
            </a:endParaRPr>
          </a:p>
          <a:p>
            <a:pPr indent="0" lvl="0" marL="0" marR="0" rtl="0" algn="ctr">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ourier New"/>
                <a:ea typeface="Courier New"/>
                <a:cs typeface="Courier New"/>
                <a:sym typeface="Courier New"/>
              </a:rPr>
              <a:t>(</a:t>
            </a:r>
            <a:r>
              <a:rPr b="0" i="0" lang="en-US" sz="3000" u="none" cap="none" strike="noStrike">
                <a:solidFill>
                  <a:srgbClr val="001080"/>
                </a:solidFill>
                <a:latin typeface="Courier New"/>
                <a:ea typeface="Courier New"/>
                <a:cs typeface="Courier New"/>
                <a:sym typeface="Courier New"/>
              </a:rPr>
              <a:t>condition</a:t>
            </a:r>
            <a:r>
              <a:rPr b="0" i="0" lang="en-US" sz="3000" u="none" cap="none" strike="noStrike">
                <a:solidFill>
                  <a:schemeClr val="dk1"/>
                </a:solidFill>
                <a:latin typeface="Courier New"/>
                <a:ea typeface="Courier New"/>
                <a:cs typeface="Courier New"/>
                <a:sym typeface="Courier New"/>
              </a:rPr>
              <a:t>) </a:t>
            </a:r>
            <a:r>
              <a:rPr b="1" i="0" lang="en-US" sz="3000" u="none" cap="none" strike="noStrike">
                <a:solidFill>
                  <a:schemeClr val="dk1"/>
                </a:solidFill>
                <a:latin typeface="Courier New"/>
                <a:ea typeface="Courier New"/>
                <a:cs typeface="Courier New"/>
                <a:sym typeface="Courier New"/>
              </a:rPr>
              <a:t>?</a:t>
            </a:r>
            <a:r>
              <a:rPr b="0" i="0" lang="en-US" sz="3000" u="none" cap="none" strike="noStrike">
                <a:solidFill>
                  <a:schemeClr val="dk1"/>
                </a:solidFill>
                <a:latin typeface="Courier New"/>
                <a:ea typeface="Courier New"/>
                <a:cs typeface="Courier New"/>
                <a:sym typeface="Courier New"/>
              </a:rPr>
              <a:t> </a:t>
            </a:r>
            <a:r>
              <a:rPr b="0" i="0" lang="en-US" sz="3000" u="none" cap="none" strike="noStrike">
                <a:solidFill>
                  <a:srgbClr val="001080"/>
                </a:solidFill>
                <a:latin typeface="Courier New"/>
                <a:ea typeface="Courier New"/>
                <a:cs typeface="Courier New"/>
                <a:sym typeface="Courier New"/>
              </a:rPr>
              <a:t>value1</a:t>
            </a:r>
            <a:r>
              <a:rPr b="0" i="0" lang="en-US" sz="3000" u="none" cap="none" strike="noStrike">
                <a:solidFill>
                  <a:schemeClr val="dk1"/>
                </a:solidFill>
                <a:latin typeface="Courier New"/>
                <a:ea typeface="Courier New"/>
                <a:cs typeface="Courier New"/>
                <a:sym typeface="Courier New"/>
              </a:rPr>
              <a:t> </a:t>
            </a:r>
            <a:r>
              <a:rPr b="1" i="0" lang="en-US" sz="3000" u="none" cap="none" strike="noStrike">
                <a:solidFill>
                  <a:schemeClr val="dk1"/>
                </a:solidFill>
                <a:latin typeface="Courier New"/>
                <a:ea typeface="Courier New"/>
                <a:cs typeface="Courier New"/>
                <a:sym typeface="Courier New"/>
              </a:rPr>
              <a:t>:</a:t>
            </a:r>
            <a:r>
              <a:rPr b="0" i="0" lang="en-US" sz="3000" u="none" cap="none" strike="noStrike">
                <a:solidFill>
                  <a:schemeClr val="dk1"/>
                </a:solidFill>
                <a:latin typeface="Courier New"/>
                <a:ea typeface="Courier New"/>
                <a:cs typeface="Courier New"/>
                <a:sym typeface="Courier New"/>
              </a:rPr>
              <a:t> </a:t>
            </a:r>
            <a:r>
              <a:rPr b="0" i="0" lang="en-US" sz="3000" u="none" cap="none" strike="noStrike">
                <a:solidFill>
                  <a:srgbClr val="001080"/>
                </a:solidFill>
                <a:latin typeface="Courier New"/>
                <a:ea typeface="Courier New"/>
                <a:cs typeface="Courier New"/>
                <a:sym typeface="Courier New"/>
              </a:rPr>
              <a:t>value2</a:t>
            </a:r>
            <a:endParaRPr b="0" i="0" sz="3000" u="none" cap="none" strike="noStrike">
              <a:solidFill>
                <a:srgbClr val="000000"/>
              </a:solidFill>
              <a:latin typeface="Courier New"/>
              <a:ea typeface="Courier New"/>
              <a:cs typeface="Courier New"/>
              <a:sym typeface="Courier New"/>
            </a:endParaRPr>
          </a:p>
          <a:p>
            <a:pPr indent="0" lvl="0" marL="0" marR="0" rtl="0" algn="ctr">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ctr">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is called a </a:t>
            </a:r>
            <a:r>
              <a:rPr b="0" i="0" lang="en-US" sz="3000" u="none" cap="none" strike="noStrike">
                <a:solidFill>
                  <a:srgbClr val="000000"/>
                </a:solidFill>
                <a:highlight>
                  <a:srgbClr val="FFD966"/>
                </a:highlight>
                <a:latin typeface="Roboto"/>
                <a:ea typeface="Roboto"/>
                <a:cs typeface="Roboto"/>
                <a:sym typeface="Roboto"/>
              </a:rPr>
              <a:t>ternary</a:t>
            </a:r>
            <a:r>
              <a:rPr b="0" i="0" lang="en-US" sz="3000" u="none" cap="none" strike="noStrike">
                <a:solidFill>
                  <a:srgbClr val="000000"/>
                </a:solidFill>
                <a:latin typeface="Roboto"/>
                <a:ea typeface="Roboto"/>
                <a:cs typeface="Roboto"/>
                <a:sym typeface="Roboto"/>
              </a:rPr>
              <a:t> operator because it takes three operands.</a:t>
            </a:r>
            <a:r>
              <a:rPr b="0" i="0" lang="en-US" sz="3000" u="none" cap="none" strike="noStrike">
                <a:solidFill>
                  <a:schemeClr val="dk1"/>
                </a:solidFill>
                <a:latin typeface="Roboto"/>
                <a:ea typeface="Roboto"/>
                <a:cs typeface="Roboto"/>
                <a:sym typeface="Roboto"/>
              </a:rPr>
              <a:t>It is usually denoted as </a:t>
            </a:r>
            <a:r>
              <a:rPr b="0" i="0" lang="en-US" sz="3000" u="none" cap="none" strike="noStrike">
                <a:solidFill>
                  <a:schemeClr val="dk1"/>
                </a:solidFill>
                <a:highlight>
                  <a:srgbClr val="FFD966"/>
                </a:highlight>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a:p>
            <a:pPr indent="0" lvl="0" marL="0" marR="0" rtl="0" algn="ctr">
              <a:lnSpc>
                <a:spcPct val="115000"/>
              </a:lnSpc>
              <a:spcBef>
                <a:spcPts val="1000"/>
              </a:spcBef>
              <a:spcAft>
                <a:spcPts val="1000"/>
              </a:spcAft>
              <a:buClr>
                <a:srgbClr val="000000"/>
              </a:buClr>
              <a:buSzPts val="3000"/>
              <a:buFont typeface="Arial"/>
              <a:buNone/>
            </a:pPr>
            <a:r>
              <a:t/>
            </a:r>
            <a:endParaRPr b="0" i="0" sz="3000" u="none" cap="none" strike="noStrike">
              <a:solidFill>
                <a:srgbClr val="000000"/>
              </a:solidFill>
              <a:highlight>
                <a:srgbClr val="FFD966"/>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0" t="0"/>
          <a:stretch/>
        </p:blipFill>
        <p:spPr>
          <a:xfrm>
            <a:off x="0" y="0"/>
            <a:ext cx="12192000" cy="6859031"/>
          </a:xfrm>
          <a:prstGeom prst="rect">
            <a:avLst/>
          </a:prstGeom>
          <a:noFill/>
          <a:ln>
            <a:noFill/>
          </a:ln>
        </p:spPr>
      </p:pic>
      <p:pic>
        <p:nvPicPr>
          <p:cNvPr id="219" name="Google Shape;219;p28"/>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220" name="Google Shape;220;p28"/>
          <p:cNvSpPr txBox="1"/>
          <p:nvPr/>
        </p:nvSpPr>
        <p:spPr>
          <a:xfrm>
            <a:off x="5085709" y="3411021"/>
            <a:ext cx="23013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a:ea typeface="Arial"/>
              <a:cs typeface="Arial"/>
              <a:sym typeface="Arial"/>
            </a:endParaRPr>
          </a:p>
        </p:txBody>
      </p:sp>
      <p:sp>
        <p:nvSpPr>
          <p:cNvPr id="221" name="Google Shape;221;p28"/>
          <p:cNvSpPr txBox="1"/>
          <p:nvPr>
            <p:ph type="title"/>
          </p:nvPr>
        </p:nvSpPr>
        <p:spPr>
          <a:xfrm>
            <a:off x="831850" y="1709738"/>
            <a:ext cx="10515600" cy="285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a:solidFill>
                  <a:schemeClr val="lt1"/>
                </a:solidFill>
                <a:latin typeface="Roboto"/>
                <a:ea typeface="Roboto"/>
                <a:cs typeface="Roboto"/>
                <a:sym typeface="Roboto"/>
              </a:rPr>
              <a:t>Practical</a:t>
            </a:r>
            <a:endParaRPr b="1">
              <a:solidFill>
                <a:schemeClr val="lt1"/>
              </a:solidFill>
              <a:latin typeface="Roboto"/>
              <a:ea typeface="Roboto"/>
              <a:cs typeface="Roboto"/>
              <a:sym typeface="Roboto"/>
            </a:endParaRPr>
          </a:p>
        </p:txBody>
      </p:sp>
      <p:sp>
        <p:nvSpPr>
          <p:cNvPr id="222" name="Google Shape;222;p28"/>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t/>
            </a:r>
            <a:endParaRPr>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29" name="Google Shape;229;p2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30" name="Google Shape;230;p29"/>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program that compares two numbers and display the larger. Result should be displayed in the console.</a:t>
            </a:r>
            <a:endParaRPr b="0" i="0" sz="36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37" name="Google Shape;237;p3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38" name="Google Shape;238;p30"/>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program to check if the number is divisible by 2. If it is, print even, if not, print odd.</a:t>
            </a:r>
            <a:endParaRPr b="0" i="0" sz="3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Sample numbers: </a:t>
            </a:r>
            <a:r>
              <a:rPr b="1" i="0" lang="en-US" sz="1800" u="none" cap="none" strike="noStrike">
                <a:solidFill>
                  <a:schemeClr val="dk1"/>
                </a:solidFill>
                <a:latin typeface="Courier New"/>
                <a:ea typeface="Courier New"/>
                <a:cs typeface="Courier New"/>
                <a:sym typeface="Courier New"/>
              </a:rPr>
              <a:t>3, 4, 9 (check one at the time)</a:t>
            </a:r>
            <a:endParaRPr b="1"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Output: </a:t>
            </a:r>
            <a:r>
              <a:rPr b="1" i="0" lang="en-US" sz="1800" u="none" cap="none" strike="noStrike">
                <a:solidFill>
                  <a:schemeClr val="dk1"/>
                </a:solidFill>
                <a:latin typeface="Courier New"/>
                <a:ea typeface="Courier New"/>
                <a:cs typeface="Courier New"/>
                <a:sym typeface="Courier New"/>
              </a:rPr>
              <a:t>odd, even, odd</a:t>
            </a:r>
            <a:endParaRPr b="0" i="0" sz="3600" u="none" cap="none" strike="noStrike">
              <a:solidFill>
                <a:srgbClr val="000000"/>
              </a:solidFill>
              <a:latin typeface="Courier New"/>
              <a:ea typeface="Courier New"/>
              <a:cs typeface="Courier New"/>
              <a:sym typeface="Courier New"/>
            </a:endParaRPr>
          </a:p>
          <a:p>
            <a:pPr indent="0" lvl="0" marL="0" marR="0" rtl="0" algn="ctr">
              <a:lnSpc>
                <a:spcPct val="115000"/>
              </a:lnSpc>
              <a:spcBef>
                <a:spcPts val="1000"/>
              </a:spcBef>
              <a:spcAft>
                <a:spcPts val="100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 </a:t>
            </a:r>
            <a:endParaRPr b="0" i="0" sz="3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45" name="Google Shape;245;p3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46" name="Google Shape;246;p31"/>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program to check if the number is divisible by 3 and 5. </a:t>
            </a:r>
            <a:r>
              <a:rPr b="0" i="0" lang="en-US" sz="3600" u="none" cap="none" strike="noStrike">
                <a:solidFill>
                  <a:schemeClr val="dk1"/>
                </a:solidFill>
                <a:latin typeface="Courier New"/>
                <a:ea typeface="Courier New"/>
                <a:cs typeface="Courier New"/>
                <a:sym typeface="Courier New"/>
              </a:rPr>
              <a:t>If it is, print that number.</a:t>
            </a:r>
            <a:endParaRPr b="0" i="0" sz="36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Sample numbers: </a:t>
            </a:r>
            <a:r>
              <a:rPr b="1" i="0" lang="en-US" sz="1800" u="none" cap="none" strike="noStrike">
                <a:solidFill>
                  <a:schemeClr val="dk1"/>
                </a:solidFill>
                <a:latin typeface="Courier New"/>
                <a:ea typeface="Courier New"/>
                <a:cs typeface="Courier New"/>
                <a:sym typeface="Courier New"/>
              </a:rPr>
              <a:t>15, 12 (check one at the time)</a:t>
            </a:r>
            <a:endParaRPr b="1"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100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Output: </a:t>
            </a:r>
            <a:r>
              <a:rPr b="1" i="0" lang="en-US" sz="1800" u="none" cap="none" strike="noStrike">
                <a:solidFill>
                  <a:schemeClr val="dk1"/>
                </a:solidFill>
                <a:latin typeface="Courier New"/>
                <a:ea typeface="Courier New"/>
                <a:cs typeface="Courier New"/>
                <a:sym typeface="Courier New"/>
              </a:rPr>
              <a:t>15 </a:t>
            </a:r>
            <a:endParaRPr b="0" i="0" sz="3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mt="69000"/>
          </a:blip>
          <a:srcRect b="0" l="0" r="0" t="0"/>
          <a:stretch/>
        </p:blipFill>
        <p:spPr>
          <a:xfrm>
            <a:off x="0" y="0"/>
            <a:ext cx="12190189" cy="6858000"/>
          </a:xfrm>
          <a:prstGeom prst="rect">
            <a:avLst/>
          </a:prstGeom>
          <a:noFill/>
          <a:ln>
            <a:noFill/>
          </a:ln>
        </p:spPr>
      </p:pic>
      <p:pic>
        <p:nvPicPr>
          <p:cNvPr id="99" name="Google Shape;99;p14"/>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00" name="Google Shape;100;p14"/>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Conditions</a:t>
            </a:r>
            <a:endParaRPr b="1" sz="6000">
              <a:solidFill>
                <a:srgbClr val="FFFFFF"/>
              </a:solidFill>
              <a:latin typeface="Roboto"/>
              <a:ea typeface="Roboto"/>
              <a:cs typeface="Roboto"/>
              <a:sym typeface="Roboto"/>
            </a:endParaRPr>
          </a:p>
        </p:txBody>
      </p:sp>
      <p:sp>
        <p:nvSpPr>
          <p:cNvPr id="101" name="Google Shape;101;p14"/>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53" name="Google Shape;253;p3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54" name="Google Shape;254;p32"/>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conditional statement to find the sign of product of three numbers. Display the result in the console with the specified sign.</a:t>
            </a:r>
            <a:endParaRPr b="0" i="0" sz="3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rgbClr val="000000"/>
                </a:solidFill>
                <a:latin typeface="Courier New"/>
                <a:ea typeface="Courier New"/>
                <a:cs typeface="Courier New"/>
                <a:sym typeface="Courier New"/>
              </a:rPr>
              <a:t>Sample numbers: </a:t>
            </a:r>
            <a:r>
              <a:rPr b="1" i="0" lang="en-US" sz="1800" u="none" cap="none" strike="noStrike">
                <a:solidFill>
                  <a:srgbClr val="000000"/>
                </a:solidFill>
                <a:latin typeface="Courier New"/>
                <a:ea typeface="Courier New"/>
                <a:cs typeface="Courier New"/>
                <a:sym typeface="Courier New"/>
              </a:rPr>
              <a:t>3, -7, 2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100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Output: </a:t>
            </a:r>
            <a:r>
              <a:rPr b="1" i="0" lang="en-US" sz="1800" u="none" cap="none" strike="noStrike">
                <a:solidFill>
                  <a:srgbClr val="000000"/>
                </a:solidFill>
                <a:latin typeface="Courier New"/>
                <a:ea typeface="Courier New"/>
                <a:cs typeface="Courier New"/>
                <a:sym typeface="Courier New"/>
              </a:rPr>
              <a:t>The sign is - </a:t>
            </a:r>
            <a:endParaRPr b="1"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61" name="Google Shape;261;p3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62" name="Google Shape;262;p33"/>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program to check if the variable is a number. If it’s a number, check if it is divisible by 2. If it is, print the result, if not, show “X”</a:t>
            </a:r>
            <a:endParaRPr b="0" i="0" sz="3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Sample numbers: </a:t>
            </a:r>
            <a:r>
              <a:rPr b="1" i="0" lang="en-US" sz="1800" u="none" cap="none" strike="noStrike">
                <a:solidFill>
                  <a:schemeClr val="dk1"/>
                </a:solidFill>
                <a:latin typeface="Courier New"/>
                <a:ea typeface="Courier New"/>
                <a:cs typeface="Courier New"/>
                <a:sym typeface="Courier New"/>
              </a:rPr>
              <a:t>10 </a:t>
            </a:r>
            <a:r>
              <a:rPr b="0" i="0" lang="en-US" sz="1800" u="none" cap="none" strike="noStrike">
                <a:solidFill>
                  <a:schemeClr val="dk1"/>
                </a:solidFill>
                <a:latin typeface="Courier New"/>
                <a:ea typeface="Courier New"/>
                <a:cs typeface="Courier New"/>
                <a:sym typeface="Courier New"/>
              </a:rPr>
              <a:t>|</a:t>
            </a:r>
            <a:r>
              <a:rPr b="1" i="0" lang="en-US" sz="1800" u="none" cap="none" strike="noStrike">
                <a:solidFill>
                  <a:schemeClr val="dk1"/>
                </a:solidFill>
                <a:latin typeface="Courier New"/>
                <a:ea typeface="Courier New"/>
                <a:cs typeface="Courier New"/>
                <a:sym typeface="Courier New"/>
              </a:rPr>
              <a:t> 7 </a:t>
            </a:r>
            <a:r>
              <a:rPr b="0" i="0" lang="en-US" sz="1800" u="none" cap="none" strike="noStrike">
                <a:solidFill>
                  <a:schemeClr val="dk1"/>
                </a:solidFill>
                <a:latin typeface="Courier New"/>
                <a:ea typeface="Courier New"/>
                <a:cs typeface="Courier New"/>
                <a:sym typeface="Courier New"/>
              </a:rPr>
              <a:t>(check one at the time)</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Output: </a:t>
            </a:r>
            <a:r>
              <a:rPr b="1" i="0" lang="en-US" sz="1800" u="none" cap="none" strike="noStrike">
                <a:solidFill>
                  <a:schemeClr val="dk1"/>
                </a:solidFill>
                <a:latin typeface="Courier New"/>
                <a:ea typeface="Courier New"/>
                <a:cs typeface="Courier New"/>
                <a:sym typeface="Courier New"/>
              </a:rPr>
              <a:t>10 / 2 = 5 </a:t>
            </a:r>
            <a:r>
              <a:rPr b="0" i="0" lang="en-US" sz="1800" u="none" cap="none" strike="noStrike">
                <a:solidFill>
                  <a:schemeClr val="dk1"/>
                </a:solidFill>
                <a:latin typeface="Courier New"/>
                <a:ea typeface="Courier New"/>
                <a:cs typeface="Courier New"/>
                <a:sym typeface="Courier New"/>
              </a:rPr>
              <a:t>|</a:t>
            </a:r>
            <a:r>
              <a:rPr b="1" i="0" lang="en-US" sz="1800" u="none" cap="none" strike="noStrike">
                <a:solidFill>
                  <a:schemeClr val="dk1"/>
                </a:solidFill>
                <a:latin typeface="Courier New"/>
                <a:ea typeface="Courier New"/>
                <a:cs typeface="Courier New"/>
                <a:sym typeface="Courier New"/>
              </a:rPr>
              <a:t> X </a:t>
            </a:r>
            <a:endParaRPr b="1"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r">
              <a:lnSpc>
                <a:spcPct val="115000"/>
              </a:lnSpc>
              <a:spcBef>
                <a:spcPts val="1000"/>
              </a:spcBef>
              <a:spcAft>
                <a:spcPts val="100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69" name="Google Shape;269;p3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70" name="Google Shape;270;p34"/>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conditional statement to find the largest of five numbers. Display the result in console.</a:t>
            </a:r>
            <a:endParaRPr b="0" i="0" sz="3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Sample numbers: </a:t>
            </a:r>
            <a:r>
              <a:rPr b="1" i="0" lang="en-US" sz="1800" u="none" cap="none" strike="noStrike">
                <a:solidFill>
                  <a:schemeClr val="dk1"/>
                </a:solidFill>
                <a:latin typeface="Courier New"/>
                <a:ea typeface="Courier New"/>
                <a:cs typeface="Courier New"/>
                <a:sym typeface="Courier New"/>
              </a:rPr>
              <a:t>-5, -2, -6, 0, -1 </a:t>
            </a:r>
            <a:endParaRPr b="1"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100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Output: </a:t>
            </a:r>
            <a:r>
              <a:rPr b="1" i="0" lang="en-US" sz="1800" u="none" cap="none" strike="noStrike">
                <a:solidFill>
                  <a:schemeClr val="dk1"/>
                </a:solidFill>
                <a:latin typeface="Courier New"/>
                <a:ea typeface="Courier New"/>
                <a:cs typeface="Courier New"/>
                <a:sym typeface="Courier New"/>
              </a:rPr>
              <a:t>0</a:t>
            </a:r>
            <a:r>
              <a:rPr b="0" i="0" lang="en-US" sz="18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277" name="Google Shape;277;p3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78" name="Google Shape;278;p35"/>
          <p:cNvSpPr txBox="1"/>
          <p:nvPr/>
        </p:nvSpPr>
        <p:spPr>
          <a:xfrm>
            <a:off x="2010506" y="13998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0000"/>
                </a:solidFill>
                <a:latin typeface="Courier New"/>
                <a:ea typeface="Courier New"/>
                <a:cs typeface="Courier New"/>
                <a:sym typeface="Courier New"/>
              </a:rPr>
              <a:t>Write a conditional statement to sort three numbers.</a:t>
            </a:r>
            <a:endParaRPr b="0" i="0" sz="36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Sample numbers : </a:t>
            </a:r>
            <a:r>
              <a:rPr b="1" i="0" lang="en-US" sz="1800" u="none" cap="none" strike="noStrike">
                <a:solidFill>
                  <a:schemeClr val="dk1"/>
                </a:solidFill>
                <a:latin typeface="Courier New"/>
                <a:ea typeface="Courier New"/>
                <a:cs typeface="Courier New"/>
                <a:sym typeface="Courier New"/>
              </a:rPr>
              <a:t>0, -1, 4</a:t>
            </a:r>
            <a:r>
              <a:rPr b="0" i="0" lang="en-US" sz="18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000"/>
              </a:spcBef>
              <a:spcAft>
                <a:spcPts val="100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Output : </a:t>
            </a:r>
            <a:r>
              <a:rPr b="1" i="0" lang="en-US" sz="1800" u="none" cap="none" strike="noStrike">
                <a:solidFill>
                  <a:schemeClr val="dk1"/>
                </a:solidFill>
                <a:latin typeface="Courier New"/>
                <a:ea typeface="Courier New"/>
                <a:cs typeface="Courier New"/>
                <a:sym typeface="Courier New"/>
              </a:rPr>
              <a:t>4, 0, -1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6"/>
          <p:cNvPicPr preferRelativeResize="0"/>
          <p:nvPr/>
        </p:nvPicPr>
        <p:blipFill rotWithShape="1">
          <a:blip r:embed="rId3">
            <a:alphaModFix/>
          </a:blip>
          <a:srcRect b="0" l="0" r="0" t="0"/>
          <a:stretch/>
        </p:blipFill>
        <p:spPr>
          <a:xfrm>
            <a:off x="0" y="0"/>
            <a:ext cx="12192000" cy="684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08" name="Google Shape;108;p1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09" name="Google Shape;109;p15"/>
          <p:cNvSpPr txBox="1"/>
          <p:nvPr/>
        </p:nvSpPr>
        <p:spPr>
          <a:xfrm>
            <a:off x="2010506" y="1587244"/>
            <a:ext cx="89547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Conditions provide a simple but powerful way to </a:t>
            </a:r>
            <a:r>
              <a:rPr b="0" i="0" lang="en-US" sz="3000" u="none" cap="none" strike="noStrike">
                <a:solidFill>
                  <a:srgbClr val="000000"/>
                </a:solidFill>
                <a:highlight>
                  <a:srgbClr val="FFD966"/>
                </a:highlight>
                <a:latin typeface="Roboto"/>
                <a:ea typeface="Roboto"/>
                <a:cs typeface="Roboto"/>
                <a:sym typeface="Roboto"/>
              </a:rPr>
              <a:t>control the flow</a:t>
            </a:r>
            <a:r>
              <a:rPr b="0" i="0" lang="en-US" sz="3000" u="none" cap="none" strike="noStrike">
                <a:solidFill>
                  <a:srgbClr val="000000"/>
                </a:solidFill>
                <a:latin typeface="Roboto"/>
                <a:ea typeface="Roboto"/>
                <a:cs typeface="Roboto"/>
                <a:sym typeface="Roboto"/>
              </a:rPr>
              <a:t> of code execution</a:t>
            </a:r>
            <a:endParaRPr b="0" i="0" sz="3000" u="none" cap="none" strike="noStrike">
              <a:solidFill>
                <a:srgbClr val="000000"/>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00000"/>
              </a:lnSpc>
              <a:spcBef>
                <a:spcPts val="1000"/>
              </a:spcBef>
              <a:spcAft>
                <a:spcPts val="100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sp>
        <p:nvSpPr>
          <p:cNvPr id="110" name="Google Shape;110;p15"/>
          <p:cNvSpPr txBox="1"/>
          <p:nvPr/>
        </p:nvSpPr>
        <p:spPr>
          <a:xfrm>
            <a:off x="2112400" y="2879700"/>
            <a:ext cx="8293200" cy="37686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9885A"/>
                </a:solidFill>
                <a:latin typeface="Courier New"/>
                <a:ea typeface="Courier New"/>
                <a:cs typeface="Courier New"/>
                <a:sym typeface="Courier New"/>
              </a:rPr>
              <a:t>3</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&gt;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 is greater than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8000"/>
                </a:solidFill>
                <a:latin typeface="Courier New"/>
                <a:ea typeface="Courier New"/>
                <a:cs typeface="Courier New"/>
                <a:sym typeface="Courier New"/>
              </a:rPr>
              <a:t>// Output: 3 is greater than 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17" name="Google Shape;117;p1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18" name="Google Shape;118;p1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rgbClr val="000000"/>
                </a:solidFill>
                <a:latin typeface="Roboto"/>
                <a:ea typeface="Roboto"/>
                <a:cs typeface="Roboto"/>
                <a:sym typeface="Roboto"/>
              </a:rPr>
              <a:t>The parts of the if condition are:</a:t>
            </a:r>
            <a:endParaRPr b="0" i="0" sz="3000" u="none" cap="none" strike="noStrike">
              <a:solidFill>
                <a:srgbClr val="000000"/>
              </a:solidFill>
              <a:latin typeface="Roboto"/>
              <a:ea typeface="Roboto"/>
              <a:cs typeface="Roboto"/>
              <a:sym typeface="Roboto"/>
            </a:endParaRPr>
          </a:p>
          <a:p>
            <a:pPr indent="0" lvl="0" marL="457200" marR="0" rtl="0" algn="l">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a:t>
            </a:r>
            <a:r>
              <a:rPr b="0" i="0" lang="en-US" sz="3000" u="none" cap="none" strike="noStrike">
                <a:solidFill>
                  <a:srgbClr val="000000"/>
                </a:solidFill>
                <a:highlight>
                  <a:srgbClr val="FFE599"/>
                </a:highlight>
                <a:latin typeface="Courier New"/>
                <a:ea typeface="Courier New"/>
                <a:cs typeface="Courier New"/>
                <a:sym typeface="Courier New"/>
              </a:rPr>
              <a:t>if</a:t>
            </a:r>
            <a:r>
              <a:rPr b="0" i="0" lang="en-US" sz="3000" u="none" cap="none" strike="noStrike">
                <a:solidFill>
                  <a:srgbClr val="000000"/>
                </a:solidFill>
                <a:highlight>
                  <a:srgbClr val="FFE599"/>
                </a:highlight>
                <a:latin typeface="Roboto"/>
                <a:ea typeface="Roboto"/>
                <a:cs typeface="Roboto"/>
                <a:sym typeface="Roboto"/>
              </a:rPr>
              <a:t> </a:t>
            </a:r>
            <a:r>
              <a:rPr b="0" i="0" lang="en-US" sz="3000" u="none" cap="none" strike="noStrike">
                <a:solidFill>
                  <a:srgbClr val="000000"/>
                </a:solidFill>
                <a:latin typeface="Roboto"/>
                <a:ea typeface="Roboto"/>
                <a:cs typeface="Roboto"/>
                <a:sym typeface="Roboto"/>
              </a:rPr>
              <a:t>statement</a:t>
            </a:r>
            <a:endParaRPr b="0" i="0" sz="3000" u="none" cap="none" strike="noStrike">
              <a:solidFill>
                <a:srgbClr val="000000"/>
              </a:solidFill>
              <a:latin typeface="Roboto"/>
              <a:ea typeface="Roboto"/>
              <a:cs typeface="Roboto"/>
              <a:sym typeface="Roboto"/>
            </a:endParaRPr>
          </a:p>
          <a:p>
            <a:pPr indent="0" lvl="0" marL="457200" marR="0" rtl="0" algn="l">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 condition in parentheses </a:t>
            </a:r>
            <a:r>
              <a:rPr b="0" i="0" lang="en-US" sz="3000" u="none" cap="none" strike="noStrike">
                <a:solidFill>
                  <a:srgbClr val="000000"/>
                </a:solidFill>
                <a:highlight>
                  <a:srgbClr val="FFE599"/>
                </a:highlight>
                <a:latin typeface="Courier New"/>
                <a:ea typeface="Courier New"/>
                <a:cs typeface="Courier New"/>
                <a:sym typeface="Courier New"/>
              </a:rPr>
              <a:t>()</a:t>
            </a:r>
            <a:endParaRPr b="0" i="0" sz="3000" u="none" cap="none" strike="noStrike">
              <a:solidFill>
                <a:srgbClr val="000000"/>
              </a:solidFill>
              <a:highlight>
                <a:srgbClr val="FFE599"/>
              </a:highlight>
              <a:latin typeface="Roboto"/>
              <a:ea typeface="Roboto"/>
              <a:cs typeface="Roboto"/>
              <a:sym typeface="Roboto"/>
            </a:endParaRPr>
          </a:p>
          <a:p>
            <a:pPr indent="0" lvl="0" marL="45720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 block of code wrapped in </a:t>
            </a:r>
            <a:r>
              <a:rPr b="0" i="0" lang="en-US" sz="3000" u="none" cap="none" strike="noStrike">
                <a:solidFill>
                  <a:srgbClr val="000000"/>
                </a:solidFill>
                <a:highlight>
                  <a:srgbClr val="FFE599"/>
                </a:highlight>
                <a:latin typeface="Courier New"/>
                <a:ea typeface="Courier New"/>
                <a:cs typeface="Courier New"/>
                <a:sym typeface="Courier New"/>
              </a:rPr>
              <a:t>{}</a:t>
            </a:r>
            <a:r>
              <a:rPr b="0" i="0" lang="en-US" sz="3000" u="none" cap="none" strike="noStrike">
                <a:solidFill>
                  <a:srgbClr val="000000"/>
                </a:solidFill>
                <a:latin typeface="Roboto"/>
                <a:ea typeface="Roboto"/>
                <a:cs typeface="Roboto"/>
                <a:sym typeface="Roboto"/>
              </a:rPr>
              <a:t> that executes if the condition is satisfied</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1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125" name="Google Shape;125;p1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26" name="Google Shape;126;p1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pic>
        <p:nvPicPr>
          <p:cNvPr id="127" name="Google Shape;127;p17"/>
          <p:cNvPicPr preferRelativeResize="0"/>
          <p:nvPr/>
        </p:nvPicPr>
        <p:blipFill rotWithShape="1">
          <a:blip r:embed="rId4">
            <a:alphaModFix/>
          </a:blip>
          <a:srcRect b="0" l="0" r="0" t="0"/>
          <a:stretch/>
        </p:blipFill>
        <p:spPr>
          <a:xfrm>
            <a:off x="2741925" y="0"/>
            <a:ext cx="7119032"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34" name="Google Shape;134;p1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35" name="Google Shape;135;p1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rgbClr val="000000"/>
                </a:solidFill>
                <a:latin typeface="Roboto"/>
                <a:ea typeface="Roboto"/>
                <a:cs typeface="Roboto"/>
                <a:sym typeface="Roboto"/>
              </a:rPr>
              <a:t>The condition (the part in parentheses) always returns a </a:t>
            </a:r>
            <a:r>
              <a:rPr b="0" i="0" lang="en-US" sz="3000" u="none" cap="none" strike="noStrike">
                <a:solidFill>
                  <a:srgbClr val="000000"/>
                </a:solidFill>
                <a:highlight>
                  <a:srgbClr val="FFD966"/>
                </a:highlight>
                <a:latin typeface="Roboto"/>
                <a:ea typeface="Roboto"/>
                <a:cs typeface="Roboto"/>
                <a:sym typeface="Roboto"/>
              </a:rPr>
              <a:t>Boolean value</a:t>
            </a:r>
            <a:endParaRPr b="0" i="0" sz="3000" u="none" cap="none" strike="noStrike">
              <a:solidFill>
                <a:srgbClr val="000000"/>
              </a:solidFill>
              <a:highlight>
                <a:srgbClr val="FFD966"/>
              </a:highlight>
              <a:latin typeface="Roboto"/>
              <a:ea typeface="Roboto"/>
              <a:cs typeface="Roboto"/>
              <a:sym typeface="Roboto"/>
            </a:endParaRPr>
          </a:p>
          <a:p>
            <a:pPr indent="-381000" lvl="0" marL="914400" marR="0" rtl="0" algn="l">
              <a:lnSpc>
                <a:spcPct val="115000"/>
              </a:lnSpc>
              <a:spcBef>
                <a:spcPts val="1000"/>
              </a:spcBef>
              <a:spcAft>
                <a:spcPts val="0"/>
              </a:spcAft>
              <a:buClr>
                <a:srgbClr val="000000"/>
              </a:buClr>
              <a:buSzPts val="2400"/>
              <a:buFont typeface="Arial"/>
              <a:buChar char="●"/>
            </a:pPr>
            <a:r>
              <a:rPr b="0" i="0" lang="en-US" sz="2400" u="none" cap="none" strike="noStrike">
                <a:solidFill>
                  <a:srgbClr val="000000"/>
                </a:solidFill>
                <a:latin typeface="Roboto"/>
                <a:ea typeface="Roboto"/>
                <a:cs typeface="Roboto"/>
                <a:sym typeface="Roboto"/>
              </a:rPr>
              <a:t>A logical operation: </a:t>
            </a:r>
            <a:r>
              <a:rPr b="0" i="0" lang="en-US" sz="2400" u="none" cap="none" strike="noStrike">
                <a:solidFill>
                  <a:srgbClr val="000000"/>
                </a:solidFill>
                <a:latin typeface="Courier New"/>
                <a:ea typeface="Courier New"/>
                <a:cs typeface="Courier New"/>
                <a:sym typeface="Courier New"/>
              </a:rPr>
              <a:t>!, &amp;&amp;, or ||</a:t>
            </a:r>
            <a:endParaRPr b="0" i="0" sz="2400" u="none" cap="none" strike="noStrike">
              <a:solidFill>
                <a:srgbClr val="000000"/>
              </a:solidFill>
              <a:latin typeface="Courier New"/>
              <a:ea typeface="Courier New"/>
              <a:cs typeface="Courier New"/>
              <a:sym typeface="Courier New"/>
            </a:endParaRPr>
          </a:p>
          <a:p>
            <a:pPr indent="-381000" lvl="0" marL="9144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A comparison, such as</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 !=, &gt;</a:t>
            </a:r>
            <a:endParaRPr b="0" i="0" sz="2400" u="none" cap="none" strike="noStrike">
              <a:solidFill>
                <a:srgbClr val="000000"/>
              </a:solidFill>
              <a:latin typeface="Courier New"/>
              <a:ea typeface="Courier New"/>
              <a:cs typeface="Courier New"/>
              <a:sym typeface="Courier New"/>
            </a:endParaRPr>
          </a:p>
          <a:p>
            <a:pPr indent="-381000" lvl="0" marL="9144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Any value or variable that can be converted to a Boolean</a:t>
            </a:r>
            <a:endParaRPr b="0" i="0" sz="2400" u="none" cap="none" strike="noStrike">
              <a:solidFill>
                <a:srgbClr val="000000"/>
              </a:solidFill>
              <a:latin typeface="Roboto"/>
              <a:ea typeface="Roboto"/>
              <a:cs typeface="Roboto"/>
              <a:sym typeface="Roboto"/>
            </a:endParaRPr>
          </a:p>
          <a:p>
            <a:pPr indent="-381000" lvl="0" marL="9144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A combination of the above</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42" name="Google Shape;142;p1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43" name="Google Shape;143;p1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Optional </a:t>
            </a:r>
            <a:r>
              <a:rPr b="0" i="0" lang="en-US" sz="3000" u="none" cap="none" strike="noStrike">
                <a:solidFill>
                  <a:srgbClr val="000000"/>
                </a:solidFill>
                <a:highlight>
                  <a:srgbClr val="FFD966"/>
                </a:highlight>
                <a:latin typeface="Courier New"/>
                <a:ea typeface="Courier New"/>
                <a:cs typeface="Courier New"/>
                <a:sym typeface="Courier New"/>
              </a:rPr>
              <a:t>else</a:t>
            </a:r>
            <a:r>
              <a:rPr b="0" i="0" lang="en-US" sz="3000" u="none" cap="none" strike="noStrike">
                <a:solidFill>
                  <a:srgbClr val="000000"/>
                </a:solidFill>
                <a:latin typeface="Roboto"/>
                <a:ea typeface="Roboto"/>
                <a:cs typeface="Roboto"/>
                <a:sym typeface="Roboto"/>
              </a:rPr>
              <a:t> part of the if condition</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a:t>
            </a:r>
            <a:r>
              <a:rPr b="0" i="0" lang="en-US" sz="3000" u="none" cap="none" strike="noStrike">
                <a:solidFill>
                  <a:srgbClr val="000000"/>
                </a:solidFill>
                <a:latin typeface="Courier New"/>
                <a:ea typeface="Courier New"/>
                <a:cs typeface="Courier New"/>
                <a:sym typeface="Courier New"/>
              </a:rPr>
              <a:t>else</a:t>
            </a:r>
            <a:r>
              <a:rPr b="0" i="0" lang="en-US" sz="3000" u="none" cap="none" strike="noStrike">
                <a:solidFill>
                  <a:srgbClr val="000000"/>
                </a:solidFill>
                <a:latin typeface="Roboto"/>
                <a:ea typeface="Roboto"/>
                <a:cs typeface="Roboto"/>
                <a:sym typeface="Roboto"/>
              </a:rPr>
              <a:t> statement is followed by a block of code that runs if the condition evaluates to </a:t>
            </a:r>
            <a:r>
              <a:rPr b="0" i="0" lang="en-US" sz="3000" u="none" cap="none" strike="noStrike">
                <a:solidFill>
                  <a:srgbClr val="000000"/>
                </a:solidFill>
                <a:latin typeface="Courier New"/>
                <a:ea typeface="Courier New"/>
                <a:cs typeface="Courier New"/>
                <a:sym typeface="Courier New"/>
              </a:rPr>
              <a:t>false</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434343"/>
              </a:solidFill>
              <a:latin typeface="Roboto"/>
              <a:ea typeface="Roboto"/>
              <a:cs typeface="Roboto"/>
              <a:sym typeface="Roboto"/>
            </a:endParaRPr>
          </a:p>
        </p:txBody>
      </p:sp>
      <p:pic>
        <p:nvPicPr>
          <p:cNvPr id="150" name="Google Shape;150;p2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51" name="Google Shape;151;p2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pic>
        <p:nvPicPr>
          <p:cNvPr id="152" name="Google Shape;152;p20"/>
          <p:cNvPicPr preferRelativeResize="0"/>
          <p:nvPr/>
        </p:nvPicPr>
        <p:blipFill rotWithShape="1">
          <a:blip r:embed="rId4">
            <a:alphaModFix/>
          </a:blip>
          <a:srcRect b="0" l="0" r="0" t="0"/>
          <a:stretch/>
        </p:blipFill>
        <p:spPr>
          <a:xfrm>
            <a:off x="2922784" y="4"/>
            <a:ext cx="5746927"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Conditions</a:t>
            </a:r>
            <a:endParaRPr b="1" i="0" sz="4800" u="none" cap="none" strike="noStrike">
              <a:solidFill>
                <a:srgbClr val="434343"/>
              </a:solidFill>
              <a:latin typeface="Roboto"/>
              <a:ea typeface="Roboto"/>
              <a:cs typeface="Roboto"/>
              <a:sym typeface="Roboto"/>
            </a:endParaRPr>
          </a:p>
        </p:txBody>
      </p:sp>
      <p:pic>
        <p:nvPicPr>
          <p:cNvPr id="159" name="Google Shape;159;p2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0" name="Google Shape;160;p21"/>
          <p:cNvSpPr txBox="1"/>
          <p:nvPr/>
        </p:nvSpPr>
        <p:spPr>
          <a:xfrm>
            <a:off x="2021146" y="1489100"/>
            <a:ext cx="8593200" cy="4913400"/>
          </a:xfrm>
          <a:prstGeom prst="rect">
            <a:avLst/>
          </a:prstGeom>
          <a:solidFill>
            <a:srgbClr val="FFFFFF"/>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FF"/>
                </a:solidFill>
                <a:latin typeface="Courier New"/>
                <a:ea typeface="Courier New"/>
                <a:cs typeface="Courier New"/>
                <a:sym typeface="Courier New"/>
              </a:rPr>
              <a:t>var</a:t>
            </a:r>
            <a:r>
              <a:rPr b="0" i="0" lang="en-US" sz="2400" u="none" cap="none" strike="noStrike">
                <a:solidFill>
                  <a:schemeClr val="dk1"/>
                </a:solidFill>
                <a:latin typeface="Courier New"/>
                <a:ea typeface="Courier New"/>
                <a:cs typeface="Courier New"/>
                <a:sym typeface="Courier New"/>
              </a:rPr>
              <a:t> </a:t>
            </a:r>
            <a:r>
              <a:rPr b="1" i="0" lang="en-US" sz="2400" u="none" cap="none" strike="noStrike">
                <a:solidFill>
                  <a:srgbClr val="001080"/>
                </a:solidFill>
                <a:latin typeface="Courier New"/>
                <a:ea typeface="Courier New"/>
                <a:cs typeface="Courier New"/>
                <a:sym typeface="Courier New"/>
              </a:rPr>
              <a:t>a</a:t>
            </a:r>
            <a:r>
              <a:rPr b="1" i="0" lang="en-US" sz="2400" u="none" cap="none" strike="noStrike">
                <a:solidFill>
                  <a:schemeClr val="dk1"/>
                </a:solidFill>
                <a:latin typeface="Courier New"/>
                <a:ea typeface="Courier New"/>
                <a:cs typeface="Courier New"/>
                <a:sym typeface="Courier New"/>
              </a:rPr>
              <a:t> = </a:t>
            </a:r>
            <a:r>
              <a:rPr b="1" i="0" lang="en-US" sz="2400" u="none" cap="none" strike="noStrike">
                <a:solidFill>
                  <a:srgbClr val="09885A"/>
                </a:solidFill>
                <a:latin typeface="Courier New"/>
                <a:ea typeface="Courier New"/>
                <a:cs typeface="Courier New"/>
                <a:sym typeface="Courier New"/>
              </a:rPr>
              <a:t>3</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AF00DB"/>
                </a:solidFill>
                <a:latin typeface="Courier New"/>
                <a:ea typeface="Courier New"/>
                <a:cs typeface="Courier New"/>
                <a:sym typeface="Courier New"/>
              </a:rPr>
              <a:t>if</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&gt; </a:t>
            </a:r>
            <a:r>
              <a:rPr b="0" i="0" lang="en-US" sz="2400" u="none" cap="none" strike="noStrike">
                <a:solidFill>
                  <a:srgbClr val="09885A"/>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 is greater than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AF00DB"/>
                </a:solidFill>
                <a:latin typeface="Courier New"/>
                <a:ea typeface="Courier New"/>
                <a:cs typeface="Courier New"/>
                <a:sym typeface="Courier New"/>
              </a:rPr>
              <a:t>else</a:t>
            </a:r>
            <a:r>
              <a:rPr b="0" i="0" lang="en-US" sz="24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001080"/>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 </a:t>
            </a:r>
            <a:r>
              <a:rPr b="0" i="0" lang="en-US" sz="2400" u="none" cap="none" strike="noStrike">
                <a:solidFill>
                  <a:srgbClr val="A31515"/>
                </a:solidFill>
                <a:latin typeface="Courier New"/>
                <a:ea typeface="Courier New"/>
                <a:cs typeface="Courier New"/>
                <a:sym typeface="Courier New"/>
              </a:rPr>
              <a:t>' is NOT greater than 2'</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267F99"/>
                </a:solidFill>
                <a:latin typeface="Courier New"/>
                <a:ea typeface="Courier New"/>
                <a:cs typeface="Courier New"/>
                <a:sym typeface="Courier New"/>
              </a:rPr>
              <a:t>console</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795E26"/>
                </a:solidFill>
                <a:latin typeface="Courier New"/>
                <a:ea typeface="Courier New"/>
                <a:cs typeface="Courier New"/>
                <a:sym typeface="Courier New"/>
              </a:rPr>
              <a:t>log</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rgbClr val="001080"/>
                </a:solidFill>
                <a:latin typeface="Courier New"/>
                <a:ea typeface="Courier New"/>
                <a:cs typeface="Courier New"/>
                <a:sym typeface="Courier New"/>
              </a:rPr>
              <a:t>result</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2400"/>
              <a:buFont typeface="Arial"/>
              <a:buNone/>
            </a:pPr>
            <a:r>
              <a:rPr b="0" i="0" lang="en-US" sz="2400" u="none" cap="none" strike="noStrike">
                <a:solidFill>
                  <a:srgbClr val="008000"/>
                </a:solidFill>
                <a:latin typeface="Courier New"/>
                <a:ea typeface="Courier New"/>
                <a:cs typeface="Courier New"/>
                <a:sym typeface="Courier New"/>
              </a:rPr>
              <a:t>// Output: 3 is greater than 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