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SAOIvzTLVWAIZPz3N/8/0rA50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2" name="Google Shape;162;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47" name="Google Shape;247;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58" name="Google Shape;258;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68" name="Google Shape;268;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78" name="Google Shape;278;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89" name="Google Shape;28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Best practice tips</a:t>
            </a:r>
            <a:endParaRPr/>
          </a:p>
          <a:p>
            <a:pPr indent="0" lvl="0" marL="0" rtl="0" algn="l">
              <a:lnSpc>
                <a:spcPct val="115000"/>
              </a:lnSpc>
              <a:spcBef>
                <a:spcPts val="1000"/>
              </a:spcBef>
              <a:spcAft>
                <a:spcPts val="0"/>
              </a:spcAft>
              <a:buClr>
                <a:schemeClr val="dk1"/>
              </a:buClr>
              <a:buSzPts val="1100"/>
              <a:buFont typeface="Arial"/>
              <a:buNone/>
            </a:pPr>
            <a:r>
              <a:rPr lang="en-US"/>
              <a:t>• Indent the code that follows the case lines. You can also indent case from the switch, but that doesn't give you much in terms of readability.</a:t>
            </a:r>
            <a:endParaRPr/>
          </a:p>
          <a:p>
            <a:pPr indent="0" lvl="0" marL="0" rtl="0" algn="l">
              <a:lnSpc>
                <a:spcPct val="115000"/>
              </a:lnSpc>
              <a:spcBef>
                <a:spcPts val="1000"/>
              </a:spcBef>
              <a:spcAft>
                <a:spcPts val="0"/>
              </a:spcAft>
              <a:buClr>
                <a:schemeClr val="dk1"/>
              </a:buClr>
              <a:buSzPts val="1100"/>
              <a:buFont typeface="Arial"/>
              <a:buNone/>
            </a:pPr>
            <a:r>
              <a:rPr lang="en-US"/>
              <a:t>• Don't forget to break.</a:t>
            </a:r>
            <a:endParaRPr/>
          </a:p>
          <a:p>
            <a:pPr indent="0" lvl="0" marL="0" rtl="0" algn="l">
              <a:lnSpc>
                <a:spcPct val="115000"/>
              </a:lnSpc>
              <a:spcBef>
                <a:spcPts val="1000"/>
              </a:spcBef>
              <a:spcAft>
                <a:spcPts val="0"/>
              </a:spcAft>
              <a:buClr>
                <a:schemeClr val="dk1"/>
              </a:buClr>
              <a:buSzPts val="1100"/>
              <a:buFont typeface="Arial"/>
              <a:buNone/>
            </a:pPr>
            <a:r>
              <a:rPr lang="en-US"/>
              <a:t>• Sometimes, you may want to omit the break intentionally,but that's rare. It's called a fall-through and should always be documented because it may look like an accidental omission. On the other hand, sometimes you may want to omit the whole code block following a case and have two cases sharing the same code. This is fine, but doesn't change the rule that if there's code that follows a case statement, this code should end with a break. In terms of indentation, aligning the break with the case or with the code inside the case is a personal preference; again, being consistent is what matters.</a:t>
            </a:r>
            <a:endParaRPr/>
          </a:p>
          <a:p>
            <a:pPr indent="0" lvl="0" marL="0" rtl="0" algn="l">
              <a:lnSpc>
                <a:spcPct val="115000"/>
              </a:lnSpc>
              <a:spcBef>
                <a:spcPts val="1000"/>
              </a:spcBef>
              <a:spcAft>
                <a:spcPts val="1000"/>
              </a:spcAft>
              <a:buClr>
                <a:schemeClr val="dk1"/>
              </a:buClr>
              <a:buSzPts val="1100"/>
              <a:buFont typeface="Arial"/>
              <a:buNone/>
            </a:pPr>
            <a:r>
              <a:rPr lang="en-US"/>
              <a:t>• Use the default case. This helps you make sure you always have a meaningful result after the switch statement, even if none of the cases matches the value being switched.</a:t>
            </a:r>
            <a:endParaRPr/>
          </a:p>
        </p:txBody>
      </p:sp>
      <p:sp>
        <p:nvSpPr>
          <p:cNvPr id="299" name="Google Shape;299;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Starting with the bootcamp</a:t>
            </a:r>
            <a:endParaRPr b="0" i="0"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rgbClr val="FFFFFF"/>
                </a:solidFill>
                <a:latin typeface="Calibri"/>
                <a:ea typeface="Calibri"/>
                <a:cs typeface="Calibri"/>
                <a:sym typeface="Calibri"/>
              </a:rPr>
              <a:t>Hoping to catch the wave and achieve much more </a:t>
            </a:r>
            <a:endParaRPr b="0"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7" name="Google Shape;307;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1" name="Google Shape;17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9" name="Google Shape;179;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188" name="Google Shape;188;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The result after executing this is "String 1". Let's see what the parts of a switch are:</a:t>
            </a:r>
            <a:endParaRPr/>
          </a:p>
          <a:p>
            <a:pPr indent="0" lvl="0" marL="0" rtl="0" algn="l">
              <a:lnSpc>
                <a:spcPct val="100000"/>
              </a:lnSpc>
              <a:spcBef>
                <a:spcPts val="0"/>
              </a:spcBef>
              <a:spcAft>
                <a:spcPts val="0"/>
              </a:spcAft>
              <a:buClr>
                <a:schemeClr val="dk1"/>
              </a:buClr>
              <a:buSzPts val="1100"/>
              <a:buFont typeface="Arial"/>
              <a:buNone/>
            </a:pPr>
            <a:r>
              <a:rPr lang="en-US"/>
              <a:t>• the switch statement,</a:t>
            </a:r>
            <a:endParaRPr/>
          </a:p>
          <a:p>
            <a:pPr indent="0" lvl="0" marL="0" rtl="0" algn="l">
              <a:lnSpc>
                <a:spcPct val="100000"/>
              </a:lnSpc>
              <a:spcBef>
                <a:spcPts val="0"/>
              </a:spcBef>
              <a:spcAft>
                <a:spcPts val="0"/>
              </a:spcAft>
              <a:buClr>
                <a:schemeClr val="dk1"/>
              </a:buClr>
              <a:buSzPts val="1100"/>
              <a:buFont typeface="Arial"/>
              <a:buNone/>
            </a:pPr>
            <a:r>
              <a:rPr lang="en-US"/>
              <a:t>• an expression in parentheses. The expression most often contains a variable, but can be anything that returns a value;</a:t>
            </a:r>
            <a:endParaRPr/>
          </a:p>
          <a:p>
            <a:pPr indent="0" lvl="0" marL="0" rtl="0" algn="l">
              <a:lnSpc>
                <a:spcPct val="100000"/>
              </a:lnSpc>
              <a:spcBef>
                <a:spcPts val="0"/>
              </a:spcBef>
              <a:spcAft>
                <a:spcPts val="0"/>
              </a:spcAft>
              <a:buClr>
                <a:schemeClr val="dk1"/>
              </a:buClr>
              <a:buSzPts val="1100"/>
              <a:buFont typeface="Arial"/>
              <a:buNone/>
            </a:pPr>
            <a:r>
              <a:rPr lang="en-US"/>
              <a:t>• a number of case blocks enclosed in curly brackets,</a:t>
            </a:r>
            <a:endParaRPr/>
          </a:p>
          <a:p>
            <a:pPr indent="0" lvl="0" marL="0" rtl="0" algn="l">
              <a:lnSpc>
                <a:spcPct val="100000"/>
              </a:lnSpc>
              <a:spcBef>
                <a:spcPts val="0"/>
              </a:spcBef>
              <a:spcAft>
                <a:spcPts val="0"/>
              </a:spcAft>
              <a:buClr>
                <a:schemeClr val="dk1"/>
              </a:buClr>
              <a:buSzPts val="1100"/>
              <a:buFont typeface="Arial"/>
              <a:buNone/>
            </a:pPr>
            <a:r>
              <a:rPr lang="en-US"/>
              <a:t>• each case statement is followed by an expression. The result of the expression is compared to the expression found after the switch statement. If the result of the comparison is true, the code that follows the colon after the case is executed;</a:t>
            </a:r>
            <a:endParaRPr/>
          </a:p>
          <a:p>
            <a:pPr indent="0" lvl="0" marL="0" rtl="0" algn="l">
              <a:lnSpc>
                <a:spcPct val="100000"/>
              </a:lnSpc>
              <a:spcBef>
                <a:spcPts val="0"/>
              </a:spcBef>
              <a:spcAft>
                <a:spcPts val="0"/>
              </a:spcAft>
              <a:buClr>
                <a:schemeClr val="dk1"/>
              </a:buClr>
              <a:buSzPts val="1100"/>
              <a:buFont typeface="Arial"/>
              <a:buNone/>
            </a:pPr>
            <a:r>
              <a:rPr lang="en-US"/>
              <a:t>• there is an optional break statement to signal the end of the case block. If this break statement is reached, the switch is all done. Otherwise, if the break is missing, the program execution enters the next case block;</a:t>
            </a:r>
            <a:endParaRPr/>
          </a:p>
          <a:p>
            <a:pPr indent="0" lvl="0" marL="0" rtl="0" algn="l">
              <a:lnSpc>
                <a:spcPct val="100000"/>
              </a:lnSpc>
              <a:spcBef>
                <a:spcPts val="0"/>
              </a:spcBef>
              <a:spcAft>
                <a:spcPts val="0"/>
              </a:spcAft>
              <a:buClr>
                <a:schemeClr val="dk1"/>
              </a:buClr>
              <a:buSzPts val="1100"/>
              <a:buFont typeface="Arial"/>
              <a:buNone/>
            </a:pPr>
            <a:r>
              <a:rPr lang="en-US"/>
              <a:t>• there's an optional default case marked with the default statement and followed by a block of code. The default case is executed if none of the previous cases evaluated to true.</a:t>
            </a:r>
            <a:endParaRPr/>
          </a:p>
        </p:txBody>
      </p:sp>
      <p:sp>
        <p:nvSpPr>
          <p:cNvPr id="196" name="Google Shape;19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05" name="Google Shape;205;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14" name="Google Shape;214;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25" name="Google Shape;22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Clr>
                <a:schemeClr val="dk1"/>
              </a:buClr>
              <a:buSzPts val="1100"/>
              <a:buFont typeface="Arial"/>
              <a:buNone/>
            </a:pPr>
            <a:r>
              <a:t/>
            </a:r>
            <a:endParaRPr/>
          </a:p>
        </p:txBody>
      </p:sp>
      <p:sp>
        <p:nvSpPr>
          <p:cNvPr id="236" name="Google Shape;23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8"/>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18"/>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1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39"/>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3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3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40"/>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4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4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20"/>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2" name="Google Shape;92;p20"/>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2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2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2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8" name="Google Shape;98;p21"/>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21"/>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2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22"/>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05" name="Google Shape;105;p22"/>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06" name="Google Shape;106;p2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2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p23"/>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11" name="Google Shape;111;p23"/>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112" name="Google Shape;112;p2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2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24"/>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17" name="Google Shape;117;p24"/>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118" name="Google Shape;118;p24"/>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24"/>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120" name="Google Shape;120;p24"/>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2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26" name="Google Shape;126;p2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7" name="Google Shape;127;p2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8" name="Google Shape;128;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2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7"/>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35" name="Google Shape;135;p27"/>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6" name="Google Shape;136;p27"/>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137" name="Google Shape;137;p2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8" name="Google Shape;138;p2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1"/>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1"/>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24" name="Google Shape;24;p3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8"/>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2" name="Google Shape;142;p28"/>
          <p:cNvSpPr/>
          <p:nvPr>
            <p:ph idx="2" type="pic"/>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p28"/>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144" name="Google Shape;144;p2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5" name="Google Shape;145;p2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6" name="Google Shape;146;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9"/>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9" name="Google Shape;149;p29"/>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Google Shape;150;p2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2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0"/>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55" name="Google Shape;155;p30"/>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6" name="Google Shape;156;p3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7" name="Google Shape;157;p3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8" name="Google Shape;158;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32"/>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3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33"/>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33"/>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3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3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34"/>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34"/>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34"/>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34"/>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3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3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3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3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3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37"/>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37"/>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3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3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38"/>
          <p:cNvSpPr/>
          <p:nvPr>
            <p:ph idx="2" type="pic"/>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8"/>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3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3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4" name="Shape 84"/>
        <p:cNvGrpSpPr/>
        <p:nvPr/>
      </p:nvGrpSpPr>
      <p:grpSpPr>
        <a:xfrm>
          <a:off x="0" y="0"/>
          <a:ext cx="0" cy="0"/>
          <a:chOff x="0" y="0"/>
          <a:chExt cx="0" cy="0"/>
        </a:xfrm>
      </p:grpSpPr>
      <p:sp>
        <p:nvSpPr>
          <p:cNvPr id="85" name="Google Shape;85;p19"/>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19"/>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1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
          <p:cNvPicPr preferRelativeResize="0"/>
          <p:nvPr/>
        </p:nvPicPr>
        <p:blipFill rotWithShape="1">
          <a:blip r:embed="rId3">
            <a:alphaModFix/>
          </a:blip>
          <a:srcRect b="0" l="0" r="0" t="0"/>
          <a:stretch/>
        </p:blipFill>
        <p:spPr>
          <a:xfrm>
            <a:off x="0" y="0"/>
            <a:ext cx="12192000" cy="6859019"/>
          </a:xfrm>
          <a:prstGeom prst="rect">
            <a:avLst/>
          </a:prstGeom>
          <a:noFill/>
          <a:ln>
            <a:noFill/>
          </a:ln>
        </p:spPr>
      </p:pic>
      <p:pic>
        <p:nvPicPr>
          <p:cNvPr id="165" name="Google Shape;165;p1"/>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166" name="Google Shape;166;p1"/>
          <p:cNvSpPr txBox="1"/>
          <p:nvPr>
            <p:ph type="title"/>
          </p:nvPr>
        </p:nvSpPr>
        <p:spPr>
          <a:xfrm>
            <a:off x="831850" y="2610550"/>
            <a:ext cx="10515600" cy="195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Programming </a:t>
            </a:r>
            <a:endParaRPr b="1" sz="6000">
              <a:solidFill>
                <a:schemeClr val="lt1"/>
              </a:solidFill>
              <a:latin typeface="Roboto"/>
              <a:ea typeface="Roboto"/>
              <a:cs typeface="Roboto"/>
              <a:sym typeface="Roboto"/>
            </a:endParaRPr>
          </a:p>
          <a:p>
            <a:pPr indent="0" lvl="0" marL="0" rtl="0" algn="r">
              <a:lnSpc>
                <a:spcPct val="100000"/>
              </a:lnSpc>
              <a:spcBef>
                <a:spcPts val="0"/>
              </a:spcBef>
              <a:spcAft>
                <a:spcPts val="0"/>
              </a:spcAft>
              <a:buSzPts val="1400"/>
              <a:buNone/>
            </a:pPr>
            <a:r>
              <a:rPr b="1" lang="en-US" sz="6000">
                <a:solidFill>
                  <a:schemeClr val="lt1"/>
                </a:solidFill>
                <a:latin typeface="Roboto"/>
                <a:ea typeface="Roboto"/>
                <a:cs typeface="Roboto"/>
                <a:sym typeface="Roboto"/>
              </a:rPr>
              <a:t>Principles</a:t>
            </a:r>
            <a:endParaRPr b="1" sz="6000">
              <a:latin typeface="Roboto"/>
              <a:ea typeface="Roboto"/>
              <a:cs typeface="Roboto"/>
              <a:sym typeface="Roboto"/>
            </a:endParaRPr>
          </a:p>
        </p:txBody>
      </p:sp>
      <p:sp>
        <p:nvSpPr>
          <p:cNvPr id="167" name="Google Shape;167;p1"/>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Clr>
                <a:schemeClr val="dk1"/>
              </a:buClr>
              <a:buSzPts val="1100"/>
              <a:buFont typeface="Arial"/>
              <a:buNone/>
            </a:pPr>
            <a:r>
              <a:rPr lang="en-US" sz="1800">
                <a:solidFill>
                  <a:srgbClr val="F3F3F3"/>
                </a:solidFill>
              </a:rPr>
              <a:t>with</a:t>
            </a:r>
            <a:r>
              <a:rPr lang="en-US">
                <a:solidFill>
                  <a:srgbClr val="F3F3F3"/>
                </a:solidFill>
              </a:rPr>
              <a:t> </a:t>
            </a:r>
            <a:r>
              <a:rPr b="1" lang="en-US">
                <a:solidFill>
                  <a:srgbClr val="F3F3F3"/>
                </a:solidFill>
              </a:rPr>
              <a:t>JavaScript</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1000"/>
              </a:spcAft>
              <a:buClr>
                <a:srgbClr val="000000"/>
              </a:buClr>
              <a:buSzPts val="1100"/>
              <a:buFont typeface="Arial"/>
              <a:buNone/>
            </a:pPr>
            <a:r>
              <a:rPr b="1" i="0" lang="en-US" sz="3000" u="none" cap="none" strike="noStrike">
                <a:solidFill>
                  <a:schemeClr val="dk1"/>
                </a:solidFill>
                <a:latin typeface="Roboto"/>
                <a:ea typeface="Roboto"/>
                <a:cs typeface="Roboto"/>
                <a:sym typeface="Roboto"/>
              </a:rPr>
              <a:t>step-by-step procedure</a:t>
            </a:r>
            <a:endParaRPr b="1" i="0" sz="4800" u="none" cap="none" strike="noStrike">
              <a:solidFill>
                <a:srgbClr val="434343"/>
              </a:solidFill>
              <a:latin typeface="Roboto"/>
              <a:ea typeface="Roboto"/>
              <a:cs typeface="Roboto"/>
              <a:sym typeface="Roboto"/>
            </a:endParaRPr>
          </a:p>
        </p:txBody>
      </p:sp>
      <p:pic>
        <p:nvPicPr>
          <p:cNvPr id="250" name="Google Shape;250;p10"/>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51" name="Google Shape;251;p10"/>
          <p:cNvSpPr txBox="1"/>
          <p:nvPr/>
        </p:nvSpPr>
        <p:spPr>
          <a:xfrm>
            <a:off x="1918000" y="1704600"/>
            <a:ext cx="44073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After the case block is executed, if there's a </a:t>
            </a:r>
            <a:r>
              <a:rPr b="0" i="0" lang="en-US" sz="3000" u="none" cap="none" strike="noStrike">
                <a:solidFill>
                  <a:srgbClr val="000000"/>
                </a:solidFill>
                <a:latin typeface="Courier New"/>
                <a:ea typeface="Courier New"/>
                <a:cs typeface="Courier New"/>
                <a:sym typeface="Courier New"/>
              </a:rPr>
              <a:t>break</a:t>
            </a:r>
            <a:r>
              <a:rPr b="0" i="0" lang="en-US" sz="3000" u="none" cap="none" strike="noStrike">
                <a:solidFill>
                  <a:srgbClr val="000000"/>
                </a:solidFill>
                <a:latin typeface="Roboto"/>
                <a:ea typeface="Roboto"/>
                <a:cs typeface="Roboto"/>
                <a:sym typeface="Roboto"/>
              </a:rPr>
              <a:t> statement at the end of it, exit the switch</a:t>
            </a:r>
            <a:endParaRPr b="0" i="1" sz="3000" u="none" cap="none" strike="noStrike">
              <a:solidFill>
                <a:srgbClr val="000000"/>
              </a:solidFill>
              <a:latin typeface="Courier New"/>
              <a:ea typeface="Courier New"/>
              <a:cs typeface="Courier New"/>
              <a:sym typeface="Courier New"/>
            </a:endParaRPr>
          </a:p>
        </p:txBody>
      </p:sp>
      <p:sp>
        <p:nvSpPr>
          <p:cNvPr id="252" name="Google Shape;252;p10"/>
          <p:cNvSpPr txBox="1"/>
          <p:nvPr>
            <p:ph idx="4294967295" type="body"/>
          </p:nvPr>
        </p:nvSpPr>
        <p:spPr>
          <a:xfrm>
            <a:off x="6705600" y="0"/>
            <a:ext cx="5486400" cy="6858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solidFill>
                  <a:srgbClr val="0000FF"/>
                </a:solidFill>
                <a:latin typeface="Courier New"/>
                <a:ea typeface="Courier New"/>
                <a:cs typeface="Courier New"/>
                <a:sym typeface="Courier New"/>
              </a:rPr>
              <a:t> 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switch</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09885A"/>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'Number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'String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default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'I don\'t know'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solidFill>
                <a:srgbClr val="0000FF"/>
              </a:solidFill>
              <a:latin typeface="Courier New"/>
              <a:ea typeface="Courier New"/>
              <a:cs typeface="Courier New"/>
              <a:sym typeface="Courier New"/>
            </a:endParaRPr>
          </a:p>
        </p:txBody>
      </p:sp>
      <p:sp>
        <p:nvSpPr>
          <p:cNvPr id="253" name="Google Shape;253;p10"/>
          <p:cNvSpPr txBox="1"/>
          <p:nvPr/>
        </p:nvSpPr>
        <p:spPr>
          <a:xfrm>
            <a:off x="-76200" y="5284250"/>
            <a:ext cx="1322100" cy="20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US" sz="9600" u="none" cap="none" strike="noStrike">
                <a:solidFill>
                  <a:srgbClr val="000000"/>
                </a:solidFill>
                <a:highlight>
                  <a:srgbClr val="FFFF00"/>
                </a:highlight>
                <a:latin typeface="Impact"/>
                <a:ea typeface="Impact"/>
                <a:cs typeface="Impact"/>
                <a:sym typeface="Impact"/>
              </a:rPr>
              <a:t> 4.  </a:t>
            </a:r>
            <a:endParaRPr b="0" i="0" sz="9600" u="none" cap="none" strike="noStrike">
              <a:solidFill>
                <a:srgbClr val="000000"/>
              </a:solidFill>
              <a:highlight>
                <a:srgbClr val="FFFF00"/>
              </a:highlight>
              <a:latin typeface="Impact"/>
              <a:ea typeface="Impact"/>
              <a:cs typeface="Impact"/>
              <a:sym typeface="Impact"/>
            </a:endParaRPr>
          </a:p>
        </p:txBody>
      </p:sp>
      <p:sp>
        <p:nvSpPr>
          <p:cNvPr id="254" name="Google Shape;254;p10"/>
          <p:cNvSpPr/>
          <p:nvPr/>
        </p:nvSpPr>
        <p:spPr>
          <a:xfrm>
            <a:off x="7693975" y="4145809"/>
            <a:ext cx="1236300" cy="38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1"/>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1000"/>
              </a:spcAft>
              <a:buClr>
                <a:srgbClr val="000000"/>
              </a:buClr>
              <a:buSzPts val="1100"/>
              <a:buFont typeface="Arial"/>
              <a:buNone/>
            </a:pPr>
            <a:r>
              <a:rPr b="1" i="0" lang="en-US" sz="3000" u="none" cap="none" strike="noStrike">
                <a:solidFill>
                  <a:schemeClr val="dk1"/>
                </a:solidFill>
                <a:latin typeface="Roboto"/>
                <a:ea typeface="Roboto"/>
                <a:cs typeface="Roboto"/>
                <a:sym typeface="Roboto"/>
              </a:rPr>
              <a:t>step-by-step procedure</a:t>
            </a:r>
            <a:endParaRPr b="1" i="0" sz="4800" u="none" cap="none" strike="noStrike">
              <a:solidFill>
                <a:srgbClr val="434343"/>
              </a:solidFill>
              <a:latin typeface="Roboto"/>
              <a:ea typeface="Roboto"/>
              <a:cs typeface="Roboto"/>
              <a:sym typeface="Roboto"/>
            </a:endParaRPr>
          </a:p>
        </p:txBody>
      </p:sp>
      <p:pic>
        <p:nvPicPr>
          <p:cNvPr id="261" name="Google Shape;261;p11"/>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62" name="Google Shape;262;p11"/>
          <p:cNvSpPr txBox="1"/>
          <p:nvPr/>
        </p:nvSpPr>
        <p:spPr>
          <a:xfrm>
            <a:off x="1918000" y="1704600"/>
            <a:ext cx="44073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If there's no </a:t>
            </a:r>
            <a:r>
              <a:rPr b="0" i="0" lang="en-US" sz="3000" u="none" cap="none" strike="noStrike">
                <a:solidFill>
                  <a:srgbClr val="000000"/>
                </a:solidFill>
                <a:latin typeface="Courier New"/>
                <a:ea typeface="Courier New"/>
                <a:cs typeface="Courier New"/>
                <a:sym typeface="Courier New"/>
              </a:rPr>
              <a:t>break</a:t>
            </a:r>
            <a:r>
              <a:rPr b="0" i="0" lang="en-US" sz="3000" u="none" cap="none" strike="noStrike">
                <a:solidFill>
                  <a:srgbClr val="000000"/>
                </a:solidFill>
                <a:latin typeface="Roboto"/>
                <a:ea typeface="Roboto"/>
                <a:cs typeface="Roboto"/>
                <a:sym typeface="Roboto"/>
              </a:rPr>
              <a:t> or step 2 returned </a:t>
            </a:r>
            <a:r>
              <a:rPr b="0" i="0" lang="en-US" sz="3000" u="none" cap="none" strike="noStrike">
                <a:solidFill>
                  <a:srgbClr val="000000"/>
                </a:solidFill>
                <a:latin typeface="Courier New"/>
                <a:ea typeface="Courier New"/>
                <a:cs typeface="Courier New"/>
                <a:sym typeface="Courier New"/>
              </a:rPr>
              <a:t>false</a:t>
            </a:r>
            <a:r>
              <a:rPr b="0" i="0" lang="en-US" sz="3000" u="none" cap="none" strike="noStrike">
                <a:solidFill>
                  <a:srgbClr val="000000"/>
                </a:solidFill>
                <a:latin typeface="Roboto"/>
                <a:ea typeface="Roboto"/>
                <a:cs typeface="Roboto"/>
                <a:sym typeface="Roboto"/>
              </a:rPr>
              <a:t>, move on to the next </a:t>
            </a:r>
            <a:r>
              <a:rPr b="0" i="0" lang="en-US" sz="3000" u="none" cap="none" strike="noStrike">
                <a:solidFill>
                  <a:srgbClr val="000000"/>
                </a:solidFill>
                <a:latin typeface="Courier New"/>
                <a:ea typeface="Courier New"/>
                <a:cs typeface="Courier New"/>
                <a:sym typeface="Courier New"/>
              </a:rPr>
              <a:t>case</a:t>
            </a:r>
            <a:r>
              <a:rPr b="0" i="0" lang="en-US" sz="3000" u="none" cap="none" strike="noStrike">
                <a:solidFill>
                  <a:srgbClr val="000000"/>
                </a:solidFill>
                <a:latin typeface="Roboto"/>
                <a:ea typeface="Roboto"/>
                <a:cs typeface="Roboto"/>
                <a:sym typeface="Roboto"/>
              </a:rPr>
              <a:t> block</a:t>
            </a:r>
            <a:endParaRPr b="0" i="1" sz="3000" u="none" cap="none" strike="noStrike">
              <a:solidFill>
                <a:srgbClr val="000000"/>
              </a:solidFill>
              <a:latin typeface="Courier New"/>
              <a:ea typeface="Courier New"/>
              <a:cs typeface="Courier New"/>
              <a:sym typeface="Courier New"/>
            </a:endParaRPr>
          </a:p>
        </p:txBody>
      </p:sp>
      <p:sp>
        <p:nvSpPr>
          <p:cNvPr id="263" name="Google Shape;263;p11"/>
          <p:cNvSpPr txBox="1"/>
          <p:nvPr>
            <p:ph idx="4294967295" type="body"/>
          </p:nvPr>
        </p:nvSpPr>
        <p:spPr>
          <a:xfrm>
            <a:off x="6705600" y="0"/>
            <a:ext cx="5486400" cy="6858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solidFill>
                  <a:srgbClr val="0000FF"/>
                </a:solidFill>
                <a:latin typeface="Courier New"/>
                <a:ea typeface="Courier New"/>
                <a:cs typeface="Courier New"/>
                <a:sym typeface="Courier New"/>
              </a:rPr>
              <a:t> 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switch</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09885A"/>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'Number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'String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default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'I don\'t know'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solidFill>
                <a:srgbClr val="0000FF"/>
              </a:solidFill>
              <a:latin typeface="Courier New"/>
              <a:ea typeface="Courier New"/>
              <a:cs typeface="Courier New"/>
              <a:sym typeface="Courier New"/>
            </a:endParaRPr>
          </a:p>
        </p:txBody>
      </p:sp>
      <p:sp>
        <p:nvSpPr>
          <p:cNvPr id="264" name="Google Shape;264;p11"/>
          <p:cNvSpPr txBox="1"/>
          <p:nvPr/>
        </p:nvSpPr>
        <p:spPr>
          <a:xfrm>
            <a:off x="-76200" y="5284250"/>
            <a:ext cx="1322100" cy="20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US" sz="9600" u="none" cap="none" strike="noStrike">
                <a:solidFill>
                  <a:srgbClr val="000000"/>
                </a:solidFill>
                <a:highlight>
                  <a:srgbClr val="FFFF00"/>
                </a:highlight>
                <a:latin typeface="Impact"/>
                <a:ea typeface="Impact"/>
                <a:cs typeface="Impact"/>
                <a:sym typeface="Impact"/>
              </a:rPr>
              <a:t> 5.  </a:t>
            </a:r>
            <a:endParaRPr b="0" i="0" sz="9600" u="none" cap="none" strike="noStrike">
              <a:solidFill>
                <a:srgbClr val="000000"/>
              </a:solidFill>
              <a:highlight>
                <a:srgbClr val="FFFF00"/>
              </a:highlight>
              <a:latin typeface="Impact"/>
              <a:ea typeface="Impact"/>
              <a:cs typeface="Impact"/>
              <a:sym typeface="Impac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1000"/>
              </a:spcAft>
              <a:buClr>
                <a:srgbClr val="000000"/>
              </a:buClr>
              <a:buSzPts val="1100"/>
              <a:buFont typeface="Arial"/>
              <a:buNone/>
            </a:pPr>
            <a:r>
              <a:rPr b="1" i="0" lang="en-US" sz="3000" u="none" cap="none" strike="noStrike">
                <a:solidFill>
                  <a:schemeClr val="dk1"/>
                </a:solidFill>
                <a:latin typeface="Roboto"/>
                <a:ea typeface="Roboto"/>
                <a:cs typeface="Roboto"/>
                <a:sym typeface="Roboto"/>
              </a:rPr>
              <a:t>step-by-step procedure</a:t>
            </a:r>
            <a:endParaRPr b="1" i="0" sz="4800" u="none" cap="none" strike="noStrike">
              <a:solidFill>
                <a:srgbClr val="434343"/>
              </a:solidFill>
              <a:latin typeface="Roboto"/>
              <a:ea typeface="Roboto"/>
              <a:cs typeface="Roboto"/>
              <a:sym typeface="Roboto"/>
            </a:endParaRPr>
          </a:p>
        </p:txBody>
      </p:sp>
      <p:pic>
        <p:nvPicPr>
          <p:cNvPr id="271" name="Google Shape;271;p1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72" name="Google Shape;272;p12"/>
          <p:cNvSpPr txBox="1"/>
          <p:nvPr/>
        </p:nvSpPr>
        <p:spPr>
          <a:xfrm>
            <a:off x="1918000" y="1704600"/>
            <a:ext cx="44073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Repeat steps 2 to 5.</a:t>
            </a:r>
            <a:endParaRPr b="0" i="0" sz="3000" u="none" cap="none" strike="noStrike">
              <a:solidFill>
                <a:srgbClr val="000000"/>
              </a:solidFill>
              <a:latin typeface="Roboto"/>
              <a:ea typeface="Roboto"/>
              <a:cs typeface="Roboto"/>
              <a:sym typeface="Roboto"/>
            </a:endParaRPr>
          </a:p>
        </p:txBody>
      </p:sp>
      <p:sp>
        <p:nvSpPr>
          <p:cNvPr id="273" name="Google Shape;273;p12"/>
          <p:cNvSpPr txBox="1"/>
          <p:nvPr>
            <p:ph idx="4294967295" type="body"/>
          </p:nvPr>
        </p:nvSpPr>
        <p:spPr>
          <a:xfrm>
            <a:off x="6705600" y="0"/>
            <a:ext cx="5486400" cy="6858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solidFill>
                  <a:srgbClr val="0000FF"/>
                </a:solidFill>
                <a:latin typeface="Courier New"/>
                <a:ea typeface="Courier New"/>
                <a:cs typeface="Courier New"/>
                <a:sym typeface="Courier New"/>
              </a:rPr>
              <a:t> 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switch</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09885A"/>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'Number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'String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default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'I don\'t know'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solidFill>
                <a:srgbClr val="0000FF"/>
              </a:solidFill>
              <a:latin typeface="Courier New"/>
              <a:ea typeface="Courier New"/>
              <a:cs typeface="Courier New"/>
              <a:sym typeface="Courier New"/>
            </a:endParaRPr>
          </a:p>
        </p:txBody>
      </p:sp>
      <p:sp>
        <p:nvSpPr>
          <p:cNvPr id="274" name="Google Shape;274;p12"/>
          <p:cNvSpPr txBox="1"/>
          <p:nvPr/>
        </p:nvSpPr>
        <p:spPr>
          <a:xfrm>
            <a:off x="-76200" y="5284250"/>
            <a:ext cx="1322100" cy="20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US" sz="9600" u="none" cap="none" strike="noStrike">
                <a:solidFill>
                  <a:srgbClr val="000000"/>
                </a:solidFill>
                <a:highlight>
                  <a:srgbClr val="FFFF00"/>
                </a:highlight>
                <a:latin typeface="Impact"/>
                <a:ea typeface="Impact"/>
                <a:cs typeface="Impact"/>
                <a:sym typeface="Impact"/>
              </a:rPr>
              <a:t> 6.  </a:t>
            </a:r>
            <a:endParaRPr b="0" i="0" sz="9600" u="none" cap="none" strike="noStrike">
              <a:solidFill>
                <a:srgbClr val="000000"/>
              </a:solidFill>
              <a:highlight>
                <a:srgbClr val="FFFF00"/>
              </a:highlight>
              <a:latin typeface="Impact"/>
              <a:ea typeface="Impact"/>
              <a:cs typeface="Impact"/>
              <a:sym typeface="Impac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3"/>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1000"/>
              </a:spcAft>
              <a:buClr>
                <a:srgbClr val="000000"/>
              </a:buClr>
              <a:buSzPts val="1100"/>
              <a:buFont typeface="Arial"/>
              <a:buNone/>
            </a:pPr>
            <a:r>
              <a:rPr b="1" i="0" lang="en-US" sz="3000" u="none" cap="none" strike="noStrike">
                <a:solidFill>
                  <a:schemeClr val="dk1"/>
                </a:solidFill>
                <a:latin typeface="Roboto"/>
                <a:ea typeface="Roboto"/>
                <a:cs typeface="Roboto"/>
                <a:sym typeface="Roboto"/>
              </a:rPr>
              <a:t>step-by-step procedure</a:t>
            </a:r>
            <a:endParaRPr b="1" i="0" sz="4800" u="none" cap="none" strike="noStrike">
              <a:solidFill>
                <a:srgbClr val="434343"/>
              </a:solidFill>
              <a:latin typeface="Roboto"/>
              <a:ea typeface="Roboto"/>
              <a:cs typeface="Roboto"/>
              <a:sym typeface="Roboto"/>
            </a:endParaRPr>
          </a:p>
        </p:txBody>
      </p:sp>
      <p:pic>
        <p:nvPicPr>
          <p:cNvPr id="281" name="Google Shape;281;p13"/>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82" name="Google Shape;282;p13"/>
          <p:cNvSpPr txBox="1"/>
          <p:nvPr/>
        </p:nvSpPr>
        <p:spPr>
          <a:xfrm>
            <a:off x="1918000" y="1704600"/>
            <a:ext cx="44073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If no exit in step </a:t>
            </a:r>
            <a:r>
              <a:rPr b="1" i="0" lang="en-US" sz="3000" u="none" cap="none" strike="noStrike">
                <a:solidFill>
                  <a:srgbClr val="000000"/>
                </a:solidFill>
                <a:latin typeface="Roboto"/>
                <a:ea typeface="Roboto"/>
                <a:cs typeface="Roboto"/>
                <a:sym typeface="Roboto"/>
              </a:rPr>
              <a:t>4</a:t>
            </a:r>
            <a:r>
              <a:rPr b="0" i="0" lang="en-US" sz="3000" u="none" cap="none" strike="noStrike">
                <a:solidFill>
                  <a:srgbClr val="000000"/>
                </a:solidFill>
                <a:latin typeface="Roboto"/>
                <a:ea typeface="Roboto"/>
                <a:cs typeface="Roboto"/>
                <a:sym typeface="Roboto"/>
              </a:rPr>
              <a:t>, execute the code following the </a:t>
            </a:r>
            <a:r>
              <a:rPr b="1" i="0" lang="en-US" sz="3000" u="none" cap="none" strike="noStrike">
                <a:solidFill>
                  <a:srgbClr val="000000"/>
                </a:solidFill>
                <a:latin typeface="Courier New"/>
                <a:ea typeface="Courier New"/>
                <a:cs typeface="Courier New"/>
                <a:sym typeface="Courier New"/>
              </a:rPr>
              <a:t>default</a:t>
            </a:r>
            <a:r>
              <a:rPr b="0" i="0" lang="en-US" sz="3000" u="none" cap="none" strike="noStrike">
                <a:solidFill>
                  <a:srgbClr val="000000"/>
                </a:solidFill>
                <a:latin typeface="Roboto"/>
                <a:ea typeface="Roboto"/>
                <a:cs typeface="Roboto"/>
                <a:sym typeface="Roboto"/>
              </a:rPr>
              <a:t> statement</a:t>
            </a:r>
            <a:endParaRPr b="0" i="0" sz="3000" u="none" cap="none" strike="noStrike">
              <a:solidFill>
                <a:srgbClr val="000000"/>
              </a:solidFill>
              <a:latin typeface="Roboto"/>
              <a:ea typeface="Roboto"/>
              <a:cs typeface="Roboto"/>
              <a:sym typeface="Roboto"/>
            </a:endParaRPr>
          </a:p>
        </p:txBody>
      </p:sp>
      <p:sp>
        <p:nvSpPr>
          <p:cNvPr id="283" name="Google Shape;283;p13"/>
          <p:cNvSpPr txBox="1"/>
          <p:nvPr>
            <p:ph idx="4294967295" type="body"/>
          </p:nvPr>
        </p:nvSpPr>
        <p:spPr>
          <a:xfrm>
            <a:off x="6705600" y="125"/>
            <a:ext cx="5486400" cy="6858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solidFill>
                  <a:srgbClr val="0000FF"/>
                </a:solidFill>
                <a:latin typeface="Courier New"/>
                <a:ea typeface="Courier New"/>
                <a:cs typeface="Courier New"/>
                <a:sym typeface="Courier New"/>
              </a:rPr>
              <a:t> 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switch</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09885A"/>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'Number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'String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default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'I don\'t know'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solidFill>
                <a:srgbClr val="0000FF"/>
              </a:solidFill>
              <a:latin typeface="Courier New"/>
              <a:ea typeface="Courier New"/>
              <a:cs typeface="Courier New"/>
              <a:sym typeface="Courier New"/>
            </a:endParaRPr>
          </a:p>
        </p:txBody>
      </p:sp>
      <p:sp>
        <p:nvSpPr>
          <p:cNvPr id="284" name="Google Shape;284;p13"/>
          <p:cNvSpPr txBox="1"/>
          <p:nvPr/>
        </p:nvSpPr>
        <p:spPr>
          <a:xfrm>
            <a:off x="-76200" y="5284250"/>
            <a:ext cx="1322100" cy="20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US" sz="9600" u="none" cap="none" strike="noStrike">
                <a:solidFill>
                  <a:srgbClr val="000000"/>
                </a:solidFill>
                <a:highlight>
                  <a:srgbClr val="FFFF00"/>
                </a:highlight>
                <a:latin typeface="Impact"/>
                <a:ea typeface="Impact"/>
                <a:cs typeface="Impact"/>
                <a:sym typeface="Impact"/>
              </a:rPr>
              <a:t> 7.  </a:t>
            </a:r>
            <a:endParaRPr b="0" i="0" sz="9600" u="none" cap="none" strike="noStrike">
              <a:solidFill>
                <a:srgbClr val="000000"/>
              </a:solidFill>
              <a:highlight>
                <a:srgbClr val="FFFF00"/>
              </a:highlight>
              <a:latin typeface="Impact"/>
              <a:ea typeface="Impact"/>
              <a:cs typeface="Impact"/>
              <a:sym typeface="Impact"/>
            </a:endParaRPr>
          </a:p>
        </p:txBody>
      </p:sp>
      <p:sp>
        <p:nvSpPr>
          <p:cNvPr id="285" name="Google Shape;285;p13"/>
          <p:cNvSpPr/>
          <p:nvPr/>
        </p:nvSpPr>
        <p:spPr>
          <a:xfrm>
            <a:off x="7449234" y="4491233"/>
            <a:ext cx="4230300" cy="891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1000"/>
              </a:spcAft>
              <a:buClr>
                <a:srgbClr val="000000"/>
              </a:buClr>
              <a:buSzPts val="1100"/>
              <a:buFont typeface="Arial"/>
              <a:buNone/>
            </a:pPr>
            <a:r>
              <a:rPr b="1" i="0" lang="en-US" sz="3000" u="none" cap="none" strike="noStrike">
                <a:solidFill>
                  <a:schemeClr val="dk1"/>
                </a:solidFill>
                <a:latin typeface="Roboto"/>
                <a:ea typeface="Roboto"/>
                <a:cs typeface="Roboto"/>
                <a:sym typeface="Roboto"/>
              </a:rPr>
              <a:t>Fall-through</a:t>
            </a:r>
            <a:endParaRPr b="1" i="0" sz="4800" u="none" cap="none" strike="noStrike">
              <a:solidFill>
                <a:srgbClr val="434343"/>
              </a:solidFill>
              <a:latin typeface="Roboto"/>
              <a:ea typeface="Roboto"/>
              <a:cs typeface="Roboto"/>
              <a:sym typeface="Roboto"/>
            </a:endParaRPr>
          </a:p>
        </p:txBody>
      </p:sp>
      <p:pic>
        <p:nvPicPr>
          <p:cNvPr id="292" name="Google Shape;292;p14"/>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93" name="Google Shape;293;p14"/>
          <p:cNvSpPr txBox="1"/>
          <p:nvPr/>
        </p:nvSpPr>
        <p:spPr>
          <a:xfrm>
            <a:off x="1918000" y="1704600"/>
            <a:ext cx="44073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Fall-through in switch statement</a:t>
            </a:r>
            <a:endParaRPr b="0" i="0" sz="3000" u="none" cap="none" strike="noStrike">
              <a:solidFill>
                <a:srgbClr val="000000"/>
              </a:solidFill>
              <a:latin typeface="Roboto"/>
              <a:ea typeface="Roboto"/>
              <a:cs typeface="Roboto"/>
              <a:sym typeface="Roboto"/>
            </a:endParaRPr>
          </a:p>
        </p:txBody>
      </p:sp>
      <p:sp>
        <p:nvSpPr>
          <p:cNvPr id="294" name="Google Shape;294;p14"/>
          <p:cNvSpPr txBox="1"/>
          <p:nvPr>
            <p:ph idx="4294967295" type="body"/>
          </p:nvPr>
        </p:nvSpPr>
        <p:spPr>
          <a:xfrm>
            <a:off x="6705600" y="0"/>
            <a:ext cx="5486400" cy="6858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t/>
            </a:r>
            <a:endParaRPr b="1" sz="7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solidFill>
                  <a:srgbClr val="0000FF"/>
                </a:solidFill>
                <a:latin typeface="Courier New"/>
                <a:ea typeface="Courier New"/>
                <a:cs typeface="Courier New"/>
                <a:sym typeface="Courier New"/>
              </a:rPr>
              <a:t> 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car</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'bmw'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switch</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car</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'vw'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'audi'</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'bmw'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'Great german car!'</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'fiat'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'Good Italian car!'</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100"/>
              <a:buFont typeface="Arial"/>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default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'I don\'t know'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solidFill>
                <a:srgbClr val="0000FF"/>
              </a:solidFill>
              <a:latin typeface="Courier New"/>
              <a:ea typeface="Courier New"/>
              <a:cs typeface="Courier New"/>
              <a:sym typeface="Courier New"/>
            </a:endParaRPr>
          </a:p>
        </p:txBody>
      </p:sp>
      <p:sp>
        <p:nvSpPr>
          <p:cNvPr id="295" name="Google Shape;295;p14"/>
          <p:cNvSpPr/>
          <p:nvPr/>
        </p:nvSpPr>
        <p:spPr>
          <a:xfrm>
            <a:off x="7601625" y="1853300"/>
            <a:ext cx="4407300" cy="202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Best Practice Tips</a:t>
            </a:r>
            <a:endParaRPr b="1" i="0" sz="4800" u="none" cap="none" strike="noStrike">
              <a:solidFill>
                <a:srgbClr val="434343"/>
              </a:solidFill>
              <a:latin typeface="Roboto"/>
              <a:ea typeface="Roboto"/>
              <a:cs typeface="Roboto"/>
              <a:sym typeface="Roboto"/>
            </a:endParaRPr>
          </a:p>
        </p:txBody>
      </p:sp>
      <p:pic>
        <p:nvPicPr>
          <p:cNvPr id="302" name="Google Shape;302;p1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303" name="Google Shape;303;p15"/>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Indent the code that follows the </a:t>
            </a:r>
            <a:r>
              <a:rPr b="1" i="0" lang="en-US" sz="3000" u="none" cap="none" strike="noStrike">
                <a:solidFill>
                  <a:srgbClr val="000000"/>
                </a:solidFill>
                <a:latin typeface="Courier New"/>
                <a:ea typeface="Courier New"/>
                <a:cs typeface="Courier New"/>
                <a:sym typeface="Courier New"/>
              </a:rPr>
              <a:t>case</a:t>
            </a:r>
            <a:r>
              <a:rPr b="0" i="0" lang="en-US" sz="3000" u="none" cap="none" strike="noStrike">
                <a:solidFill>
                  <a:srgbClr val="000000"/>
                </a:solidFill>
                <a:latin typeface="Roboto"/>
                <a:ea typeface="Roboto"/>
                <a:cs typeface="Roboto"/>
                <a:sym typeface="Roboto"/>
              </a:rPr>
              <a:t> lines.</a:t>
            </a:r>
            <a:endParaRPr b="0" i="0" sz="3000" u="none" cap="none" strike="noStrike">
              <a:solidFill>
                <a:srgbClr val="000000"/>
              </a:solidFill>
              <a:latin typeface="Roboto"/>
              <a:ea typeface="Roboto"/>
              <a:cs typeface="Roboto"/>
              <a:sym typeface="Roboto"/>
            </a:endParaRPr>
          </a:p>
          <a:p>
            <a:pPr indent="0" lvl="0" marL="0" marR="0" rtl="0" algn="l">
              <a:lnSpc>
                <a:spcPct val="150000"/>
              </a:lnSpc>
              <a:spcBef>
                <a:spcPts val="100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Don't forget to </a:t>
            </a:r>
            <a:r>
              <a:rPr b="1" i="0" lang="en-US" sz="3000" u="none" cap="none" strike="noStrike">
                <a:solidFill>
                  <a:srgbClr val="000000"/>
                </a:solidFill>
                <a:latin typeface="Courier New"/>
                <a:ea typeface="Courier New"/>
                <a:cs typeface="Courier New"/>
                <a:sym typeface="Courier New"/>
              </a:rPr>
              <a:t>break</a:t>
            </a:r>
            <a:endParaRPr b="1" i="0" sz="3000" u="none" cap="none" strike="noStrike">
              <a:solidFill>
                <a:srgbClr val="000000"/>
              </a:solidFill>
              <a:latin typeface="Courier New"/>
              <a:ea typeface="Courier New"/>
              <a:cs typeface="Courier New"/>
              <a:sym typeface="Courier New"/>
            </a:endParaRPr>
          </a:p>
          <a:p>
            <a:pPr indent="0" lvl="0" marL="0" marR="0" rtl="0" algn="l">
              <a:lnSpc>
                <a:spcPct val="150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Use the </a:t>
            </a:r>
            <a:r>
              <a:rPr b="1" i="0" lang="en-US" sz="3000" u="none" cap="none" strike="noStrike">
                <a:solidFill>
                  <a:srgbClr val="000000"/>
                </a:solidFill>
                <a:latin typeface="Courier New"/>
                <a:ea typeface="Courier New"/>
                <a:cs typeface="Courier New"/>
                <a:sym typeface="Courier New"/>
              </a:rPr>
              <a:t>default</a:t>
            </a:r>
            <a:r>
              <a:rPr b="0" i="0" lang="en-US" sz="3000" u="none" cap="none" strike="noStrike">
                <a:solidFill>
                  <a:srgbClr val="000000"/>
                </a:solidFill>
                <a:latin typeface="Roboto"/>
                <a:ea typeface="Roboto"/>
                <a:cs typeface="Roboto"/>
                <a:sym typeface="Roboto"/>
              </a:rPr>
              <a:t>  case</a:t>
            </a:r>
            <a:endParaRPr b="0" i="0" sz="30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6"/>
          <p:cNvPicPr preferRelativeResize="0"/>
          <p:nvPr/>
        </p:nvPicPr>
        <p:blipFill rotWithShape="1">
          <a:blip r:embed="rId3">
            <a:alphaModFix/>
          </a:blip>
          <a:srcRect b="0" l="0" r="0" t="0"/>
          <a:stretch/>
        </p:blipFill>
        <p:spPr>
          <a:xfrm>
            <a:off x="0" y="0"/>
            <a:ext cx="12192000" cy="6859031"/>
          </a:xfrm>
          <a:prstGeom prst="rect">
            <a:avLst/>
          </a:prstGeom>
          <a:noFill/>
          <a:ln>
            <a:noFill/>
          </a:ln>
        </p:spPr>
      </p:pic>
      <p:pic>
        <p:nvPicPr>
          <p:cNvPr id="310" name="Google Shape;310;p16"/>
          <p:cNvPicPr preferRelativeResize="0"/>
          <p:nvPr/>
        </p:nvPicPr>
        <p:blipFill rotWithShape="1">
          <a:blip r:embed="rId4">
            <a:alphaModFix/>
          </a:blip>
          <a:srcRect b="0" l="0" r="0" t="0"/>
          <a:stretch/>
        </p:blipFill>
        <p:spPr>
          <a:xfrm>
            <a:off x="0" y="0"/>
            <a:ext cx="4868997" cy="4868997"/>
          </a:xfrm>
          <a:prstGeom prst="rect">
            <a:avLst/>
          </a:prstGeom>
          <a:noFill/>
          <a:ln>
            <a:noFill/>
          </a:ln>
        </p:spPr>
      </p:pic>
      <p:sp>
        <p:nvSpPr>
          <p:cNvPr id="311" name="Google Shape;311;p16"/>
          <p:cNvSpPr txBox="1"/>
          <p:nvPr/>
        </p:nvSpPr>
        <p:spPr>
          <a:xfrm>
            <a:off x="5085709" y="3411021"/>
            <a:ext cx="23013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lt1"/>
              </a:solidFill>
              <a:latin typeface="Arial"/>
              <a:ea typeface="Arial"/>
              <a:cs typeface="Arial"/>
              <a:sym typeface="Arial"/>
            </a:endParaRPr>
          </a:p>
        </p:txBody>
      </p:sp>
      <p:sp>
        <p:nvSpPr>
          <p:cNvPr id="312" name="Google Shape;312;p16"/>
          <p:cNvSpPr txBox="1"/>
          <p:nvPr>
            <p:ph type="title"/>
          </p:nvPr>
        </p:nvSpPr>
        <p:spPr>
          <a:xfrm>
            <a:off x="831850" y="1709738"/>
            <a:ext cx="10515600" cy="285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b="1" lang="en-US">
                <a:solidFill>
                  <a:schemeClr val="lt1"/>
                </a:solidFill>
                <a:latin typeface="Roboto"/>
                <a:ea typeface="Roboto"/>
                <a:cs typeface="Roboto"/>
                <a:sym typeface="Roboto"/>
              </a:rPr>
              <a:t>Practical</a:t>
            </a:r>
            <a:endParaRPr b="1">
              <a:solidFill>
                <a:schemeClr val="lt1"/>
              </a:solidFill>
              <a:latin typeface="Roboto"/>
              <a:ea typeface="Roboto"/>
              <a:cs typeface="Roboto"/>
              <a:sym typeface="Roboto"/>
            </a:endParaRPr>
          </a:p>
        </p:txBody>
      </p:sp>
      <p:sp>
        <p:nvSpPr>
          <p:cNvPr id="313" name="Google Shape;313;p16"/>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p>
            <a:pPr indent="-50800" lvl="0" marL="228600" rtl="0" algn="r">
              <a:lnSpc>
                <a:spcPct val="90000"/>
              </a:lnSpc>
              <a:spcBef>
                <a:spcPts val="1000"/>
              </a:spcBef>
              <a:spcAft>
                <a:spcPts val="0"/>
              </a:spcAft>
              <a:buSzPts val="2800"/>
              <a:buNone/>
            </a:pPr>
            <a:r>
              <a:t/>
            </a:r>
            <a:endParaRPr>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Day overview</a:t>
            </a:r>
            <a:endParaRPr b="1" i="0" sz="4800" u="none" cap="none" strike="noStrike">
              <a:solidFill>
                <a:srgbClr val="434343"/>
              </a:solidFill>
              <a:latin typeface="Roboto"/>
              <a:ea typeface="Roboto"/>
              <a:cs typeface="Roboto"/>
              <a:sym typeface="Roboto"/>
            </a:endParaRPr>
          </a:p>
        </p:txBody>
      </p:sp>
      <p:pic>
        <p:nvPicPr>
          <p:cNvPr id="174" name="Google Shape;174;p2"/>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75" name="Google Shape;175;p2"/>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419100" lvl="0" marL="457200" marR="0" rtl="0" algn="l">
              <a:lnSpc>
                <a:spcPct val="150000"/>
              </a:lnSpc>
              <a:spcBef>
                <a:spcPts val="0"/>
              </a:spcBef>
              <a:spcAft>
                <a:spcPts val="0"/>
              </a:spcAft>
              <a:buClr>
                <a:srgbClr val="434343"/>
              </a:buClr>
              <a:buSzPts val="3000"/>
              <a:buFont typeface="Roboto"/>
              <a:buChar char="●"/>
            </a:pPr>
            <a:r>
              <a:rPr b="0" i="0" lang="en-US" sz="3000" u="none" cap="none" strike="noStrike">
                <a:solidFill>
                  <a:srgbClr val="434343"/>
                </a:solidFill>
                <a:latin typeface="Roboto"/>
                <a:ea typeface="Roboto"/>
                <a:cs typeface="Roboto"/>
                <a:sym typeface="Roboto"/>
              </a:rPr>
              <a:t>Recap and Coding Conventions</a:t>
            </a:r>
            <a:endParaRPr b="0" i="0" sz="3000" u="none" cap="none" strike="noStrike">
              <a:solidFill>
                <a:srgbClr val="434343"/>
              </a:solidFill>
              <a:latin typeface="Roboto"/>
              <a:ea typeface="Roboto"/>
              <a:cs typeface="Roboto"/>
              <a:sym typeface="Roboto"/>
            </a:endParaRPr>
          </a:p>
          <a:p>
            <a:pPr indent="-419100" lvl="0" marL="457200" marR="0" rtl="0" algn="l">
              <a:lnSpc>
                <a:spcPct val="150000"/>
              </a:lnSpc>
              <a:spcBef>
                <a:spcPts val="0"/>
              </a:spcBef>
              <a:spcAft>
                <a:spcPts val="0"/>
              </a:spcAft>
              <a:buClr>
                <a:schemeClr val="accent2"/>
              </a:buClr>
              <a:buSzPts val="3000"/>
              <a:buFont typeface="Roboto"/>
              <a:buChar char="●"/>
            </a:pPr>
            <a:r>
              <a:rPr b="1" i="0" lang="en-US" sz="3000" u="none" cap="none" strike="noStrike">
                <a:solidFill>
                  <a:schemeClr val="accent2"/>
                </a:solidFill>
                <a:latin typeface="Roboto"/>
                <a:ea typeface="Roboto"/>
                <a:cs typeface="Roboto"/>
                <a:sym typeface="Roboto"/>
              </a:rPr>
              <a:t>Switch</a:t>
            </a:r>
            <a:endParaRPr b="1" i="0" sz="3000" u="none" cap="none" strike="noStrike">
              <a:solidFill>
                <a:schemeClr val="accent2"/>
              </a:solidFill>
              <a:latin typeface="Roboto"/>
              <a:ea typeface="Roboto"/>
              <a:cs typeface="Roboto"/>
              <a:sym typeface="Roboto"/>
            </a:endParaRPr>
          </a:p>
          <a:p>
            <a:pPr indent="-419100" lvl="0" marL="457200" marR="0" rtl="0" algn="l">
              <a:lnSpc>
                <a:spcPct val="150000"/>
              </a:lnSpc>
              <a:spcBef>
                <a:spcPts val="0"/>
              </a:spcBef>
              <a:spcAft>
                <a:spcPts val="0"/>
              </a:spcAft>
              <a:buClr>
                <a:srgbClr val="434343"/>
              </a:buClr>
              <a:buSzPts val="3000"/>
              <a:buFont typeface="Roboto"/>
              <a:buChar char="●"/>
            </a:pPr>
            <a:r>
              <a:rPr b="0" i="0" lang="en-US" sz="3000" u="none" cap="none" strike="noStrike">
                <a:solidFill>
                  <a:srgbClr val="434343"/>
                </a:solidFill>
                <a:latin typeface="Roboto"/>
                <a:ea typeface="Roboto"/>
                <a:cs typeface="Roboto"/>
                <a:sym typeface="Roboto"/>
              </a:rPr>
              <a:t>Introduction to Arrays</a:t>
            </a:r>
            <a:endParaRPr b="0" i="0" sz="3000" u="none" cap="none" strike="noStrike">
              <a:solidFill>
                <a:schemeClr val="accent2"/>
              </a:solidFill>
              <a:latin typeface="Roboto"/>
              <a:ea typeface="Roboto"/>
              <a:cs typeface="Roboto"/>
              <a:sym typeface="Roboto"/>
            </a:endParaRPr>
          </a:p>
          <a:p>
            <a:pPr indent="-419100" lvl="0" marL="457200" marR="0" rtl="0" algn="l">
              <a:lnSpc>
                <a:spcPct val="150000"/>
              </a:lnSpc>
              <a:spcBef>
                <a:spcPts val="0"/>
              </a:spcBef>
              <a:spcAft>
                <a:spcPts val="0"/>
              </a:spcAft>
              <a:buClr>
                <a:srgbClr val="434343"/>
              </a:buClr>
              <a:buSzPts val="3000"/>
              <a:buFont typeface="Roboto"/>
              <a:buChar char="●"/>
            </a:pPr>
            <a:r>
              <a:rPr b="0" i="0" lang="en-US" sz="3000" u="none" cap="none" strike="noStrike">
                <a:solidFill>
                  <a:srgbClr val="434343"/>
                </a:solidFill>
                <a:latin typeface="Roboto"/>
                <a:ea typeface="Roboto"/>
                <a:cs typeface="Roboto"/>
                <a:sym typeface="Roboto"/>
              </a:rPr>
              <a:t>Loops</a:t>
            </a:r>
            <a:endParaRPr b="0" i="0" sz="3000" u="none" cap="none" strike="noStrike">
              <a:solidFill>
                <a:srgbClr val="4343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
          <p:cNvPicPr preferRelativeResize="0"/>
          <p:nvPr/>
        </p:nvPicPr>
        <p:blipFill rotWithShape="1">
          <a:blip r:embed="rId3">
            <a:alphaModFix amt="69000"/>
          </a:blip>
          <a:srcRect b="0" l="0" r="0" t="0"/>
          <a:stretch/>
        </p:blipFill>
        <p:spPr>
          <a:xfrm>
            <a:off x="0" y="0"/>
            <a:ext cx="12192000" cy="6859019"/>
          </a:xfrm>
          <a:prstGeom prst="rect">
            <a:avLst/>
          </a:prstGeom>
          <a:noFill/>
          <a:ln>
            <a:noFill/>
          </a:ln>
        </p:spPr>
      </p:pic>
      <p:pic>
        <p:nvPicPr>
          <p:cNvPr id="182" name="Google Shape;182;p3"/>
          <p:cNvPicPr preferRelativeResize="0"/>
          <p:nvPr/>
        </p:nvPicPr>
        <p:blipFill rotWithShape="1">
          <a:blip r:embed="rId4">
            <a:alphaModFix/>
          </a:blip>
          <a:srcRect b="69186" l="0" r="68120" t="0"/>
          <a:stretch/>
        </p:blipFill>
        <p:spPr>
          <a:xfrm>
            <a:off x="0" y="0"/>
            <a:ext cx="1552225" cy="1500300"/>
          </a:xfrm>
          <a:prstGeom prst="rect">
            <a:avLst/>
          </a:prstGeom>
          <a:noFill/>
          <a:ln>
            <a:noFill/>
          </a:ln>
        </p:spPr>
      </p:pic>
      <p:sp>
        <p:nvSpPr>
          <p:cNvPr id="183" name="Google Shape;183;p3"/>
          <p:cNvSpPr txBox="1"/>
          <p:nvPr>
            <p:ph type="title"/>
          </p:nvPr>
        </p:nvSpPr>
        <p:spPr>
          <a:xfrm>
            <a:off x="0" y="2746650"/>
            <a:ext cx="12163200" cy="13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6000">
                <a:solidFill>
                  <a:srgbClr val="FFFFFF"/>
                </a:solidFill>
                <a:latin typeface="Roboto"/>
                <a:ea typeface="Roboto"/>
                <a:cs typeface="Roboto"/>
                <a:sym typeface="Roboto"/>
              </a:rPr>
              <a:t>Switch</a:t>
            </a:r>
            <a:endParaRPr b="1" sz="6000">
              <a:solidFill>
                <a:srgbClr val="FFFFFF"/>
              </a:solidFill>
              <a:latin typeface="Roboto"/>
              <a:ea typeface="Roboto"/>
              <a:cs typeface="Roboto"/>
              <a:sym typeface="Roboto"/>
            </a:endParaRPr>
          </a:p>
        </p:txBody>
      </p:sp>
      <p:sp>
        <p:nvSpPr>
          <p:cNvPr id="184" name="Google Shape;184;p3"/>
          <p:cNvSpPr txBox="1"/>
          <p:nvPr>
            <p:ph idx="1" type="body"/>
          </p:nvPr>
        </p:nvSpPr>
        <p:spPr>
          <a:xfrm>
            <a:off x="0" y="3870675"/>
            <a:ext cx="12163200" cy="925200"/>
          </a:xfrm>
          <a:prstGeom prst="rect">
            <a:avLst/>
          </a:prstGeom>
          <a:noFill/>
          <a:ln>
            <a:noFill/>
          </a:ln>
        </p:spPr>
        <p:txBody>
          <a:bodyPr anchorCtr="0" anchor="t" bIns="91425" lIns="91425" spcFirstLastPara="1" rIns="91425" wrap="square" tIns="91425">
            <a:noAutofit/>
          </a:bodyPr>
          <a:lstStyle/>
          <a:p>
            <a:pPr indent="-50800" lvl="0" marL="228600" rtl="0" algn="ctr">
              <a:lnSpc>
                <a:spcPct val="90000"/>
              </a:lnSpc>
              <a:spcBef>
                <a:spcPts val="1000"/>
              </a:spcBef>
              <a:spcAft>
                <a:spcPts val="0"/>
              </a:spcAft>
              <a:buSzPts val="2800"/>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Switch</a:t>
            </a:r>
            <a:endParaRPr b="1" i="0" sz="4800" u="none" cap="none" strike="noStrike">
              <a:solidFill>
                <a:srgbClr val="434343"/>
              </a:solidFill>
              <a:latin typeface="Roboto"/>
              <a:ea typeface="Roboto"/>
              <a:cs typeface="Roboto"/>
              <a:sym typeface="Roboto"/>
            </a:endParaRPr>
          </a:p>
        </p:txBody>
      </p:sp>
      <p:pic>
        <p:nvPicPr>
          <p:cNvPr id="191" name="Google Shape;191;p4"/>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192" name="Google Shape;192;p4"/>
          <p:cNvSpPr txBox="1"/>
          <p:nvPr/>
        </p:nvSpPr>
        <p:spPr>
          <a:xfrm>
            <a:off x="2010506" y="1704600"/>
            <a:ext cx="8954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If you  find yourself using an if condition and having too many </a:t>
            </a:r>
            <a:r>
              <a:rPr b="0" i="0" lang="en-US" sz="3000" u="none" cap="none" strike="noStrike">
                <a:solidFill>
                  <a:srgbClr val="000000"/>
                </a:solidFill>
                <a:latin typeface="Courier New"/>
                <a:ea typeface="Courier New"/>
                <a:cs typeface="Courier New"/>
                <a:sym typeface="Courier New"/>
              </a:rPr>
              <a:t>else if</a:t>
            </a:r>
            <a:r>
              <a:rPr b="0" i="0" lang="en-US" sz="3000" u="none" cap="none" strike="noStrike">
                <a:solidFill>
                  <a:srgbClr val="000000"/>
                </a:solidFill>
                <a:latin typeface="Roboto"/>
                <a:ea typeface="Roboto"/>
                <a:cs typeface="Roboto"/>
                <a:sym typeface="Roboto"/>
              </a:rPr>
              <a:t> parts, you could consider changing the </a:t>
            </a:r>
            <a:r>
              <a:rPr b="0" i="0" lang="en-US" sz="3000" u="none" cap="none" strike="noStrike">
                <a:solidFill>
                  <a:srgbClr val="000000"/>
                </a:solidFill>
                <a:latin typeface="Courier New"/>
                <a:ea typeface="Courier New"/>
                <a:cs typeface="Courier New"/>
                <a:sym typeface="Courier New"/>
              </a:rPr>
              <a:t>if</a:t>
            </a:r>
            <a:r>
              <a:rPr b="0" i="0" lang="en-US" sz="3000" u="none" cap="none" strike="noStrike">
                <a:solidFill>
                  <a:srgbClr val="000000"/>
                </a:solidFill>
                <a:latin typeface="Roboto"/>
                <a:ea typeface="Roboto"/>
                <a:cs typeface="Roboto"/>
                <a:sym typeface="Roboto"/>
              </a:rPr>
              <a:t> to a </a:t>
            </a:r>
            <a:r>
              <a:rPr b="1" i="0" lang="en-US" sz="3000" u="none" cap="none" strike="noStrike">
                <a:solidFill>
                  <a:schemeClr val="accent5"/>
                </a:solidFill>
                <a:latin typeface="Courier New"/>
                <a:ea typeface="Courier New"/>
                <a:cs typeface="Courier New"/>
                <a:sym typeface="Courier New"/>
              </a:rPr>
              <a:t>switch</a:t>
            </a:r>
            <a:endParaRPr b="1" i="0" sz="3000" u="none" cap="none" strike="noStrike">
              <a:solidFill>
                <a:schemeClr val="accent5"/>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Switch</a:t>
            </a:r>
            <a:endParaRPr b="1" i="0" sz="4800" u="none" cap="none" strike="noStrike">
              <a:solidFill>
                <a:srgbClr val="434343"/>
              </a:solidFill>
              <a:latin typeface="Roboto"/>
              <a:ea typeface="Roboto"/>
              <a:cs typeface="Roboto"/>
              <a:sym typeface="Roboto"/>
            </a:endParaRPr>
          </a:p>
        </p:txBody>
      </p:sp>
      <p:pic>
        <p:nvPicPr>
          <p:cNvPr id="199" name="Google Shape;199;p5"/>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00" name="Google Shape;200;p5"/>
          <p:cNvSpPr txBox="1"/>
          <p:nvPr>
            <p:ph idx="1" type="body"/>
          </p:nvPr>
        </p:nvSpPr>
        <p:spPr>
          <a:xfrm>
            <a:off x="838200" y="1520825"/>
            <a:ext cx="5543100" cy="503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800"/>
              <a:buNone/>
            </a:pPr>
            <a:r>
              <a:rPr lang="en-US" sz="1800">
                <a:latin typeface="Roboto"/>
                <a:ea typeface="Roboto"/>
                <a:cs typeface="Roboto"/>
                <a:sym typeface="Roboto"/>
              </a:rPr>
              <a:t>Parts of a switch are:</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US" sz="1800">
                <a:latin typeface="Roboto"/>
                <a:ea typeface="Roboto"/>
                <a:cs typeface="Roboto"/>
                <a:sym typeface="Roboto"/>
              </a:rPr>
              <a:t>The </a:t>
            </a:r>
            <a:r>
              <a:rPr lang="en-US" sz="1800">
                <a:highlight>
                  <a:srgbClr val="FFD966"/>
                </a:highlight>
                <a:latin typeface="Courier New"/>
                <a:ea typeface="Courier New"/>
                <a:cs typeface="Courier New"/>
                <a:sym typeface="Courier New"/>
              </a:rPr>
              <a:t>switch</a:t>
            </a:r>
            <a:r>
              <a:rPr lang="en-US" sz="1800">
                <a:highlight>
                  <a:srgbClr val="FFD966"/>
                </a:highlight>
                <a:latin typeface="Roboto"/>
                <a:ea typeface="Roboto"/>
                <a:cs typeface="Roboto"/>
                <a:sym typeface="Roboto"/>
              </a:rPr>
              <a:t> statement</a:t>
            </a:r>
            <a:endParaRPr sz="1800">
              <a:highlight>
                <a:srgbClr val="FFD966"/>
              </a:highlight>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US" sz="1800">
                <a:latin typeface="Roboto"/>
                <a:ea typeface="Roboto"/>
                <a:cs typeface="Roboto"/>
                <a:sym typeface="Roboto"/>
              </a:rPr>
              <a:t>An </a:t>
            </a:r>
            <a:r>
              <a:rPr lang="en-US" sz="1800">
                <a:highlight>
                  <a:srgbClr val="FFD966"/>
                </a:highlight>
                <a:latin typeface="Roboto"/>
                <a:ea typeface="Roboto"/>
                <a:cs typeface="Roboto"/>
                <a:sym typeface="Roboto"/>
              </a:rPr>
              <a:t>expression in parentheses</a:t>
            </a:r>
            <a:r>
              <a:rPr lang="en-US" sz="1800">
                <a:latin typeface="Roboto"/>
                <a:ea typeface="Roboto"/>
                <a:cs typeface="Roboto"/>
                <a:sym typeface="Roboto"/>
              </a:rPr>
              <a:t> containing a variable</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US" sz="1800">
                <a:latin typeface="Roboto"/>
                <a:ea typeface="Roboto"/>
                <a:cs typeface="Roboto"/>
                <a:sym typeface="Roboto"/>
              </a:rPr>
              <a:t>A number of </a:t>
            </a:r>
            <a:r>
              <a:rPr lang="en-US" sz="1800">
                <a:highlight>
                  <a:srgbClr val="FFD966"/>
                </a:highlight>
                <a:latin typeface="Courier New"/>
                <a:ea typeface="Courier New"/>
                <a:cs typeface="Courier New"/>
                <a:sym typeface="Courier New"/>
              </a:rPr>
              <a:t>case</a:t>
            </a:r>
            <a:r>
              <a:rPr lang="en-US" sz="1800">
                <a:highlight>
                  <a:srgbClr val="FFD966"/>
                </a:highlight>
                <a:latin typeface="Roboto"/>
                <a:ea typeface="Roboto"/>
                <a:cs typeface="Roboto"/>
                <a:sym typeface="Roboto"/>
              </a:rPr>
              <a:t> blocks</a:t>
            </a:r>
            <a:r>
              <a:rPr lang="en-US" sz="1800">
                <a:latin typeface="Roboto"/>
                <a:ea typeface="Roboto"/>
                <a:cs typeface="Roboto"/>
                <a:sym typeface="Roboto"/>
              </a:rPr>
              <a:t> enclosed in </a:t>
            </a: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indent="-342900" lvl="0" marL="457200" rtl="0" algn="l">
              <a:lnSpc>
                <a:spcPct val="150000"/>
              </a:lnSpc>
              <a:spcBef>
                <a:spcPts val="0"/>
              </a:spcBef>
              <a:spcAft>
                <a:spcPts val="0"/>
              </a:spcAft>
              <a:buSzPts val="1800"/>
              <a:buFont typeface="Roboto"/>
              <a:buChar char="•"/>
            </a:pPr>
            <a:r>
              <a:rPr lang="en-US" sz="1800">
                <a:latin typeface="Roboto"/>
                <a:ea typeface="Roboto"/>
                <a:cs typeface="Roboto"/>
                <a:sym typeface="Roboto"/>
              </a:rPr>
              <a:t>Each case statement is followed by an expression</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US" sz="1800">
                <a:latin typeface="Roboto"/>
                <a:ea typeface="Roboto"/>
                <a:cs typeface="Roboto"/>
                <a:sym typeface="Roboto"/>
              </a:rPr>
              <a:t>Optional </a:t>
            </a:r>
            <a:r>
              <a:rPr lang="en-US" sz="1800">
                <a:highlight>
                  <a:srgbClr val="FFD966"/>
                </a:highlight>
                <a:latin typeface="Roboto"/>
                <a:ea typeface="Roboto"/>
                <a:cs typeface="Roboto"/>
                <a:sym typeface="Roboto"/>
              </a:rPr>
              <a:t>break statement</a:t>
            </a:r>
            <a:r>
              <a:rPr lang="en-US" sz="1800">
                <a:latin typeface="Roboto"/>
                <a:ea typeface="Roboto"/>
                <a:cs typeface="Roboto"/>
                <a:sym typeface="Roboto"/>
              </a:rPr>
              <a:t> to signal the end of the case block. If this break statement is reached, the switch is all done</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US" sz="1800">
                <a:latin typeface="Roboto"/>
                <a:ea typeface="Roboto"/>
                <a:cs typeface="Roboto"/>
                <a:sym typeface="Roboto"/>
              </a:rPr>
              <a:t>Optional </a:t>
            </a:r>
            <a:r>
              <a:rPr lang="en-US" sz="1800">
                <a:highlight>
                  <a:srgbClr val="FFD966"/>
                </a:highlight>
                <a:latin typeface="Courier New"/>
                <a:ea typeface="Courier New"/>
                <a:cs typeface="Courier New"/>
                <a:sym typeface="Courier New"/>
              </a:rPr>
              <a:t>default</a:t>
            </a:r>
            <a:r>
              <a:rPr lang="en-US" sz="1800">
                <a:highlight>
                  <a:srgbClr val="FFD966"/>
                </a:highlight>
                <a:latin typeface="Roboto"/>
                <a:ea typeface="Roboto"/>
                <a:cs typeface="Roboto"/>
                <a:sym typeface="Roboto"/>
              </a:rPr>
              <a:t> case</a:t>
            </a:r>
            <a:r>
              <a:rPr lang="en-US" sz="1800">
                <a:latin typeface="Roboto"/>
                <a:ea typeface="Roboto"/>
                <a:cs typeface="Roboto"/>
                <a:sym typeface="Roboto"/>
              </a:rPr>
              <a:t> is executed if none of the previous cases evaluated to true</a:t>
            </a:r>
            <a:endParaRPr sz="1800">
              <a:latin typeface="Roboto"/>
              <a:ea typeface="Roboto"/>
              <a:cs typeface="Roboto"/>
              <a:sym typeface="Roboto"/>
            </a:endParaRPr>
          </a:p>
        </p:txBody>
      </p:sp>
      <p:sp>
        <p:nvSpPr>
          <p:cNvPr id="201" name="Google Shape;201;p5"/>
          <p:cNvSpPr txBox="1"/>
          <p:nvPr>
            <p:ph idx="2" type="body"/>
          </p:nvPr>
        </p:nvSpPr>
        <p:spPr>
          <a:xfrm>
            <a:off x="7010400" y="0"/>
            <a:ext cx="5207400" cy="6858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solidFill>
                  <a:srgbClr val="0000FF"/>
                </a:solidFill>
                <a:latin typeface="Courier New"/>
                <a:ea typeface="Courier New"/>
                <a:cs typeface="Courier New"/>
                <a:sym typeface="Courier New"/>
              </a:rPr>
              <a:t> 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switch</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09885A"/>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'Number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'String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default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'I don\'t know'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solidFill>
                <a:srgbClr val="0000FF"/>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434343"/>
                </a:solidFill>
                <a:latin typeface="Roboto"/>
                <a:ea typeface="Roboto"/>
                <a:cs typeface="Roboto"/>
                <a:sym typeface="Roboto"/>
              </a:rPr>
              <a:t>Switch</a:t>
            </a:r>
            <a:endParaRPr b="1" i="0" sz="4800" u="none" cap="none" strike="noStrike">
              <a:solidFill>
                <a:srgbClr val="434343"/>
              </a:solidFill>
              <a:latin typeface="Roboto"/>
              <a:ea typeface="Roboto"/>
              <a:cs typeface="Roboto"/>
              <a:sym typeface="Roboto"/>
            </a:endParaRPr>
          </a:p>
        </p:txBody>
      </p:sp>
      <p:pic>
        <p:nvPicPr>
          <p:cNvPr id="208" name="Google Shape;208;p6"/>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09" name="Google Shape;209;p6"/>
          <p:cNvSpPr txBox="1"/>
          <p:nvPr/>
        </p:nvSpPr>
        <p:spPr>
          <a:xfrm>
            <a:off x="2010500" y="1704600"/>
            <a:ext cx="42807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rPr b="1" i="0" lang="en-US" sz="3000" u="none" cap="none" strike="noStrike">
                <a:solidFill>
                  <a:srgbClr val="000000"/>
                </a:solidFill>
                <a:latin typeface="Roboto"/>
                <a:ea typeface="Roboto"/>
                <a:cs typeface="Roboto"/>
                <a:sym typeface="Roboto"/>
              </a:rPr>
              <a:t>Step-by-step procedure</a:t>
            </a:r>
            <a:r>
              <a:rPr b="0" i="0" lang="en-US" sz="3000" u="none" cap="none" strike="noStrike">
                <a:solidFill>
                  <a:srgbClr val="000000"/>
                </a:solidFill>
                <a:latin typeface="Roboto"/>
                <a:ea typeface="Roboto"/>
                <a:cs typeface="Roboto"/>
                <a:sym typeface="Roboto"/>
              </a:rPr>
              <a:t> for executing a switch statement</a:t>
            </a:r>
            <a:endParaRPr b="1" i="0" sz="3000" u="none" cap="none" strike="noStrike">
              <a:solidFill>
                <a:srgbClr val="000000"/>
              </a:solidFill>
              <a:latin typeface="Courier New"/>
              <a:ea typeface="Courier New"/>
              <a:cs typeface="Courier New"/>
              <a:sym typeface="Courier New"/>
            </a:endParaRPr>
          </a:p>
        </p:txBody>
      </p:sp>
      <p:pic>
        <p:nvPicPr>
          <p:cNvPr id="210" name="Google Shape;210;p6"/>
          <p:cNvPicPr preferRelativeResize="0"/>
          <p:nvPr/>
        </p:nvPicPr>
        <p:blipFill rotWithShape="1">
          <a:blip r:embed="rId4">
            <a:alphaModFix/>
          </a:blip>
          <a:srcRect b="0" l="0" r="0" t="0"/>
          <a:stretch/>
        </p:blipFill>
        <p:spPr>
          <a:xfrm>
            <a:off x="7078134" y="0"/>
            <a:ext cx="5113866"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1000"/>
              </a:spcAft>
              <a:buClr>
                <a:schemeClr val="dk1"/>
              </a:buClr>
              <a:buSzPts val="1100"/>
              <a:buFont typeface="Arial"/>
              <a:buNone/>
            </a:pPr>
            <a:r>
              <a:rPr b="1" i="0" lang="en-US" sz="3000" u="none" cap="none" strike="noStrike">
                <a:solidFill>
                  <a:schemeClr val="dk1"/>
                </a:solidFill>
                <a:latin typeface="Roboto"/>
                <a:ea typeface="Roboto"/>
                <a:cs typeface="Roboto"/>
                <a:sym typeface="Roboto"/>
              </a:rPr>
              <a:t>step-by-step procedure</a:t>
            </a:r>
            <a:endParaRPr b="1" i="0" sz="4800" u="none" cap="none" strike="noStrike">
              <a:solidFill>
                <a:srgbClr val="434343"/>
              </a:solidFill>
              <a:latin typeface="Roboto"/>
              <a:ea typeface="Roboto"/>
              <a:cs typeface="Roboto"/>
              <a:sym typeface="Roboto"/>
            </a:endParaRPr>
          </a:p>
        </p:txBody>
      </p:sp>
      <p:pic>
        <p:nvPicPr>
          <p:cNvPr id="217" name="Google Shape;217;p7"/>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18" name="Google Shape;218;p7"/>
          <p:cNvSpPr txBox="1"/>
          <p:nvPr/>
        </p:nvSpPr>
        <p:spPr>
          <a:xfrm>
            <a:off x="1918000" y="1704600"/>
            <a:ext cx="45771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Evaluate the switch expression found in parentheses; </a:t>
            </a:r>
            <a:endParaRPr b="0" i="0" sz="3000" u="none" cap="none" strike="noStrike">
              <a:solidFill>
                <a:srgbClr val="000000"/>
              </a:solidFill>
              <a:latin typeface="Roboto"/>
              <a:ea typeface="Roboto"/>
              <a:cs typeface="Roboto"/>
              <a:sym typeface="Roboto"/>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a:p>
            <a:pPr indent="0" lvl="0" marL="0" marR="0" rtl="0" algn="l">
              <a:lnSpc>
                <a:spcPct val="100000"/>
              </a:lnSpc>
              <a:spcBef>
                <a:spcPts val="100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Remember it;</a:t>
            </a:r>
            <a:endParaRPr b="0" i="0" sz="3000" u="none" cap="none" strike="noStrike">
              <a:solidFill>
                <a:srgbClr val="000000"/>
              </a:solidFill>
              <a:latin typeface="Courier New"/>
              <a:ea typeface="Courier New"/>
              <a:cs typeface="Courier New"/>
              <a:sym typeface="Courier New"/>
            </a:endParaRPr>
          </a:p>
        </p:txBody>
      </p:sp>
      <p:sp>
        <p:nvSpPr>
          <p:cNvPr id="219" name="Google Shape;219;p7"/>
          <p:cNvSpPr txBox="1"/>
          <p:nvPr>
            <p:ph idx="4294967295" type="body"/>
          </p:nvPr>
        </p:nvSpPr>
        <p:spPr>
          <a:xfrm>
            <a:off x="6657675" y="0"/>
            <a:ext cx="5534100" cy="6858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solidFill>
                  <a:srgbClr val="0000FF"/>
                </a:solidFill>
                <a:latin typeface="Courier New"/>
                <a:ea typeface="Courier New"/>
                <a:cs typeface="Courier New"/>
                <a:sym typeface="Courier New"/>
              </a:rPr>
              <a:t> 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switch</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09885A"/>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'Number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'String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default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'I don\'t know'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solidFill>
                <a:srgbClr val="0000FF"/>
              </a:solidFill>
              <a:latin typeface="Courier New"/>
              <a:ea typeface="Courier New"/>
              <a:cs typeface="Courier New"/>
              <a:sym typeface="Courier New"/>
            </a:endParaRPr>
          </a:p>
        </p:txBody>
      </p:sp>
      <p:sp>
        <p:nvSpPr>
          <p:cNvPr id="220" name="Google Shape;220;p7"/>
          <p:cNvSpPr txBox="1"/>
          <p:nvPr/>
        </p:nvSpPr>
        <p:spPr>
          <a:xfrm>
            <a:off x="-76200" y="5284250"/>
            <a:ext cx="1322100" cy="20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US" sz="9600" u="none" cap="none" strike="noStrike">
                <a:solidFill>
                  <a:srgbClr val="000000"/>
                </a:solidFill>
                <a:highlight>
                  <a:srgbClr val="FFFF00"/>
                </a:highlight>
                <a:latin typeface="Impact"/>
                <a:ea typeface="Impact"/>
                <a:cs typeface="Impact"/>
                <a:sym typeface="Impact"/>
              </a:rPr>
              <a:t> 1.  </a:t>
            </a:r>
            <a:endParaRPr b="0" i="0" sz="9600" u="none" cap="none" strike="noStrike">
              <a:solidFill>
                <a:srgbClr val="000000"/>
              </a:solidFill>
              <a:highlight>
                <a:srgbClr val="FFFF00"/>
              </a:highlight>
              <a:latin typeface="Impact"/>
              <a:ea typeface="Impact"/>
              <a:cs typeface="Impact"/>
              <a:sym typeface="Impact"/>
            </a:endParaRPr>
          </a:p>
        </p:txBody>
      </p:sp>
      <p:sp>
        <p:nvSpPr>
          <p:cNvPr id="221" name="Google Shape;221;p7"/>
          <p:cNvSpPr/>
          <p:nvPr/>
        </p:nvSpPr>
        <p:spPr>
          <a:xfrm>
            <a:off x="8276341" y="1687317"/>
            <a:ext cx="476400" cy="43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8"/>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1000"/>
              </a:spcAft>
              <a:buClr>
                <a:srgbClr val="000000"/>
              </a:buClr>
              <a:buSzPts val="1100"/>
              <a:buFont typeface="Arial"/>
              <a:buNone/>
            </a:pPr>
            <a:r>
              <a:rPr b="1" i="0" lang="en-US" sz="3000" u="none" cap="none" strike="noStrike">
                <a:solidFill>
                  <a:schemeClr val="dk1"/>
                </a:solidFill>
                <a:latin typeface="Roboto"/>
                <a:ea typeface="Roboto"/>
                <a:cs typeface="Roboto"/>
                <a:sym typeface="Roboto"/>
              </a:rPr>
              <a:t>step-by-step procedure</a:t>
            </a:r>
            <a:endParaRPr b="1" i="0" sz="4800" u="none" cap="none" strike="noStrike">
              <a:solidFill>
                <a:srgbClr val="434343"/>
              </a:solidFill>
              <a:latin typeface="Roboto"/>
              <a:ea typeface="Roboto"/>
              <a:cs typeface="Roboto"/>
              <a:sym typeface="Roboto"/>
            </a:endParaRPr>
          </a:p>
        </p:txBody>
      </p:sp>
      <p:pic>
        <p:nvPicPr>
          <p:cNvPr id="228" name="Google Shape;228;p8"/>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29" name="Google Shape;229;p8"/>
          <p:cNvSpPr txBox="1"/>
          <p:nvPr/>
        </p:nvSpPr>
        <p:spPr>
          <a:xfrm>
            <a:off x="1918000" y="1704600"/>
            <a:ext cx="45771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Move to the  first </a:t>
            </a:r>
            <a:r>
              <a:rPr b="0" i="0" lang="en-US" sz="3000" u="none" cap="none" strike="noStrike">
                <a:solidFill>
                  <a:srgbClr val="000000"/>
                </a:solidFill>
                <a:latin typeface="Courier New"/>
                <a:ea typeface="Courier New"/>
                <a:cs typeface="Courier New"/>
                <a:sym typeface="Courier New"/>
              </a:rPr>
              <a:t>case</a:t>
            </a:r>
            <a:r>
              <a:rPr b="0" i="0" lang="en-US" sz="3000" u="none" cap="none" strike="noStrike">
                <a:solidFill>
                  <a:srgbClr val="000000"/>
                </a:solidFill>
                <a:latin typeface="Roboto"/>
                <a:ea typeface="Roboto"/>
                <a:cs typeface="Roboto"/>
                <a:sym typeface="Roboto"/>
              </a:rPr>
              <a:t> and compare its value with the one from </a:t>
            </a:r>
            <a:r>
              <a:rPr b="0" i="1" lang="en-US" sz="3000" u="none" cap="none" strike="noStrike">
                <a:solidFill>
                  <a:srgbClr val="000000"/>
                </a:solidFill>
                <a:latin typeface="Roboto"/>
                <a:ea typeface="Roboto"/>
                <a:cs typeface="Roboto"/>
                <a:sym typeface="Roboto"/>
              </a:rPr>
              <a:t>step 1</a:t>
            </a:r>
            <a:endParaRPr b="0" i="1" sz="3000" u="none" cap="none" strike="noStrike">
              <a:solidFill>
                <a:srgbClr val="000000"/>
              </a:solidFill>
              <a:latin typeface="Courier New"/>
              <a:ea typeface="Courier New"/>
              <a:cs typeface="Courier New"/>
              <a:sym typeface="Courier New"/>
            </a:endParaRPr>
          </a:p>
        </p:txBody>
      </p:sp>
      <p:sp>
        <p:nvSpPr>
          <p:cNvPr id="230" name="Google Shape;230;p8"/>
          <p:cNvSpPr txBox="1"/>
          <p:nvPr>
            <p:ph idx="4294967295" type="body"/>
          </p:nvPr>
        </p:nvSpPr>
        <p:spPr>
          <a:xfrm>
            <a:off x="6705600" y="125"/>
            <a:ext cx="5486400" cy="6858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solidFill>
                  <a:srgbClr val="0000FF"/>
                </a:solidFill>
                <a:latin typeface="Courier New"/>
                <a:ea typeface="Courier New"/>
                <a:cs typeface="Courier New"/>
                <a:sym typeface="Courier New"/>
              </a:rPr>
              <a:t> 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switch</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09885A"/>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'Number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'String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default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'I don\'t know'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solidFill>
                <a:srgbClr val="0000FF"/>
              </a:solidFill>
              <a:latin typeface="Courier New"/>
              <a:ea typeface="Courier New"/>
              <a:cs typeface="Courier New"/>
              <a:sym typeface="Courier New"/>
            </a:endParaRPr>
          </a:p>
        </p:txBody>
      </p:sp>
      <p:sp>
        <p:nvSpPr>
          <p:cNvPr id="231" name="Google Shape;231;p8"/>
          <p:cNvSpPr txBox="1"/>
          <p:nvPr/>
        </p:nvSpPr>
        <p:spPr>
          <a:xfrm>
            <a:off x="-76200" y="5284250"/>
            <a:ext cx="1322100" cy="20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US" sz="9600" u="none" cap="none" strike="noStrike">
                <a:solidFill>
                  <a:srgbClr val="000000"/>
                </a:solidFill>
                <a:highlight>
                  <a:srgbClr val="FFFF00"/>
                </a:highlight>
                <a:latin typeface="Impact"/>
                <a:ea typeface="Impact"/>
                <a:cs typeface="Impact"/>
                <a:sym typeface="Impact"/>
              </a:rPr>
              <a:t> 2.  </a:t>
            </a:r>
            <a:endParaRPr b="0" i="0" sz="9600" u="none" cap="none" strike="noStrike">
              <a:solidFill>
                <a:srgbClr val="000000"/>
              </a:solidFill>
              <a:highlight>
                <a:srgbClr val="FFFF00"/>
              </a:highlight>
              <a:latin typeface="Impact"/>
              <a:ea typeface="Impact"/>
              <a:cs typeface="Impact"/>
              <a:sym typeface="Impact"/>
            </a:endParaRPr>
          </a:p>
        </p:txBody>
      </p:sp>
      <p:sp>
        <p:nvSpPr>
          <p:cNvPr id="232" name="Google Shape;232;p8"/>
          <p:cNvSpPr/>
          <p:nvPr/>
        </p:nvSpPr>
        <p:spPr>
          <a:xfrm>
            <a:off x="7605292" y="3326876"/>
            <a:ext cx="1259100" cy="417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nvSpPr>
        <p:spPr>
          <a:xfrm>
            <a:off x="1918009" y="0"/>
            <a:ext cx="9106200" cy="148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1000"/>
              </a:spcAft>
              <a:buClr>
                <a:srgbClr val="000000"/>
              </a:buClr>
              <a:buSzPts val="1100"/>
              <a:buFont typeface="Arial"/>
              <a:buNone/>
            </a:pPr>
            <a:r>
              <a:rPr b="1" i="0" lang="en-US" sz="3000" u="none" cap="none" strike="noStrike">
                <a:solidFill>
                  <a:schemeClr val="dk1"/>
                </a:solidFill>
                <a:latin typeface="Roboto"/>
                <a:ea typeface="Roboto"/>
                <a:cs typeface="Roboto"/>
                <a:sym typeface="Roboto"/>
              </a:rPr>
              <a:t>step-by-step procedure</a:t>
            </a:r>
            <a:endParaRPr b="1" i="0" sz="4800" u="none" cap="none" strike="noStrike">
              <a:solidFill>
                <a:srgbClr val="434343"/>
              </a:solidFill>
              <a:latin typeface="Roboto"/>
              <a:ea typeface="Roboto"/>
              <a:cs typeface="Roboto"/>
              <a:sym typeface="Roboto"/>
            </a:endParaRPr>
          </a:p>
        </p:txBody>
      </p:sp>
      <p:pic>
        <p:nvPicPr>
          <p:cNvPr id="239" name="Google Shape;239;p9"/>
          <p:cNvPicPr preferRelativeResize="0"/>
          <p:nvPr/>
        </p:nvPicPr>
        <p:blipFill rotWithShape="1">
          <a:blip r:embed="rId3">
            <a:alphaModFix/>
          </a:blip>
          <a:srcRect b="0" l="0" r="0" t="0"/>
          <a:stretch/>
        </p:blipFill>
        <p:spPr>
          <a:xfrm>
            <a:off x="0" y="0"/>
            <a:ext cx="1489107" cy="1489107"/>
          </a:xfrm>
          <a:prstGeom prst="rect">
            <a:avLst/>
          </a:prstGeom>
          <a:noFill/>
          <a:ln>
            <a:noFill/>
          </a:ln>
        </p:spPr>
      </p:pic>
      <p:sp>
        <p:nvSpPr>
          <p:cNvPr id="240" name="Google Shape;240;p9"/>
          <p:cNvSpPr txBox="1"/>
          <p:nvPr/>
        </p:nvSpPr>
        <p:spPr>
          <a:xfrm>
            <a:off x="1918000" y="1704600"/>
            <a:ext cx="4577100" cy="45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If the comparison in step 2 returns </a:t>
            </a:r>
            <a:r>
              <a:rPr b="0" i="0" lang="en-US" sz="3000" u="none" cap="none" strike="noStrike">
                <a:solidFill>
                  <a:srgbClr val="000000"/>
                </a:solidFill>
                <a:latin typeface="Courier New"/>
                <a:ea typeface="Courier New"/>
                <a:cs typeface="Courier New"/>
                <a:sym typeface="Courier New"/>
              </a:rPr>
              <a:t>true</a:t>
            </a:r>
            <a:r>
              <a:rPr b="0" i="0" lang="en-US" sz="3000" u="none" cap="none" strike="noStrike">
                <a:solidFill>
                  <a:srgbClr val="000000"/>
                </a:solidFill>
                <a:latin typeface="Roboto"/>
                <a:ea typeface="Roboto"/>
                <a:cs typeface="Roboto"/>
                <a:sym typeface="Roboto"/>
              </a:rPr>
              <a:t>, execute the code in the </a:t>
            </a:r>
            <a:r>
              <a:rPr b="0" i="0" lang="en-US" sz="3000" u="none" cap="none" strike="noStrike">
                <a:solidFill>
                  <a:srgbClr val="000000"/>
                </a:solidFill>
                <a:latin typeface="Courier New"/>
                <a:ea typeface="Courier New"/>
                <a:cs typeface="Courier New"/>
                <a:sym typeface="Courier New"/>
              </a:rPr>
              <a:t>case</a:t>
            </a:r>
            <a:r>
              <a:rPr b="0" i="0" lang="en-US" sz="3000" u="none" cap="none" strike="noStrike">
                <a:solidFill>
                  <a:srgbClr val="000000"/>
                </a:solidFill>
                <a:latin typeface="Roboto"/>
                <a:ea typeface="Roboto"/>
                <a:cs typeface="Roboto"/>
                <a:sym typeface="Roboto"/>
              </a:rPr>
              <a:t> block</a:t>
            </a:r>
            <a:endParaRPr b="0" i="1" sz="3000" u="none" cap="none" strike="noStrike">
              <a:solidFill>
                <a:srgbClr val="000000"/>
              </a:solidFill>
              <a:latin typeface="Courier New"/>
              <a:ea typeface="Courier New"/>
              <a:cs typeface="Courier New"/>
              <a:sym typeface="Courier New"/>
            </a:endParaRPr>
          </a:p>
        </p:txBody>
      </p:sp>
      <p:sp>
        <p:nvSpPr>
          <p:cNvPr id="241" name="Google Shape;241;p9"/>
          <p:cNvSpPr txBox="1"/>
          <p:nvPr>
            <p:ph idx="4294967295" type="body"/>
          </p:nvPr>
        </p:nvSpPr>
        <p:spPr>
          <a:xfrm>
            <a:off x="6705600" y="0"/>
            <a:ext cx="5486400" cy="6858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solidFill>
                  <a:srgbClr val="0000FF"/>
                </a:solidFill>
                <a:latin typeface="Courier New"/>
                <a:ea typeface="Courier New"/>
                <a:cs typeface="Courier New"/>
                <a:sym typeface="Courier New"/>
              </a:rPr>
              <a:t> 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var</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switch</a:t>
            </a: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a</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09885A"/>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'Number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case</a:t>
            </a:r>
            <a:r>
              <a:rPr b="1" lang="en-US" sz="1800">
                <a:latin typeface="Courier New"/>
                <a:ea typeface="Courier New"/>
                <a:cs typeface="Courier New"/>
                <a:sym typeface="Courier New"/>
              </a:rPr>
              <a:t> </a:t>
            </a:r>
            <a:r>
              <a:rPr b="1" lang="en-US" sz="1800">
                <a:solidFill>
                  <a:srgbClr val="A31515"/>
                </a:solidFill>
                <a:latin typeface="Courier New"/>
                <a:ea typeface="Courier New"/>
                <a:cs typeface="Courier New"/>
                <a:sym typeface="Courier New"/>
              </a:rPr>
              <a:t>'1'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'String 1'</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default</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001080"/>
                </a:solidFill>
                <a:latin typeface="Courier New"/>
                <a:ea typeface="Courier New"/>
                <a:cs typeface="Courier New"/>
                <a:sym typeface="Courier New"/>
              </a:rPr>
              <a:t>result</a:t>
            </a:r>
            <a:r>
              <a:rPr b="1" lang="en-US" sz="1800">
                <a:latin typeface="Courier New"/>
                <a:ea typeface="Courier New"/>
                <a:cs typeface="Courier New"/>
                <a:sym typeface="Courier New"/>
              </a:rPr>
              <a:t> = </a:t>
            </a:r>
            <a:r>
              <a:rPr b="1" lang="en-US" sz="1800">
                <a:solidFill>
                  <a:srgbClr val="A31515"/>
                </a:solidFill>
                <a:latin typeface="Courier New"/>
                <a:ea typeface="Courier New"/>
                <a:cs typeface="Courier New"/>
                <a:sym typeface="Courier New"/>
              </a:rPr>
              <a:t>'I don\'t know'</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r>
              <a:rPr b="1" lang="en-US" sz="1800">
                <a:solidFill>
                  <a:srgbClr val="AF00DB"/>
                </a:solidFill>
                <a:latin typeface="Courier New"/>
                <a:ea typeface="Courier New"/>
                <a:cs typeface="Courier New"/>
                <a:sym typeface="Courier New"/>
              </a:rPr>
              <a:t>break</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457200" rtl="0" algn="l">
              <a:lnSpc>
                <a:spcPct val="150000"/>
              </a:lnSpc>
              <a:spcBef>
                <a:spcPts val="0"/>
              </a:spcBef>
              <a:spcAft>
                <a:spcPts val="0"/>
              </a:spcAft>
              <a:buSzPts val="2800"/>
              <a:buNone/>
            </a:pPr>
            <a:r>
              <a:rPr b="1" lang="en-US" sz="1800">
                <a:latin typeface="Courier New"/>
                <a:ea typeface="Courier New"/>
                <a:cs typeface="Courier New"/>
                <a:sym typeface="Courier New"/>
              </a:rPr>
              <a:t> }</a:t>
            </a:r>
            <a:endParaRPr b="1" sz="1800">
              <a:solidFill>
                <a:srgbClr val="0000FF"/>
              </a:solidFill>
              <a:latin typeface="Courier New"/>
              <a:ea typeface="Courier New"/>
              <a:cs typeface="Courier New"/>
              <a:sym typeface="Courier New"/>
            </a:endParaRPr>
          </a:p>
        </p:txBody>
      </p:sp>
      <p:sp>
        <p:nvSpPr>
          <p:cNvPr id="242" name="Google Shape;242;p9"/>
          <p:cNvSpPr txBox="1"/>
          <p:nvPr/>
        </p:nvSpPr>
        <p:spPr>
          <a:xfrm>
            <a:off x="-76200" y="5284250"/>
            <a:ext cx="1322100" cy="20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US" sz="9600" u="none" cap="none" strike="noStrike">
                <a:solidFill>
                  <a:srgbClr val="000000"/>
                </a:solidFill>
                <a:highlight>
                  <a:srgbClr val="FFFF00"/>
                </a:highlight>
                <a:latin typeface="Impact"/>
                <a:ea typeface="Impact"/>
                <a:cs typeface="Impact"/>
                <a:sym typeface="Impact"/>
              </a:rPr>
              <a:t> 3.  </a:t>
            </a:r>
            <a:endParaRPr b="0" i="0" sz="9600" u="none" cap="none" strike="noStrike">
              <a:solidFill>
                <a:srgbClr val="000000"/>
              </a:solidFill>
              <a:highlight>
                <a:srgbClr val="FFFF00"/>
              </a:highlight>
              <a:latin typeface="Impact"/>
              <a:ea typeface="Impact"/>
              <a:cs typeface="Impact"/>
              <a:sym typeface="Impact"/>
            </a:endParaRPr>
          </a:p>
        </p:txBody>
      </p:sp>
      <p:sp>
        <p:nvSpPr>
          <p:cNvPr id="243" name="Google Shape;243;p9"/>
          <p:cNvSpPr/>
          <p:nvPr/>
        </p:nvSpPr>
        <p:spPr>
          <a:xfrm>
            <a:off x="7770150" y="3702009"/>
            <a:ext cx="3255900" cy="439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