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6858000" cx="12192000"/>
  <p:notesSz cx="6858000" cy="9144000"/>
  <p:embeddedFontLst>
    <p:embeddedFont>
      <p:font typeface="Robo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412A7FF-65DD-4AF5-89E2-CB82B4B2B11C}">
  <a:tblStyle styleId="{9412A7FF-65DD-4AF5-89E2-CB82B4B2B11C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64" name="Google Shape;164;p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p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ToDo c?</a:t>
            </a:r>
            <a:endParaRPr/>
          </a:p>
        </p:txBody>
      </p:sp>
      <p:sp>
        <p:nvSpPr>
          <p:cNvPr id="173" name="Google Shape;173;p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p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82" name="Google Shape;182;p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p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91" name="Google Shape;191;p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p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00" name="Google Shape;200;p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p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09" name="Google Shape;209;p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p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18" name="Google Shape;218;p1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p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28" name="Google Shape;228;p1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p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37" name="Google Shape;237;p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p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Starting with the bootcamp</a:t>
            </a:r>
            <a:endParaRPr b="0" i="0" sz="1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Hoping to catch the wave and achieve much more 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1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3" name="Google Shape;113;p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21" name="Google Shape;121;p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29" name="Google Shape;129;p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37" name="Google Shape;137;p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45" name="Google Shape;145;p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54" name="Google Shape;154;p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jp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9019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4868997" cy="4868997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3"/>
          <p:cNvSpPr txBox="1"/>
          <p:nvPr>
            <p:ph type="title"/>
          </p:nvPr>
        </p:nvSpPr>
        <p:spPr>
          <a:xfrm>
            <a:off x="831850" y="2610550"/>
            <a:ext cx="10515600" cy="195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6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Programming </a:t>
            </a:r>
            <a:endParaRPr b="1" sz="6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6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Principles</a:t>
            </a:r>
            <a:endParaRPr b="1" sz="6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3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0800" lvl="0" marL="22860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F3F3F3"/>
                </a:solidFill>
              </a:rPr>
              <a:t>with</a:t>
            </a:r>
            <a:r>
              <a:rPr lang="en-US">
                <a:solidFill>
                  <a:srgbClr val="F3F3F3"/>
                </a:solidFill>
              </a:rPr>
              <a:t> </a:t>
            </a:r>
            <a:r>
              <a:rPr b="1" lang="en-US">
                <a:solidFill>
                  <a:srgbClr val="F3F3F3"/>
                </a:solidFill>
              </a:rPr>
              <a:t>JavaScript</a:t>
            </a:r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2"/>
          <p:cNvSpPr txBox="1"/>
          <p:nvPr/>
        </p:nvSpPr>
        <p:spPr>
          <a:xfrm>
            <a:off x="1918009" y="0"/>
            <a:ext cx="9106200" cy="148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48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Array Length</a:t>
            </a:r>
            <a:endParaRPr b="1" i="0" sz="4800" u="none" cap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7" name="Google Shape;16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489107" cy="1489107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2"/>
          <p:cNvSpPr txBox="1"/>
          <p:nvPr/>
        </p:nvSpPr>
        <p:spPr>
          <a:xfrm>
            <a:off x="2010506" y="1704600"/>
            <a:ext cx="8954700" cy="45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highlight>
                  <a:srgbClr val="FFD966"/>
                </a:highlight>
                <a:latin typeface="Roboto"/>
                <a:ea typeface="Roboto"/>
                <a:cs typeface="Roboto"/>
                <a:sym typeface="Roboto"/>
              </a:rPr>
              <a:t>Number of elements in the array can be obtained with length property of the array.</a:t>
            </a:r>
            <a:endParaRPr b="0" i="0" sz="3000" u="none" cap="none" strike="noStrike">
              <a:solidFill>
                <a:schemeClr val="dk1"/>
              </a:solidFill>
              <a:highlight>
                <a:srgbClr val="FFD966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40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[];</a:t>
            </a:r>
            <a:endParaRPr b="0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a.length // 0</a:t>
            </a:r>
            <a:endParaRPr b="0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40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[</a:t>
            </a:r>
            <a:r>
              <a:rPr b="0" i="0" lang="en-US" sz="2400" u="none" cap="none" strike="noStrike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-US" sz="2400" u="none" cap="none" strike="noStrike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-US" sz="2400" u="none" cap="none" strike="noStrike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b="0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b.length // 3</a:t>
            </a:r>
            <a:endParaRPr b="0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9" name="Google Shape;169;p22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endParaRPr b="0" i="0" sz="900" u="none" cap="none" strike="noStrike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3"/>
          <p:cNvSpPr txBox="1"/>
          <p:nvPr/>
        </p:nvSpPr>
        <p:spPr>
          <a:xfrm>
            <a:off x="1489100" y="3548075"/>
            <a:ext cx="9535200" cy="2583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6" name="Google Shape;176;p23"/>
          <p:cNvSpPr txBox="1"/>
          <p:nvPr/>
        </p:nvSpPr>
        <p:spPr>
          <a:xfrm>
            <a:off x="1918000" y="0"/>
            <a:ext cx="9253800" cy="148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48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Adding/Updating Array Elements</a:t>
            </a:r>
            <a:endParaRPr b="1" i="0" sz="4800" u="none" cap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7" name="Google Shape;17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489107" cy="1489107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3"/>
          <p:cNvSpPr txBox="1"/>
          <p:nvPr/>
        </p:nvSpPr>
        <p:spPr>
          <a:xfrm>
            <a:off x="1629800" y="1660750"/>
            <a:ext cx="9253800" cy="45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Using the index, you can also update the values of the elements of an array</a:t>
            </a:r>
            <a:endParaRPr b="0" i="0" sz="3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b="1" i="0" lang="en-US" sz="2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40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[</a:t>
            </a:r>
            <a:r>
              <a:rPr b="1" i="0" lang="en-US" sz="2400" u="none" cap="none" strike="noStrike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2400" u="none" cap="none" strike="noStrike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2400" u="none" cap="none" strike="noStrike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b="1" i="0" sz="2400" u="none" cap="none" strike="noStrike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b="1" i="0" lang="en-US" sz="240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0" lang="en-US" sz="2400" u="none" cap="none" strike="noStrike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b="1" i="0" lang="en-US" sz="2400" u="none" cap="none" strike="noStrike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'three'</a:t>
            </a: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0" lang="en-US" sz="2400" u="none" cap="none" strike="noStrike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2400" u="none" cap="none" strike="noStrike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2400" u="none" cap="none" strike="noStrike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"three"</a:t>
            </a: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b="1" i="0" sz="3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4"/>
          <p:cNvSpPr txBox="1"/>
          <p:nvPr/>
        </p:nvSpPr>
        <p:spPr>
          <a:xfrm>
            <a:off x="1489100" y="3429000"/>
            <a:ext cx="9535200" cy="3052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5" name="Google Shape;185;p24"/>
          <p:cNvSpPr txBox="1"/>
          <p:nvPr/>
        </p:nvSpPr>
        <p:spPr>
          <a:xfrm>
            <a:off x="1918000" y="0"/>
            <a:ext cx="9493500" cy="148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48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Adding/Updating Array Elements</a:t>
            </a:r>
            <a:endParaRPr b="1" i="0" sz="4800" u="none" cap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6" name="Google Shape;186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489107" cy="1489107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4"/>
          <p:cNvSpPr txBox="1"/>
          <p:nvPr/>
        </p:nvSpPr>
        <p:spPr>
          <a:xfrm>
            <a:off x="2010506" y="1704600"/>
            <a:ext cx="8954700" cy="45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Add more elements by addressing an index that didn't exist before</a:t>
            </a:r>
            <a:endParaRPr b="0" i="0" sz="3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b="1" i="0" lang="en-US" sz="240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0" lang="en-US" sz="2400" u="none" cap="none" strike="noStrike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b="1" i="0" lang="en-US" sz="2400" u="none" cap="none" strike="noStrike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'four'</a:t>
            </a: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0" lang="en-US" sz="2400" u="none" cap="none" strike="noStrike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2400" u="none" cap="none" strike="noStrike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2400" u="none" cap="none" strike="noStrike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"three", "four"</a:t>
            </a: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b="1" i="0" sz="3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5"/>
          <p:cNvSpPr txBox="1"/>
          <p:nvPr/>
        </p:nvSpPr>
        <p:spPr>
          <a:xfrm>
            <a:off x="1489100" y="3429000"/>
            <a:ext cx="9535200" cy="3052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4" name="Google Shape;194;p25"/>
          <p:cNvSpPr txBox="1"/>
          <p:nvPr/>
        </p:nvSpPr>
        <p:spPr>
          <a:xfrm>
            <a:off x="1917999" y="0"/>
            <a:ext cx="9641100" cy="148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48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Adding/Updating Array Elements</a:t>
            </a:r>
            <a:endParaRPr b="1" i="0" sz="4800" u="none" cap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5" name="Google Shape;195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489107" cy="1489107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5"/>
          <p:cNvSpPr txBox="1"/>
          <p:nvPr/>
        </p:nvSpPr>
        <p:spPr>
          <a:xfrm>
            <a:off x="2010506" y="1704600"/>
            <a:ext cx="8954700" cy="45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If you add a new element, but leave a gap in the array, those elements in between don't exist and return the undefined value if accessed</a:t>
            </a:r>
            <a:endParaRPr b="0" i="0" sz="3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b="1" i="0" lang="en-US" sz="2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40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[</a:t>
            </a:r>
            <a:r>
              <a:rPr b="1" i="0" lang="en-US" sz="2400" u="none" cap="none" strike="noStrike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2400" u="none" cap="none" strike="noStrike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2400" u="none" cap="none" strike="noStrike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b="1" i="0" sz="3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b="1" i="0" lang="en-US" sz="240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0" lang="en-US" sz="2400" u="none" cap="none" strike="noStrike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b="1" i="0" lang="en-US" sz="2400" u="none" cap="none" strike="noStrike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'smth'</a:t>
            </a: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0" lang="en-US" sz="2400" u="none" cap="none" strike="noStrike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2400" u="none" cap="none" strike="noStrike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2400" u="none" cap="none" strike="noStrike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"three", </a:t>
            </a:r>
            <a:r>
              <a:rPr b="1" i="0" lang="en-US" sz="24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undefined x 3</a:t>
            </a:r>
            <a:r>
              <a:rPr b="1" i="0" lang="en-US" sz="2400" u="none" cap="none" strike="noStrike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, "smth"</a:t>
            </a: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b="1" i="0" sz="3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6"/>
          <p:cNvSpPr txBox="1"/>
          <p:nvPr/>
        </p:nvSpPr>
        <p:spPr>
          <a:xfrm>
            <a:off x="1918009" y="0"/>
            <a:ext cx="9106200" cy="148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48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Deleting Elements</a:t>
            </a:r>
            <a:endParaRPr b="1" i="0" sz="4800" u="none" cap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3" name="Google Shape;20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489107" cy="1489107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6"/>
          <p:cNvSpPr txBox="1"/>
          <p:nvPr/>
        </p:nvSpPr>
        <p:spPr>
          <a:xfrm>
            <a:off x="2010503" y="1704600"/>
            <a:ext cx="4371300" cy="45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To delete an element, you use the </a:t>
            </a:r>
            <a:r>
              <a:rPr b="0" i="0" lang="en-US" sz="3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Courier New"/>
                <a:ea typeface="Courier New"/>
                <a:cs typeface="Courier New"/>
                <a:sym typeface="Courier New"/>
              </a:rPr>
              <a:t>delete</a:t>
            </a:r>
            <a:r>
              <a:rPr b="0" i="0" lang="en-US" sz="3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0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operator</a:t>
            </a:r>
            <a:endParaRPr b="0" i="0" sz="3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After the deletion, the length of the array does not change</a:t>
            </a:r>
            <a:endParaRPr b="0" i="0" sz="3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5" name="Google Shape;205;p26"/>
          <p:cNvSpPr txBox="1"/>
          <p:nvPr/>
        </p:nvSpPr>
        <p:spPr>
          <a:xfrm>
            <a:off x="6705600" y="1489200"/>
            <a:ext cx="5181600" cy="4992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4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b="1" i="0" lang="en-US" sz="2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b="1" i="0" lang="en-US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4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i="0" lang="en-US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[</a:t>
            </a:r>
            <a:r>
              <a:rPr b="1" i="0" lang="en-US" sz="2400" u="none" cap="none" strike="noStrike">
                <a:solidFill>
                  <a:srgbClr val="09885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i="0" lang="en-US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2400" u="none" cap="none" strike="noStrike">
                <a:solidFill>
                  <a:srgbClr val="09885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i="0" lang="en-US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2400" u="none" cap="none" strike="noStrike">
                <a:solidFill>
                  <a:srgbClr val="09885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i="0" lang="en-US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b="1" i="0" sz="24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4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b="1" i="0" lang="en-US" sz="2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delete</a:t>
            </a:r>
            <a:r>
              <a:rPr b="1" i="0" lang="en-US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4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i="0" lang="en-US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0" lang="en-US" sz="2400" u="none" cap="none" strike="noStrike">
                <a:solidFill>
                  <a:srgbClr val="09885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i="0" lang="en-US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b="1" i="0" sz="24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b="1" i="0" sz="2400" u="none" cap="none" strike="noStrike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4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b="1" i="0" lang="en-US" sz="24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i="0" lang="en-US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24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0" lang="en-US" sz="2400" u="none" cap="none" strike="noStrike">
                <a:solidFill>
                  <a:srgbClr val="09885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i="0" lang="en-US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2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undefined</a:t>
            </a:r>
            <a:r>
              <a:rPr b="1" i="0" lang="en-US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2400" u="none" cap="none" strike="noStrike">
                <a:solidFill>
                  <a:srgbClr val="09885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i="0" lang="en-US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b="1" i="0" sz="24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4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b="1" i="0" lang="en-US" sz="2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typeof</a:t>
            </a:r>
            <a:r>
              <a:rPr b="1" i="0" lang="en-US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4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i="0" lang="en-US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0" lang="en-US" sz="2400" u="none" cap="none" strike="noStrike">
                <a:solidFill>
                  <a:srgbClr val="09885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i="0" lang="en-US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b="1" i="0" sz="24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4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"undefined"</a:t>
            </a:r>
            <a:endParaRPr b="1" i="0" sz="240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7"/>
          <p:cNvSpPr txBox="1"/>
          <p:nvPr/>
        </p:nvSpPr>
        <p:spPr>
          <a:xfrm>
            <a:off x="1489100" y="3083725"/>
            <a:ext cx="9535200" cy="3398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b="1" i="0" lang="en-US" sz="2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b="1" i="0" lang="en-US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4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i="0" lang="en-US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[</a:t>
            </a:r>
            <a:r>
              <a:rPr b="1" i="0" lang="en-US" sz="2400" u="none" cap="none" strike="noStrike">
                <a:solidFill>
                  <a:srgbClr val="09885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i="0" lang="en-US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24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"two"</a:t>
            </a:r>
            <a:r>
              <a:rPr b="1" i="0" lang="en-US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2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b="1" i="0" lang="en-US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2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1" i="0" lang="en-US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2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undefined</a:t>
            </a:r>
            <a:r>
              <a:rPr b="1" i="0" lang="en-US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b="1" i="0" sz="24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b="1" i="0" lang="en-US" sz="24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i="0" lang="en-US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24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0" lang="en-US" sz="2400" u="none" cap="none" strike="noStrike">
                <a:solidFill>
                  <a:srgbClr val="09885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i="0" lang="en-US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24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"two"</a:t>
            </a:r>
            <a:r>
              <a:rPr b="1" i="0" lang="en-US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2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b="1" i="0" lang="en-US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2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1" i="0" lang="en-US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2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undefined</a:t>
            </a:r>
            <a:r>
              <a:rPr b="1" i="0" lang="en-US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b="1" i="0" sz="24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b="1" i="0" lang="en-US" sz="24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i="0" lang="en-US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0" lang="en-US" sz="2400" u="none" cap="none" strike="noStrike">
                <a:solidFill>
                  <a:srgbClr val="09885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i="0" lang="en-US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 = [</a:t>
            </a:r>
            <a:r>
              <a:rPr b="1" i="0" lang="en-US" sz="2400" u="none" cap="none" strike="noStrike">
                <a:solidFill>
                  <a:srgbClr val="09885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i="0" lang="en-US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2400" u="none" cap="none" strike="noStrike">
                <a:solidFill>
                  <a:srgbClr val="09885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i="0" lang="en-US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2400" u="none" cap="none" strike="noStrike">
                <a:solidFill>
                  <a:srgbClr val="09885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i="0" lang="en-US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b="1" i="0" sz="24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0" lang="en-US" sz="2400" u="none" cap="none" strike="noStrike">
                <a:solidFill>
                  <a:srgbClr val="09885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i="0" lang="en-US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2400" u="none" cap="none" strike="noStrike">
                <a:solidFill>
                  <a:srgbClr val="09885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i="0" lang="en-US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2400" u="none" cap="none" strike="noStrike">
                <a:solidFill>
                  <a:srgbClr val="09885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i="0" lang="en-US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b="1" i="0" sz="24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b="1" i="0" lang="en-US" sz="24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i="0" lang="en-US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24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0" lang="en-US" sz="2400" u="none" cap="none" strike="noStrike">
                <a:solidFill>
                  <a:srgbClr val="09885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i="0" lang="en-US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24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"two"</a:t>
            </a:r>
            <a:r>
              <a:rPr b="1" i="0" lang="en-US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2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b="1" i="0" lang="en-US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2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1" i="0" lang="en-US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2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undefined</a:t>
            </a:r>
            <a:r>
              <a:rPr b="1" i="0" lang="en-US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2400" u="none" cap="none" strike="noStrike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Array</a:t>
            </a:r>
            <a:r>
              <a:rPr b="1" i="0" lang="en-US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0" lang="en-US" sz="2400" u="none" cap="none" strike="noStrike">
                <a:solidFill>
                  <a:srgbClr val="09885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i="0" lang="en-US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]]</a:t>
            </a:r>
            <a:endParaRPr b="1" i="0" sz="2400" u="none" cap="none" strike="noStrike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2" name="Google Shape;212;p27"/>
          <p:cNvSpPr txBox="1"/>
          <p:nvPr/>
        </p:nvSpPr>
        <p:spPr>
          <a:xfrm>
            <a:off x="1918009" y="0"/>
            <a:ext cx="9106200" cy="148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48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Arrays of Arrays</a:t>
            </a:r>
            <a:endParaRPr b="1" i="0" sz="4800" u="none" cap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3" name="Google Shape;21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489107" cy="1489107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7"/>
          <p:cNvSpPr txBox="1"/>
          <p:nvPr/>
        </p:nvSpPr>
        <p:spPr>
          <a:xfrm>
            <a:off x="2010497" y="1704600"/>
            <a:ext cx="9106200" cy="45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Roboto"/>
                <a:ea typeface="Roboto"/>
                <a:cs typeface="Roboto"/>
                <a:sym typeface="Roboto"/>
              </a:rPr>
              <a:t>Arrays can contain all types of values</a:t>
            </a:r>
            <a:r>
              <a:rPr b="0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, including other arrays</a:t>
            </a:r>
            <a:endParaRPr b="0" i="0" sz="3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8"/>
          <p:cNvSpPr txBox="1"/>
          <p:nvPr/>
        </p:nvSpPr>
        <p:spPr>
          <a:xfrm>
            <a:off x="1489100" y="2455075"/>
            <a:ext cx="9535200" cy="1655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b="1" i="0" lang="en-US" sz="2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b="1" i="0" lang="en-US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4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i="0" lang="en-US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[[</a:t>
            </a:r>
            <a:r>
              <a:rPr b="1" i="0" lang="en-US" sz="2400" u="none" cap="none" strike="noStrike">
                <a:solidFill>
                  <a:srgbClr val="09885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i="0" lang="en-US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2400" u="none" cap="none" strike="noStrike">
                <a:solidFill>
                  <a:srgbClr val="09885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i="0" lang="en-US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2400" u="none" cap="none" strike="noStrike">
                <a:solidFill>
                  <a:srgbClr val="09885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i="0" lang="en-US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], [</a:t>
            </a:r>
            <a:r>
              <a:rPr b="1" i="0" lang="en-US" sz="2400" u="none" cap="none" strike="noStrike">
                <a:solidFill>
                  <a:srgbClr val="09885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i="0" lang="en-US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2400" u="none" cap="none" strike="noStrike">
                <a:solidFill>
                  <a:srgbClr val="09885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i="0" lang="en-US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2400" u="none" cap="none" strike="noStrike">
                <a:solidFill>
                  <a:srgbClr val="09885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b="1" i="0" lang="en-US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]];</a:t>
            </a:r>
            <a:endParaRPr b="1" i="0" sz="24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b="1" i="0" lang="en-US" sz="24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i="0" lang="en-US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24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0" lang="en-US" sz="2400" u="none" cap="none" strike="noStrike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Array</a:t>
            </a:r>
            <a:r>
              <a:rPr b="1" i="0" lang="en-US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0" lang="en-US" sz="2400" u="none" cap="none" strike="noStrike">
                <a:solidFill>
                  <a:srgbClr val="09885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i="0" lang="en-US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], </a:t>
            </a:r>
            <a:r>
              <a:rPr b="1" i="0" lang="en-US" sz="2400" u="none" cap="none" strike="noStrike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Array</a:t>
            </a:r>
            <a:r>
              <a:rPr b="1" i="0" lang="en-US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0" lang="en-US" sz="2400" u="none" cap="none" strike="noStrike">
                <a:solidFill>
                  <a:srgbClr val="09885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i="0" lang="en-US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]]</a:t>
            </a:r>
            <a:endParaRPr b="1" i="0" sz="2400" u="none" cap="none" strike="noStrike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1" name="Google Shape;221;p28"/>
          <p:cNvSpPr txBox="1"/>
          <p:nvPr/>
        </p:nvSpPr>
        <p:spPr>
          <a:xfrm>
            <a:off x="1918009" y="0"/>
            <a:ext cx="9106200" cy="148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48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Arrays of arrays</a:t>
            </a:r>
            <a:endParaRPr b="1" i="0" sz="4800" u="none" cap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2" name="Google Shape;22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489107" cy="1489107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8"/>
          <p:cNvSpPr txBox="1"/>
          <p:nvPr/>
        </p:nvSpPr>
        <p:spPr>
          <a:xfrm>
            <a:off x="1998597" y="1371225"/>
            <a:ext cx="9106200" cy="45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Arrays can contain all types of values, including other arrays</a:t>
            </a:r>
            <a:endParaRPr b="0" i="0" sz="3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To access an element in a nested array, you refer to the element index in another set of square brackets</a:t>
            </a:r>
            <a:endParaRPr b="0" i="0" sz="3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Google Shape;224;p28"/>
          <p:cNvSpPr txBox="1"/>
          <p:nvPr/>
        </p:nvSpPr>
        <p:spPr>
          <a:xfrm>
            <a:off x="1489100" y="5314950"/>
            <a:ext cx="9535200" cy="928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b="1" i="0" lang="en-US" sz="24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i="0" lang="en-US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0" lang="en-US" sz="2400" u="none" cap="none" strike="noStrike">
                <a:solidFill>
                  <a:srgbClr val="09885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i="0" lang="en-US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][</a:t>
            </a:r>
            <a:r>
              <a:rPr b="1" i="0" lang="en-US" sz="2400" u="none" cap="none" strike="noStrike">
                <a:solidFill>
                  <a:srgbClr val="09885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i="0" lang="en-US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b="1" i="0" sz="24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i="0" lang="en-US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2400" u="none" cap="none" strike="noStrike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9"/>
          <p:cNvSpPr txBox="1"/>
          <p:nvPr/>
        </p:nvSpPr>
        <p:spPr>
          <a:xfrm>
            <a:off x="1918009" y="0"/>
            <a:ext cx="9106200" cy="148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48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String Array Notation</a:t>
            </a:r>
            <a:endParaRPr b="1" i="0" sz="4800" u="none" cap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1" name="Google Shape;231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489107" cy="1489107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9"/>
          <p:cNvSpPr txBox="1"/>
          <p:nvPr/>
        </p:nvSpPr>
        <p:spPr>
          <a:xfrm>
            <a:off x="2010503" y="1704600"/>
            <a:ext cx="4371300" cy="45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You can use the array notation to access individual characters inside a string</a:t>
            </a:r>
            <a:endParaRPr b="0" i="0" sz="3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Roboto"/>
                <a:ea typeface="Roboto"/>
                <a:cs typeface="Roboto"/>
                <a:sym typeface="Roboto"/>
              </a:rPr>
              <a:t>String is behaving like an array of characters</a:t>
            </a:r>
            <a:endParaRPr b="0" i="0" sz="3000" u="none" cap="none" strike="noStrike">
              <a:solidFill>
                <a:srgbClr val="000000"/>
              </a:solidFill>
              <a:highlight>
                <a:srgbClr val="FFD966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3" name="Google Shape;233;p29"/>
          <p:cNvSpPr txBox="1"/>
          <p:nvPr/>
        </p:nvSpPr>
        <p:spPr>
          <a:xfrm>
            <a:off x="6705600" y="1489200"/>
            <a:ext cx="5181600" cy="4992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b="1" i="0" lang="en-US" sz="2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b="1" i="0" lang="en-US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4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="1" i="0" lang="en-US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24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'element'</a:t>
            </a:r>
            <a:r>
              <a:rPr b="1" i="0" lang="en-US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24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b="1" i="0" lang="en-US" sz="24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="1" i="0" lang="en-US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0" lang="en-US" sz="2400" u="none" cap="none" strike="noStrike">
                <a:solidFill>
                  <a:srgbClr val="09885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i="0" lang="en-US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b="1" i="0" sz="24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"e"</a:t>
            </a:r>
            <a:endParaRPr b="1" i="0" sz="2400" u="none" cap="none" strike="noStrike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b="1" i="0" lang="en-US" sz="24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="1" i="0" lang="en-US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0" lang="en-US" sz="2400" u="none" cap="none" strike="noStrike">
                <a:solidFill>
                  <a:srgbClr val="09885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i="0" lang="en-US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b="1" i="0" sz="24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"l"</a:t>
            </a:r>
            <a:endParaRPr b="1" i="0" sz="2400" u="none" cap="none" strike="noStrike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b="1" i="0" lang="en-US" sz="24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="1" i="0" lang="en-US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0" lang="en-US" sz="2400" u="none" cap="none" strike="noStrike">
                <a:solidFill>
                  <a:srgbClr val="09885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i="0" lang="en-US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b="1" i="0" sz="24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"m"</a:t>
            </a:r>
            <a:endParaRPr b="1" i="0" sz="2400" u="none" cap="none" strike="noStrike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0"/>
          <p:cNvSpPr txBox="1"/>
          <p:nvPr/>
        </p:nvSpPr>
        <p:spPr>
          <a:xfrm>
            <a:off x="1918009" y="0"/>
            <a:ext cx="9106200" cy="148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Summary</a:t>
            </a:r>
            <a:endParaRPr b="1" i="0" sz="4800" u="none" cap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0" name="Google Shape;240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489107" cy="1489107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30"/>
          <p:cNvSpPr txBox="1"/>
          <p:nvPr/>
        </p:nvSpPr>
        <p:spPr>
          <a:xfrm>
            <a:off x="2010506" y="1704600"/>
            <a:ext cx="8954700" cy="45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oboto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An array is a </a:t>
            </a:r>
            <a:r>
              <a:rPr b="1" i="0" lang="en-US" sz="3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Roboto"/>
                <a:ea typeface="Roboto"/>
                <a:cs typeface="Roboto"/>
                <a:sym typeface="Roboto"/>
              </a:rPr>
              <a:t>data store</a:t>
            </a:r>
            <a:endParaRPr b="1" i="0" sz="3000" u="none" cap="none" strike="noStrike">
              <a:solidFill>
                <a:srgbClr val="000000"/>
              </a:solidFill>
              <a:highlight>
                <a:srgbClr val="FFD966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oboto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An array </a:t>
            </a:r>
            <a:r>
              <a:rPr b="0" i="0" lang="en-US" sz="3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Roboto"/>
                <a:ea typeface="Roboto"/>
                <a:cs typeface="Roboto"/>
                <a:sym typeface="Roboto"/>
              </a:rPr>
              <a:t>contains </a:t>
            </a:r>
            <a:r>
              <a:rPr b="1" i="0" lang="en-US" sz="3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Roboto"/>
                <a:ea typeface="Roboto"/>
                <a:cs typeface="Roboto"/>
                <a:sym typeface="Roboto"/>
              </a:rPr>
              <a:t>indexed elements</a:t>
            </a:r>
            <a:endParaRPr b="1" i="0" sz="3000" u="none" cap="none" strike="noStrike">
              <a:solidFill>
                <a:srgbClr val="000000"/>
              </a:solidFill>
              <a:highlight>
                <a:srgbClr val="FFD966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oboto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Roboto"/>
                <a:ea typeface="Roboto"/>
                <a:cs typeface="Roboto"/>
                <a:sym typeface="Roboto"/>
              </a:rPr>
              <a:t>Indexes </a:t>
            </a:r>
            <a:r>
              <a:rPr b="1" i="0" lang="en-US" sz="3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Roboto"/>
                <a:ea typeface="Roboto"/>
                <a:cs typeface="Roboto"/>
                <a:sym typeface="Roboto"/>
              </a:rPr>
              <a:t>start from zero</a:t>
            </a:r>
            <a:r>
              <a:rPr b="0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and increment by one</a:t>
            </a:r>
            <a:endParaRPr b="0" i="0" sz="3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oboto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To access an element of an array, you </a:t>
            </a:r>
            <a:r>
              <a:rPr b="0" i="0" lang="en-US" sz="3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Roboto"/>
                <a:ea typeface="Roboto"/>
                <a:cs typeface="Roboto"/>
                <a:sym typeface="Roboto"/>
              </a:rPr>
              <a:t>use its index in square brackets</a:t>
            </a:r>
            <a:endParaRPr b="0" i="0" sz="3000" u="none" cap="none" strike="noStrike">
              <a:solidFill>
                <a:srgbClr val="000000"/>
              </a:solidFill>
              <a:highlight>
                <a:srgbClr val="FFD966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oboto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An </a:t>
            </a:r>
            <a:r>
              <a:rPr b="1" i="0" lang="en-US" sz="3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Roboto"/>
                <a:ea typeface="Roboto"/>
                <a:cs typeface="Roboto"/>
                <a:sym typeface="Roboto"/>
              </a:rPr>
              <a:t>array can contain any type of data</a:t>
            </a:r>
            <a:r>
              <a:rPr b="0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, including other arrays</a:t>
            </a:r>
            <a:endParaRPr b="0" i="0" sz="3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4868997" cy="4868997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31"/>
          <p:cNvSpPr txBox="1"/>
          <p:nvPr/>
        </p:nvSpPr>
        <p:spPr>
          <a:xfrm>
            <a:off x="5085709" y="3411021"/>
            <a:ext cx="23013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31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Practical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1" name="Google Shape;251;p31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0800" lvl="0" marL="22860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/>
          <p:nvPr/>
        </p:nvSpPr>
        <p:spPr>
          <a:xfrm>
            <a:off x="1918009" y="0"/>
            <a:ext cx="9106200" cy="148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Day overview</a:t>
            </a:r>
            <a:endParaRPr b="1" i="0" sz="4800" u="none" cap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9" name="Google Shape;9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489107" cy="1489107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4"/>
          <p:cNvSpPr txBox="1"/>
          <p:nvPr/>
        </p:nvSpPr>
        <p:spPr>
          <a:xfrm>
            <a:off x="2010506" y="1704600"/>
            <a:ext cx="8954700" cy="45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oboto"/>
              <a:buChar char="●"/>
            </a:pPr>
            <a:r>
              <a:rPr b="0" i="0" lang="en-US" sz="30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Recap and Coding Conventions</a:t>
            </a:r>
            <a:endParaRPr b="0" i="0" sz="3000" u="none" cap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oboto"/>
              <a:buChar char="●"/>
            </a:pPr>
            <a:r>
              <a:rPr b="0" i="0" lang="en-US" sz="30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Switch</a:t>
            </a:r>
            <a:endParaRPr b="0" i="0" sz="3000" u="none" cap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"/>
              <a:buChar char="●"/>
            </a:pPr>
            <a:r>
              <a:rPr b="1" i="0" lang="en-US" sz="3000" u="none" cap="none" strike="noStrik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Introduction to Arrays</a:t>
            </a:r>
            <a:endParaRPr b="0" i="0" sz="3000" u="none" cap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oboto"/>
              <a:buChar char="●"/>
            </a:pPr>
            <a:r>
              <a:rPr b="0" i="0" lang="en-US" sz="30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Loops</a:t>
            </a:r>
            <a:endParaRPr b="0" i="0" sz="3000" u="none" cap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5"/>
          <p:cNvPicPr preferRelativeResize="0"/>
          <p:nvPr/>
        </p:nvPicPr>
        <p:blipFill rotWithShape="1">
          <a:blip r:embed="rId3">
            <a:alphaModFix amt="69000"/>
          </a:blip>
          <a:srcRect b="0" l="0" r="0" t="0"/>
          <a:stretch/>
        </p:blipFill>
        <p:spPr>
          <a:xfrm>
            <a:off x="0" y="0"/>
            <a:ext cx="12192000" cy="68590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5"/>
          <p:cNvPicPr preferRelativeResize="0"/>
          <p:nvPr/>
        </p:nvPicPr>
        <p:blipFill rotWithShape="1">
          <a:blip r:embed="rId4">
            <a:alphaModFix/>
          </a:blip>
          <a:srcRect b="69186" l="0" r="68120" t="0"/>
          <a:stretch/>
        </p:blipFill>
        <p:spPr>
          <a:xfrm>
            <a:off x="0" y="0"/>
            <a:ext cx="1552225" cy="1500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5"/>
          <p:cNvSpPr txBox="1"/>
          <p:nvPr>
            <p:ph type="title"/>
          </p:nvPr>
        </p:nvSpPr>
        <p:spPr>
          <a:xfrm>
            <a:off x="0" y="2746650"/>
            <a:ext cx="12163200" cy="136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6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Introduction to Arrays</a:t>
            </a:r>
            <a:endParaRPr b="1" sz="6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15"/>
          <p:cNvSpPr txBox="1"/>
          <p:nvPr>
            <p:ph idx="1" type="body"/>
          </p:nvPr>
        </p:nvSpPr>
        <p:spPr>
          <a:xfrm>
            <a:off x="0" y="3870675"/>
            <a:ext cx="12163200" cy="9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08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/>
          <p:nvPr/>
        </p:nvSpPr>
        <p:spPr>
          <a:xfrm>
            <a:off x="1918009" y="0"/>
            <a:ext cx="9106200" cy="148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Arrays</a:t>
            </a:r>
            <a:endParaRPr b="1" i="0" sz="4800" u="none" cap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6" name="Google Shape;11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489107" cy="148910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6"/>
          <p:cNvSpPr txBox="1"/>
          <p:nvPr/>
        </p:nvSpPr>
        <p:spPr>
          <a:xfrm>
            <a:off x="2010506" y="1704600"/>
            <a:ext cx="8954700" cy="45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Roboto"/>
                <a:ea typeface="Roboto"/>
                <a:cs typeface="Roboto"/>
                <a:sym typeface="Roboto"/>
              </a:rPr>
              <a:t>It's simply a list (a sequence) of values</a:t>
            </a:r>
            <a:endParaRPr b="0" i="0" sz="3000" u="none" cap="none" strike="noStrike">
              <a:solidFill>
                <a:srgbClr val="000000"/>
              </a:solidFill>
              <a:highlight>
                <a:srgbClr val="FFD966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Instead of using one variable to store one value, you can use one array variable to store any number of values as </a:t>
            </a:r>
            <a:r>
              <a:rPr b="1" i="0" lang="en-US" sz="3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Roboto"/>
                <a:ea typeface="Roboto"/>
                <a:cs typeface="Roboto"/>
                <a:sym typeface="Roboto"/>
              </a:rPr>
              <a:t>elements of the array</a:t>
            </a:r>
            <a:endParaRPr b="0" i="0" sz="3000" u="none" cap="none" strike="noStrike">
              <a:solidFill>
                <a:srgbClr val="000000"/>
              </a:solidFill>
              <a:highlight>
                <a:srgbClr val="FFD966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/>
          <p:nvPr/>
        </p:nvSpPr>
        <p:spPr>
          <a:xfrm>
            <a:off x="1918009" y="0"/>
            <a:ext cx="9106200" cy="148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Arrays</a:t>
            </a:r>
            <a:endParaRPr b="1" i="0" sz="4800" u="none" cap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4" name="Google Shape;12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489107" cy="1489107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7"/>
          <p:cNvSpPr txBox="1"/>
          <p:nvPr/>
        </p:nvSpPr>
        <p:spPr>
          <a:xfrm>
            <a:off x="2010506" y="1704600"/>
            <a:ext cx="8954700" cy="45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Each value is called an</a:t>
            </a:r>
            <a:r>
              <a:rPr b="1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i="0" lang="en-US" sz="3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Roboto"/>
                <a:ea typeface="Roboto"/>
                <a:cs typeface="Roboto"/>
                <a:sym typeface="Roboto"/>
              </a:rPr>
              <a:t>element</a:t>
            </a:r>
            <a:r>
              <a:rPr b="0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, and each element has a numeric position in the array, known as its </a:t>
            </a:r>
            <a:r>
              <a:rPr b="1" i="0" lang="en-US" sz="3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Roboto"/>
                <a:ea typeface="Roboto"/>
                <a:cs typeface="Roboto"/>
                <a:sym typeface="Roboto"/>
              </a:rPr>
              <a:t>index</a:t>
            </a:r>
            <a:endParaRPr b="0" i="0" sz="3000" u="none" cap="none" strike="noStrike">
              <a:solidFill>
                <a:srgbClr val="000000"/>
              </a:solidFill>
              <a:highlight>
                <a:srgbClr val="FFD966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JavaScript arrays are </a:t>
            </a:r>
            <a:r>
              <a:rPr b="1" i="0" lang="en-US" sz="3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Roboto"/>
                <a:ea typeface="Roboto"/>
                <a:cs typeface="Roboto"/>
                <a:sym typeface="Roboto"/>
              </a:rPr>
              <a:t>untyped</a:t>
            </a:r>
            <a:r>
              <a:rPr b="0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: an </a:t>
            </a:r>
            <a:r>
              <a:rPr b="0" i="0" lang="en-US" sz="3000" u="sng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array element may be of any type</a:t>
            </a:r>
            <a:r>
              <a:rPr b="0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, and different elements of the same array may be of different types</a:t>
            </a:r>
            <a:endParaRPr b="0" i="0" sz="3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/>
          <p:nvPr/>
        </p:nvSpPr>
        <p:spPr>
          <a:xfrm>
            <a:off x="1918009" y="0"/>
            <a:ext cx="9106200" cy="148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Arrays</a:t>
            </a:r>
            <a:endParaRPr b="1" i="0" sz="4800" u="none" cap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2" name="Google Shape;13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489107" cy="1489107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8"/>
          <p:cNvSpPr txBox="1"/>
          <p:nvPr/>
        </p:nvSpPr>
        <p:spPr>
          <a:xfrm>
            <a:off x="2010506" y="1704600"/>
            <a:ext cx="8954700" cy="45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To declare a variable that contains an empty array</a:t>
            </a:r>
            <a:endParaRPr b="0" i="0" sz="3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b="0" i="0" lang="en-US" sz="2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40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[];</a:t>
            </a:r>
            <a:endParaRPr b="0" i="0" sz="2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To define an array that has three elements</a:t>
            </a:r>
            <a:endParaRPr b="0" i="0" sz="3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b="0" i="0" lang="en-US" sz="2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40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[</a:t>
            </a:r>
            <a:r>
              <a:rPr b="0" i="0" lang="en-US" sz="2400" u="none" cap="none" strike="noStrike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-US" sz="2400" u="none" cap="none" strike="noStrike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-US" sz="2400" u="none" cap="none" strike="noStrike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b="0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3 elements of various types</a:t>
            </a:r>
            <a:endParaRPr b="0" i="0" sz="2400" u="none" cap="none" strike="noStrike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b="0" i="0" lang="en-US" sz="2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40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misc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[</a:t>
            </a:r>
            <a:r>
              <a:rPr b="0" i="0" lang="en-US" sz="2400" u="none" cap="none" strike="noStrike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1.1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-US" sz="2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-US" sz="2400" u="none" cap="none" strike="noStrike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"a"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b="0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/>
          <p:nvPr/>
        </p:nvSpPr>
        <p:spPr>
          <a:xfrm>
            <a:off x="1918009" y="0"/>
            <a:ext cx="9106200" cy="148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Arrays</a:t>
            </a:r>
            <a:endParaRPr b="1" i="0" sz="4800" u="none" cap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0" name="Google Shape;14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489107" cy="1489107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9"/>
          <p:cNvSpPr txBox="1"/>
          <p:nvPr/>
        </p:nvSpPr>
        <p:spPr>
          <a:xfrm>
            <a:off x="2010506" y="1704600"/>
            <a:ext cx="8954700" cy="45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Roboto"/>
                <a:ea typeface="Roboto"/>
                <a:cs typeface="Roboto"/>
                <a:sym typeface="Roboto"/>
              </a:rPr>
              <a:t>Array elements may even be objects or other arrays</a:t>
            </a:r>
            <a:r>
              <a:rPr b="0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, which allows you to create complex data structures, such as arrays of objects and arrays of arrays</a:t>
            </a:r>
            <a:endParaRPr b="0" i="0" sz="3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/>
          <p:nvPr/>
        </p:nvSpPr>
        <p:spPr>
          <a:xfrm>
            <a:off x="1918009" y="0"/>
            <a:ext cx="9106200" cy="148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Accessing an Array Element</a:t>
            </a:r>
            <a:endParaRPr b="1" i="0" sz="4800" u="none" cap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8" name="Google Shape;14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489107" cy="1489107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0"/>
          <p:cNvSpPr txBox="1"/>
          <p:nvPr/>
        </p:nvSpPr>
        <p:spPr>
          <a:xfrm>
            <a:off x="2010506" y="1704600"/>
            <a:ext cx="8954700" cy="45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40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[</a:t>
            </a:r>
            <a:r>
              <a:rPr b="0" i="0" lang="en-US" sz="2400" u="none" cap="none" strike="noStrike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-US" sz="2400" u="none" cap="none" strike="noStrike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-US" sz="2400" u="none" cap="none" strike="noStrike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b="0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elements contained in an array are </a:t>
            </a:r>
            <a:r>
              <a:rPr b="1" i="0" lang="en-US" sz="3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Roboto"/>
                <a:ea typeface="Roboto"/>
                <a:cs typeface="Roboto"/>
                <a:sym typeface="Roboto"/>
              </a:rPr>
              <a:t>indexed</a:t>
            </a:r>
            <a:r>
              <a:rPr b="0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with consecutive numbers </a:t>
            </a:r>
            <a:r>
              <a:rPr b="0" i="0" lang="en-US" sz="3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Roboto"/>
                <a:ea typeface="Roboto"/>
                <a:cs typeface="Roboto"/>
                <a:sym typeface="Roboto"/>
              </a:rPr>
              <a:t>starting from </a:t>
            </a:r>
            <a:r>
              <a:rPr b="1" i="0" lang="en-US" sz="3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Roboto"/>
                <a:ea typeface="Roboto"/>
                <a:cs typeface="Roboto"/>
                <a:sym typeface="Roboto"/>
              </a:rPr>
              <a:t>zero</a:t>
            </a:r>
            <a:r>
              <a:rPr b="0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b="0" i="0" sz="3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1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 first element has index (or position) 0, the second has index 1, and so on.</a:t>
            </a:r>
            <a:endParaRPr b="0" i="1" sz="3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50" name="Google Shape;150;p20"/>
          <p:cNvGraphicFramePr/>
          <p:nvPr/>
        </p:nvGraphicFramePr>
        <p:xfrm>
          <a:off x="238175" y="2989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{9412A7FF-65DD-4AF5-89E2-CB82B4B2B11C}</a:tableStyleId>
              </a:tblPr>
              <a:tblGrid>
                <a:gridCol w="702450"/>
                <a:gridCol w="702450"/>
              </a:tblGrid>
              <a:tr h="424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Index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Value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657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i="1" lang="en-US" sz="1400" u="none" cap="none" strike="noStrike"/>
                        <a:t>0</a:t>
                      </a:r>
                      <a:endParaRPr i="1"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1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657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i="1" lang="en-US" sz="1400" u="none" cap="none" strike="noStrike"/>
                        <a:t>1</a:t>
                      </a:r>
                      <a:endParaRPr i="1"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2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657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i="1" lang="en-US" sz="1400" u="none" cap="none" strike="noStrike"/>
                        <a:t>2</a:t>
                      </a:r>
                      <a:endParaRPr i="1"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3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 txBox="1"/>
          <p:nvPr/>
        </p:nvSpPr>
        <p:spPr>
          <a:xfrm>
            <a:off x="1918009" y="0"/>
            <a:ext cx="9106200" cy="148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48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Accessing an Array Element</a:t>
            </a:r>
            <a:endParaRPr b="1" i="0" sz="4800" u="none" cap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7" name="Google Shape;15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489107" cy="1489107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1"/>
          <p:cNvSpPr txBox="1"/>
          <p:nvPr/>
        </p:nvSpPr>
        <p:spPr>
          <a:xfrm>
            <a:off x="2010506" y="1704600"/>
            <a:ext cx="8954700" cy="45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40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[</a:t>
            </a:r>
            <a:r>
              <a:rPr b="0" i="0" lang="en-US" sz="2400" u="none" cap="none" strike="noStrike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-US" sz="2400" u="none" cap="none" strike="noStrike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-US" sz="2400" u="none" cap="none" strike="noStrike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b="0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Roboto"/>
                <a:ea typeface="Roboto"/>
                <a:cs typeface="Roboto"/>
                <a:sym typeface="Roboto"/>
              </a:rPr>
              <a:t>Specify the index of an element inside square brackets</a:t>
            </a:r>
            <a:endParaRPr b="0" i="0" sz="3000" u="none" cap="none" strike="noStrike">
              <a:solidFill>
                <a:srgbClr val="000000"/>
              </a:solidFill>
              <a:highlight>
                <a:srgbClr val="FFD966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So, </a:t>
            </a:r>
            <a:r>
              <a:rPr b="0" i="0" lang="en-US" sz="3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a[0]</a:t>
            </a:r>
            <a:r>
              <a:rPr b="0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gives you the first element of the array </a:t>
            </a:r>
            <a:r>
              <a:rPr b="0" i="0" lang="en-US" sz="3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0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b="0" i="0" lang="en-US" sz="3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a[1]</a:t>
            </a:r>
            <a:r>
              <a:rPr b="0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gives you the second, and so on</a:t>
            </a:r>
            <a:endParaRPr b="0" i="0" sz="3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59" name="Google Shape;159;p21"/>
          <p:cNvGraphicFramePr/>
          <p:nvPr/>
        </p:nvGraphicFramePr>
        <p:xfrm>
          <a:off x="238175" y="2989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{9412A7FF-65DD-4AF5-89E2-CB82B4B2B11C}</a:tableStyleId>
              </a:tblPr>
              <a:tblGrid>
                <a:gridCol w="702450"/>
                <a:gridCol w="702450"/>
              </a:tblGrid>
              <a:tr h="424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Index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Value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657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i="1" lang="en-US" sz="1400" u="none" cap="none" strike="noStrike"/>
                        <a:t>0</a:t>
                      </a:r>
                      <a:endParaRPr i="1"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1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657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i="1" lang="en-US" sz="1400" u="none" cap="none" strike="noStrike"/>
                        <a:t>1</a:t>
                      </a:r>
                      <a:endParaRPr i="1"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2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657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i="1" lang="en-US" sz="1400" u="none" cap="none" strike="noStrike"/>
                        <a:t>2</a:t>
                      </a:r>
                      <a:endParaRPr i="1"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3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60" name="Google Shape;160;p21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b="0" i="0" sz="900" u="none" cap="none" strike="noStrike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