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etify/You-Dont-Know-JS/blob/master/up%20%26%20going/ch1.md"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61" name="Google Shape;161;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69" name="Google Shape;16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77" name="Google Shape;177;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In programs, variables hold values (like the number 42) to be used by the program. Think of them as symbolic placeholders for the values themselves. The statement a = b * 2; tells the computer, roughly, to get the current value stored in the variable b, multiply that value by 2, then store the result back into another variable we call a. Programs are just collections of many such statements, which together describe all the steps that it takes to perform your program's purpose.</a:t>
            </a:r>
            <a:endParaRPr/>
          </a:p>
        </p:txBody>
      </p:sp>
      <p:sp>
        <p:nvSpPr>
          <p:cNvPr id="185" name="Google Shape;185;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93" name="Google Shape;193;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01" name="Google Shape;201;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Statements like a = b * 2 are helpful for developers when reading and writing, but are not actually in a form the computer can directly understand. So a special utility on the computer (either an interpreter or a compiler) is used to translate the code you write into commands a computer can understand.</a:t>
            </a:r>
            <a:endParaRPr/>
          </a:p>
        </p:txBody>
      </p:sp>
      <p:sp>
        <p:nvSpPr>
          <p:cNvPr id="209" name="Google Shape;20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17" name="Google Shape;217;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25" name="Google Shape;225;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33" name="Google Shape;233;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41" name="Google Shape;241;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Most useful programs need to track a value as it changes over the course of the program, undergoing different operations as called for by your program's intended tasks.</a:t>
            </a:r>
            <a:endParaRPr/>
          </a:p>
        </p:txBody>
      </p:sp>
      <p:sp>
        <p:nvSpPr>
          <p:cNvPr id="249" name="Google Shape;249;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57" name="Google Shape;257;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"Do you want to add on the extra screen protectors to your purchase, for $9.99?" The helpful phone store employee has asked you to make a decision. And you may need to first consult the current state of your wallet or bank account to answer that question. But obviously, this is just a simple "yes or no" question.</a:t>
            </a:r>
            <a:endParaRPr/>
          </a:p>
        </p:txBody>
      </p:sp>
      <p:sp>
        <p:nvSpPr>
          <p:cNvPr id="265" name="Google Shape;265;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During busy times, there's a waiting list for customers who need to speak to the phone store employee. While there's still people on that list, she just needs to keep serving the next customer.</a:t>
            </a:r>
            <a:endParaRPr/>
          </a:p>
        </p:txBody>
      </p:sp>
      <p:sp>
        <p:nvSpPr>
          <p:cNvPr id="273" name="Google Shape;273;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The phone store employee probably doesn't carry around a calculator to figure out the taxes and final purchase amount. That's a task she needs to define once and reuse over and over again. Odds are, the company has a checkout register (computer, tablet, etc.) with those "functions" built in.</a:t>
            </a:r>
            <a:endParaRPr/>
          </a:p>
        </p:txBody>
      </p:sp>
      <p:sp>
        <p:nvSpPr>
          <p:cNvPr id="281" name="Google Shape;281;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89" name="Google Shape;289;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97" name="Google Shape;297;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05" name="Google Shape;305;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13" name="Google Shape;313;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05" name="Google Shape;10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321" name="Google Shape;321;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u="sng">
                <a:solidFill>
                  <a:schemeClr val="hlink"/>
                </a:solidFill>
                <a:hlinkClick r:id="rId2"/>
              </a:rPr>
              <a:t>https://github.com/getify/You-Dont-Know-JS/blob/master/up%20%26%20going/ch1.md</a:t>
            </a:r>
            <a:r>
              <a:rPr lang="en-US"/>
              <a:t> </a:t>
            </a:r>
            <a:endParaRPr b="0" i="0" sz="1200" u="none" cap="none" strike="noStrike">
              <a:solidFill>
                <a:schemeClr val="dk1"/>
              </a:solidFill>
              <a:latin typeface="Calibri"/>
              <a:ea typeface="Calibri"/>
              <a:cs typeface="Calibri"/>
              <a:sym typeface="Calibri"/>
            </a:endParaRPr>
          </a:p>
        </p:txBody>
      </p:sp>
      <p:sp>
        <p:nvSpPr>
          <p:cNvPr id="329" name="Google Shape;32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13" name="Google Shape;113;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rPr lang="en-US"/>
              <a:t>Because of this, we must be very careful and thorough with our instructions.</a:t>
            </a:r>
            <a:endParaRPr/>
          </a:p>
        </p:txBody>
      </p:sp>
      <p:sp>
        <p:nvSpPr>
          <p:cNvPr id="121" name="Google Shape;121;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29" name="Google Shape;129;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37" name="Google Shape;13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45" name="Google Shape;14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53" name="Google Shape;153;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0" y="0"/>
            <a:ext cx="12218907" cy="6858000"/>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91" name="Google Shape;91;p13"/>
          <p:cNvSpPr txBox="1"/>
          <p:nvPr>
            <p:ph type="title"/>
          </p:nvPr>
        </p:nvSpPr>
        <p:spPr>
          <a:xfrm>
            <a:off x="831850" y="2610550"/>
            <a:ext cx="10515600" cy="195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Programming </a:t>
            </a:r>
            <a:endParaRPr b="1" sz="6000">
              <a:solidFill>
                <a:schemeClr val="lt1"/>
              </a:solidFill>
              <a:latin typeface="Roboto"/>
              <a:ea typeface="Roboto"/>
              <a:cs typeface="Roboto"/>
              <a:sym typeface="Roboto"/>
            </a:endParaRPr>
          </a:p>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Principles</a:t>
            </a:r>
            <a:endParaRPr b="1" sz="6000">
              <a:latin typeface="Roboto"/>
              <a:ea typeface="Roboto"/>
              <a:cs typeface="Roboto"/>
              <a:sym typeface="Roboto"/>
            </a:endParaRPr>
          </a:p>
        </p:txBody>
      </p:sp>
      <p:sp>
        <p:nvSpPr>
          <p:cNvPr id="92" name="Google Shape;92;p13"/>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rPr lang="en-US" sz="1800">
                <a:solidFill>
                  <a:srgbClr val="F3F3F3"/>
                </a:solidFill>
              </a:rPr>
              <a:t>with</a:t>
            </a:r>
            <a:r>
              <a:rPr lang="en-US">
                <a:solidFill>
                  <a:srgbClr val="F3F3F3"/>
                </a:solidFill>
              </a:rPr>
              <a:t> </a:t>
            </a:r>
            <a:r>
              <a:rPr b="1" lang="en-US">
                <a:solidFill>
                  <a:srgbClr val="F3F3F3"/>
                </a:solidFill>
              </a:rPr>
              <a:t>JavaScript</a:t>
            </a:r>
            <a:endParaRPr b="1">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IDE</a:t>
            </a:r>
            <a:endParaRPr b="1" i="0" sz="4800" u="none" cap="none" strike="noStrike">
              <a:solidFill>
                <a:srgbClr val="434343"/>
              </a:solidFill>
              <a:latin typeface="Roboto"/>
              <a:ea typeface="Roboto"/>
              <a:cs typeface="Roboto"/>
              <a:sym typeface="Roboto"/>
            </a:endParaRPr>
          </a:p>
        </p:txBody>
      </p:sp>
      <p:pic>
        <p:nvPicPr>
          <p:cNvPr id="164" name="Google Shape;164;p2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65" name="Google Shape;165;p22"/>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An </a:t>
            </a:r>
            <a:r>
              <a:rPr b="1" i="0" lang="en-US" sz="3000" u="none" cap="none" strike="noStrike">
                <a:solidFill>
                  <a:srgbClr val="000000"/>
                </a:solidFill>
                <a:highlight>
                  <a:srgbClr val="FFD966"/>
                </a:highlight>
                <a:latin typeface="Roboto"/>
                <a:ea typeface="Roboto"/>
                <a:cs typeface="Roboto"/>
                <a:sym typeface="Roboto"/>
              </a:rPr>
              <a:t>IDE</a:t>
            </a:r>
            <a:r>
              <a:rPr b="0" i="0" lang="en-US" sz="3000" u="none" cap="none" strike="noStrike">
                <a:solidFill>
                  <a:srgbClr val="000000"/>
                </a:solidFill>
                <a:highlight>
                  <a:srgbClr val="FFD966"/>
                </a:highlight>
                <a:latin typeface="Roboto"/>
                <a:ea typeface="Roboto"/>
                <a:cs typeface="Roboto"/>
                <a:sym typeface="Roboto"/>
              </a:rPr>
              <a:t> or </a:t>
            </a:r>
            <a:r>
              <a:rPr b="1" i="0" lang="en-US" sz="3000" u="none" cap="none" strike="noStrike">
                <a:solidFill>
                  <a:srgbClr val="000000"/>
                </a:solidFill>
                <a:highlight>
                  <a:srgbClr val="FFD966"/>
                </a:highlight>
                <a:latin typeface="Roboto"/>
                <a:ea typeface="Roboto"/>
                <a:cs typeface="Roboto"/>
                <a:sym typeface="Roboto"/>
              </a:rPr>
              <a:t>Integrated Development Environment</a:t>
            </a:r>
            <a:r>
              <a:rPr b="0" i="0" lang="en-US" sz="3000" u="none" cap="none" strike="noStrike">
                <a:solidFill>
                  <a:srgbClr val="000000"/>
                </a:solidFill>
                <a:latin typeface="Roboto"/>
                <a:ea typeface="Roboto"/>
                <a:cs typeface="Roboto"/>
                <a:sym typeface="Roboto"/>
              </a:rPr>
              <a:t> is a software program that is designed to help programmers and developers build software.</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rPr b="0" i="0" lang="en-US" sz="3000" u="sng" cap="none" strike="noStrike">
                <a:solidFill>
                  <a:srgbClr val="000000"/>
                </a:solidFill>
                <a:latin typeface="Roboto"/>
                <a:ea typeface="Roboto"/>
                <a:cs typeface="Roboto"/>
                <a:sym typeface="Roboto"/>
              </a:rPr>
              <a:t>Most IDEs include:</a:t>
            </a:r>
            <a:endParaRPr b="0" i="0" sz="3000" u="sng" cap="none" strike="noStrike">
              <a:solidFill>
                <a:srgbClr val="000000"/>
              </a:solidFill>
              <a:latin typeface="Roboto"/>
              <a:ea typeface="Roboto"/>
              <a:cs typeface="Roboto"/>
              <a:sym typeface="Roboto"/>
            </a:endParaRPr>
          </a:p>
          <a:p>
            <a:pPr indent="-419100" lvl="0" marL="457200" marR="0" rtl="0" algn="l">
              <a:lnSpc>
                <a:spcPct val="115000"/>
              </a:lnSpc>
              <a:spcBef>
                <a:spcPts val="100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 source code editor</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 compiler</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build automation tools</a:t>
            </a:r>
            <a:endParaRPr b="0" i="0" sz="3000" u="none" cap="none" strike="noStrike">
              <a:solidFill>
                <a:srgbClr val="000000"/>
              </a:solidFill>
              <a:latin typeface="Roboto"/>
              <a:ea typeface="Roboto"/>
              <a:cs typeface="Roboto"/>
              <a:sym typeface="Roboto"/>
            </a:endParaRPr>
          </a:p>
          <a:p>
            <a:pPr indent="-419100" lvl="0" marL="457200" marR="0" rtl="0" algn="l">
              <a:lnSpc>
                <a:spcPct val="115000"/>
              </a:lnSpc>
              <a:spcBef>
                <a:spcPts val="0"/>
              </a:spcBef>
              <a:spcAft>
                <a:spcPts val="0"/>
              </a:spcAft>
              <a:buClr>
                <a:srgbClr val="000000"/>
              </a:buClr>
              <a:buSzPts val="3000"/>
              <a:buFont typeface="Roboto"/>
              <a:buChar char="●"/>
            </a:pPr>
            <a:r>
              <a:rPr b="0" i="0" lang="en-US" sz="3000" u="none" cap="none" strike="noStrike">
                <a:solidFill>
                  <a:srgbClr val="000000"/>
                </a:solidFill>
                <a:latin typeface="Roboto"/>
                <a:ea typeface="Roboto"/>
                <a:cs typeface="Roboto"/>
                <a:sym typeface="Roboto"/>
              </a:rPr>
              <a:t>a debugger</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Code</a:t>
            </a:r>
            <a:endParaRPr b="1" i="0" sz="4800" u="none" cap="none" strike="noStrike">
              <a:solidFill>
                <a:srgbClr val="434343"/>
              </a:solidFill>
              <a:latin typeface="Roboto"/>
              <a:ea typeface="Roboto"/>
              <a:cs typeface="Roboto"/>
              <a:sym typeface="Roboto"/>
            </a:endParaRPr>
          </a:p>
        </p:txBody>
      </p:sp>
      <p:pic>
        <p:nvPicPr>
          <p:cNvPr id="172" name="Google Shape;172;p2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73" name="Google Shape;173;p23"/>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 program, often referred to as source code or just code, is a set of special instructions to tell the computer what tasks to perform.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Code is usually saved in a text file and </a:t>
            </a:r>
            <a:r>
              <a:rPr b="0" i="0" lang="en-US" sz="3000" u="none" cap="none" strike="noStrike">
                <a:solidFill>
                  <a:schemeClr val="dk1"/>
                </a:solidFill>
                <a:latin typeface="Roboto"/>
                <a:ea typeface="Roboto"/>
                <a:cs typeface="Roboto"/>
                <a:sym typeface="Roboto"/>
              </a:rPr>
              <a:t>executed </a:t>
            </a:r>
            <a:r>
              <a:rPr b="0" i="0" lang="en-US" sz="3000" u="none" cap="none" strike="noStrike">
                <a:solidFill>
                  <a:srgbClr val="000000"/>
                </a:solidFill>
                <a:latin typeface="Roboto"/>
                <a:ea typeface="Roboto"/>
                <a:cs typeface="Roboto"/>
                <a:sym typeface="Roboto"/>
              </a:rPr>
              <a:t>from there.</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Code</a:t>
            </a:r>
            <a:endParaRPr b="1" i="0" sz="4800" u="none" cap="none" strike="noStrike">
              <a:solidFill>
                <a:srgbClr val="434343"/>
              </a:solidFill>
              <a:latin typeface="Roboto"/>
              <a:ea typeface="Roboto"/>
              <a:cs typeface="Roboto"/>
              <a:sym typeface="Roboto"/>
            </a:endParaRPr>
          </a:p>
        </p:txBody>
      </p:sp>
      <p:pic>
        <p:nvPicPr>
          <p:cNvPr id="180" name="Google Shape;180;p2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81" name="Google Shape;181;p24"/>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rules for a valid format and combinations of instructions is called a </a:t>
            </a:r>
            <a:r>
              <a:rPr b="1" i="1" lang="en-US" sz="3000" u="none" cap="none" strike="noStrike">
                <a:solidFill>
                  <a:srgbClr val="000000"/>
                </a:solidFill>
                <a:highlight>
                  <a:srgbClr val="FFD966"/>
                </a:highlight>
                <a:latin typeface="Roboto"/>
                <a:ea typeface="Roboto"/>
                <a:cs typeface="Roboto"/>
                <a:sym typeface="Roboto"/>
              </a:rPr>
              <a:t>computer language</a:t>
            </a:r>
            <a:r>
              <a:rPr b="0" i="0" lang="en-US" sz="3000" u="none" cap="none" strike="noStrike">
                <a:solidFill>
                  <a:srgbClr val="000000"/>
                </a:solidFill>
                <a:latin typeface="Roboto"/>
                <a:ea typeface="Roboto"/>
                <a:cs typeface="Roboto"/>
                <a:sym typeface="Roboto"/>
              </a:rPr>
              <a:t>, sometimes referred to as its </a:t>
            </a:r>
            <a:r>
              <a:rPr b="1" i="1" lang="en-US" sz="3000" u="none" cap="none" strike="noStrike">
                <a:solidFill>
                  <a:srgbClr val="000000"/>
                </a:solidFill>
                <a:highlight>
                  <a:srgbClr val="FFD966"/>
                </a:highlight>
                <a:latin typeface="Roboto"/>
                <a:ea typeface="Roboto"/>
                <a:cs typeface="Roboto"/>
                <a:sym typeface="Roboto"/>
              </a:rPr>
              <a:t>syntax</a:t>
            </a:r>
            <a:r>
              <a:rPr b="0" i="0" lang="en-US" sz="3000" u="none" cap="none" strike="noStrike">
                <a:solidFill>
                  <a:srgbClr val="000000"/>
                </a:solidFill>
                <a:latin typeface="Roboto"/>
                <a:ea typeface="Roboto"/>
                <a:cs typeface="Roboto"/>
                <a:sym typeface="Roboto"/>
              </a:rPr>
              <a:t>, much the same as English tells you how to spell words and how to create valid sentences using words and punctuation.</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Statements</a:t>
            </a:r>
            <a:endParaRPr b="1" i="0" sz="4800" u="none" cap="none" strike="noStrike">
              <a:solidFill>
                <a:srgbClr val="434343"/>
              </a:solidFill>
              <a:latin typeface="Roboto"/>
              <a:ea typeface="Roboto"/>
              <a:cs typeface="Roboto"/>
              <a:sym typeface="Roboto"/>
            </a:endParaRPr>
          </a:p>
        </p:txBody>
      </p:sp>
      <p:pic>
        <p:nvPicPr>
          <p:cNvPr id="188" name="Google Shape;188;p2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89" name="Google Shape;189;p25"/>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In a computer language, a group of words, numbers, and operators that performs a specific task is a </a:t>
            </a:r>
            <a:r>
              <a:rPr b="0" i="0" lang="en-US" sz="3000" u="none" cap="none" strike="noStrike">
                <a:solidFill>
                  <a:srgbClr val="000000"/>
                </a:solidFill>
                <a:highlight>
                  <a:srgbClr val="FFD966"/>
                </a:highlight>
                <a:latin typeface="Roboto"/>
                <a:ea typeface="Roboto"/>
                <a:cs typeface="Roboto"/>
                <a:sym typeface="Roboto"/>
              </a:rPr>
              <a:t>statement</a:t>
            </a:r>
            <a:r>
              <a:rPr b="0" i="0" lang="en-US" sz="3000" u="none" cap="none" strike="noStrike">
                <a:solidFill>
                  <a:srgbClr val="000000"/>
                </a:solidFill>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rPr b="0" i="0" lang="en-US" sz="3000" u="none" cap="none" strike="noStrike">
                <a:solidFill>
                  <a:srgbClr val="000000"/>
                </a:solidFill>
                <a:highlight>
                  <a:srgbClr val="FFFFFF"/>
                </a:highlight>
                <a:latin typeface="Courier New"/>
                <a:ea typeface="Courier New"/>
                <a:cs typeface="Courier New"/>
                <a:sym typeface="Courier New"/>
              </a:rPr>
              <a:t>a = b * 2;</a:t>
            </a:r>
            <a:endParaRPr b="0" i="0" sz="30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characters </a:t>
            </a:r>
            <a:r>
              <a:rPr b="0" i="0" lang="en-US" sz="3000" u="none" cap="none" strike="noStrike">
                <a:solidFill>
                  <a:srgbClr val="000000"/>
                </a:solidFill>
                <a:latin typeface="Courier New"/>
                <a:ea typeface="Courier New"/>
                <a:cs typeface="Courier New"/>
                <a:sym typeface="Courier New"/>
              </a:rPr>
              <a:t>a</a:t>
            </a:r>
            <a:r>
              <a:rPr b="0" i="0" lang="en-US" sz="3000" u="none" cap="none" strike="noStrike">
                <a:solidFill>
                  <a:srgbClr val="000000"/>
                </a:solidFill>
                <a:latin typeface="Roboto"/>
                <a:ea typeface="Roboto"/>
                <a:cs typeface="Roboto"/>
                <a:sym typeface="Roboto"/>
              </a:rPr>
              <a:t> and </a:t>
            </a:r>
            <a:r>
              <a:rPr b="0" i="0" lang="en-US" sz="3000" u="none" cap="none" strike="noStrike">
                <a:solidFill>
                  <a:srgbClr val="000000"/>
                </a:solidFill>
                <a:latin typeface="Courier New"/>
                <a:ea typeface="Courier New"/>
                <a:cs typeface="Courier New"/>
                <a:sym typeface="Courier New"/>
              </a:rPr>
              <a:t>b</a:t>
            </a:r>
            <a:r>
              <a:rPr b="0" i="0" lang="en-US" sz="3000" u="none" cap="none" strike="noStrike">
                <a:solidFill>
                  <a:srgbClr val="000000"/>
                </a:solidFill>
                <a:latin typeface="Roboto"/>
                <a:ea typeface="Roboto"/>
                <a:cs typeface="Roboto"/>
                <a:sym typeface="Roboto"/>
              </a:rPr>
              <a:t> are called </a:t>
            </a:r>
            <a:r>
              <a:rPr b="0" i="0" lang="en-US" sz="3000" u="none" cap="none" strike="noStrike">
                <a:solidFill>
                  <a:srgbClr val="000000"/>
                </a:solidFill>
                <a:highlight>
                  <a:srgbClr val="FFD966"/>
                </a:highlight>
                <a:latin typeface="Roboto"/>
                <a:ea typeface="Roboto"/>
                <a:cs typeface="Roboto"/>
                <a:sym typeface="Roboto"/>
              </a:rPr>
              <a:t>variables</a:t>
            </a:r>
            <a:r>
              <a:rPr b="0" i="0" lang="en-US" sz="3000" u="none" cap="none" strike="noStrike">
                <a:solidFill>
                  <a:srgbClr val="000000"/>
                </a:solidFill>
                <a:latin typeface="Roboto"/>
                <a:ea typeface="Roboto"/>
                <a:cs typeface="Roboto"/>
                <a:sym typeface="Roboto"/>
              </a:rPr>
              <a:t>, which are like simple boxes you can store any of your stuff in.</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Expressions</a:t>
            </a:r>
            <a:endParaRPr b="1" i="0" sz="4800" u="none" cap="none" strike="noStrike">
              <a:solidFill>
                <a:srgbClr val="434343"/>
              </a:solidFill>
              <a:latin typeface="Roboto"/>
              <a:ea typeface="Roboto"/>
              <a:cs typeface="Roboto"/>
              <a:sym typeface="Roboto"/>
            </a:endParaRPr>
          </a:p>
        </p:txBody>
      </p:sp>
      <p:pic>
        <p:nvPicPr>
          <p:cNvPr id="196" name="Google Shape;196;p2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97" name="Google Shape;197;p2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US" sz="3000" u="none" cap="none" strike="noStrike">
                <a:solidFill>
                  <a:srgbClr val="000000"/>
                </a:solidFill>
                <a:highlight>
                  <a:srgbClr val="FFD966"/>
                </a:highlight>
                <a:latin typeface="Roboto"/>
                <a:ea typeface="Roboto"/>
                <a:cs typeface="Roboto"/>
                <a:sym typeface="Roboto"/>
              </a:rPr>
              <a:t>Statements are made up of one or more expressions.</a:t>
            </a:r>
            <a:r>
              <a:rPr b="0" i="0" lang="en-US" sz="3000" u="none" cap="none" strike="noStrike">
                <a:solidFill>
                  <a:srgbClr val="000000"/>
                </a:solidFill>
                <a:latin typeface="Roboto"/>
                <a:ea typeface="Roboto"/>
                <a:cs typeface="Roboto"/>
                <a:sym typeface="Roboto"/>
              </a:rPr>
              <a:t>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An expression is any reference to a variable or value, or a set of variable(s) and value(s) combined with operators.</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Expressions</a:t>
            </a:r>
            <a:endParaRPr b="1" i="0" sz="4800" u="none" cap="none" strike="noStrike">
              <a:solidFill>
                <a:srgbClr val="434343"/>
              </a:solidFill>
              <a:latin typeface="Roboto"/>
              <a:ea typeface="Roboto"/>
              <a:cs typeface="Roboto"/>
              <a:sym typeface="Roboto"/>
            </a:endParaRPr>
          </a:p>
        </p:txBody>
      </p:sp>
      <p:pic>
        <p:nvPicPr>
          <p:cNvPr id="204" name="Google Shape;204;p2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05" name="Google Shape;205;p2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For example:</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2400"/>
              <a:buFont typeface="Arial"/>
              <a:buNone/>
            </a:pPr>
            <a:r>
              <a:rPr b="0" i="0" lang="en-US" sz="2400" u="none" cap="none" strike="noStrike">
                <a:solidFill>
                  <a:srgbClr val="000000"/>
                </a:solidFill>
                <a:highlight>
                  <a:srgbClr val="FFFFFF"/>
                </a:highlight>
                <a:latin typeface="Courier New"/>
                <a:ea typeface="Courier New"/>
                <a:cs typeface="Courier New"/>
                <a:sym typeface="Courier New"/>
              </a:rPr>
              <a:t>a = b * 2;</a:t>
            </a:r>
            <a:endParaRPr b="0" i="0" sz="24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1000"/>
              </a:spcBef>
              <a:spcAft>
                <a:spcPts val="0"/>
              </a:spcAft>
              <a:buClr>
                <a:schemeClr val="dk1"/>
              </a:buClr>
              <a:buSzPts val="1100"/>
              <a:buFont typeface="Arial"/>
              <a:buNone/>
            </a:pPr>
            <a:r>
              <a:rPr b="0" i="0" lang="en-US" sz="2400" u="none" cap="none" strike="noStrike">
                <a:solidFill>
                  <a:srgbClr val="000000"/>
                </a:solidFill>
                <a:latin typeface="Roboto"/>
                <a:ea typeface="Roboto"/>
                <a:cs typeface="Roboto"/>
                <a:sym typeface="Roboto"/>
              </a:rPr>
              <a:t>This statement has four expressions in it:</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1000"/>
              </a:spcBef>
              <a:spcAft>
                <a:spcPts val="0"/>
              </a:spcAft>
              <a:buClr>
                <a:srgbClr val="000000"/>
              </a:buClr>
              <a:buSzPts val="2400"/>
              <a:buFont typeface="Roboto"/>
              <a:buChar char="●"/>
            </a:pPr>
            <a:r>
              <a:rPr b="0" i="0" lang="en-US" sz="2400" u="none" cap="none" strike="noStrike">
                <a:solidFill>
                  <a:srgbClr val="000000"/>
                </a:solidFill>
                <a:latin typeface="Courier New"/>
                <a:ea typeface="Courier New"/>
                <a:cs typeface="Courier New"/>
                <a:sym typeface="Courier New"/>
              </a:rPr>
              <a:t>2</a:t>
            </a:r>
            <a:r>
              <a:rPr b="0" i="0" lang="en-US" sz="2400" u="none" cap="none" strike="noStrike">
                <a:solidFill>
                  <a:srgbClr val="000000"/>
                </a:solidFill>
                <a:latin typeface="Roboto"/>
                <a:ea typeface="Roboto"/>
                <a:cs typeface="Roboto"/>
                <a:sym typeface="Roboto"/>
              </a:rPr>
              <a:t> is a</a:t>
            </a:r>
            <a:r>
              <a:rPr b="1" i="0" lang="en-US" sz="2400" u="none" cap="none" strike="noStrike">
                <a:solidFill>
                  <a:srgbClr val="000000"/>
                </a:solidFill>
                <a:latin typeface="Roboto"/>
                <a:ea typeface="Roboto"/>
                <a:cs typeface="Roboto"/>
                <a:sym typeface="Roboto"/>
              </a:rPr>
              <a:t> literal value expression</a:t>
            </a:r>
            <a:endParaRPr b="1"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Courier New"/>
                <a:ea typeface="Courier New"/>
                <a:cs typeface="Courier New"/>
                <a:sym typeface="Courier New"/>
              </a:rPr>
              <a:t>b</a:t>
            </a:r>
            <a:r>
              <a:rPr b="0" i="0" lang="en-US" sz="2400" u="none" cap="none" strike="noStrike">
                <a:solidFill>
                  <a:srgbClr val="000000"/>
                </a:solidFill>
                <a:latin typeface="Roboto"/>
                <a:ea typeface="Roboto"/>
                <a:cs typeface="Roboto"/>
                <a:sym typeface="Roboto"/>
              </a:rPr>
              <a:t> is a </a:t>
            </a:r>
            <a:r>
              <a:rPr b="1" i="0" lang="en-US" sz="2400" u="none" cap="none" strike="noStrike">
                <a:solidFill>
                  <a:srgbClr val="000000"/>
                </a:solidFill>
                <a:latin typeface="Roboto"/>
                <a:ea typeface="Roboto"/>
                <a:cs typeface="Roboto"/>
                <a:sym typeface="Roboto"/>
              </a:rPr>
              <a:t>variable expression</a:t>
            </a:r>
            <a:endParaRPr b="1"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Courier New"/>
                <a:ea typeface="Courier New"/>
                <a:cs typeface="Courier New"/>
                <a:sym typeface="Courier New"/>
              </a:rPr>
              <a:t>b * 2</a:t>
            </a:r>
            <a:r>
              <a:rPr b="0" i="0" lang="en-US" sz="2400" u="none" cap="none" strike="noStrike">
                <a:solidFill>
                  <a:srgbClr val="000000"/>
                </a:solidFill>
                <a:latin typeface="Roboto"/>
                <a:ea typeface="Roboto"/>
                <a:cs typeface="Roboto"/>
                <a:sym typeface="Roboto"/>
              </a:rPr>
              <a:t> is an </a:t>
            </a:r>
            <a:r>
              <a:rPr b="1" i="0" lang="en-US" sz="2400" u="none" cap="none" strike="noStrike">
                <a:solidFill>
                  <a:srgbClr val="000000"/>
                </a:solidFill>
                <a:latin typeface="Roboto"/>
                <a:ea typeface="Roboto"/>
                <a:cs typeface="Roboto"/>
                <a:sym typeface="Roboto"/>
              </a:rPr>
              <a:t>arithmetic expression</a:t>
            </a:r>
            <a:r>
              <a:rPr b="0" i="0" lang="en-US" sz="2400" u="none" cap="none" strike="noStrike">
                <a:solidFill>
                  <a:srgbClr val="000000"/>
                </a:solidFill>
                <a:latin typeface="Roboto"/>
                <a:ea typeface="Roboto"/>
                <a:cs typeface="Roboto"/>
                <a:sym typeface="Roboto"/>
              </a:rPr>
              <a:t>, which means multiplication</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Courier New"/>
                <a:ea typeface="Courier New"/>
                <a:cs typeface="Courier New"/>
                <a:sym typeface="Courier New"/>
              </a:rPr>
              <a:t>a = b * 2</a:t>
            </a:r>
            <a:r>
              <a:rPr b="0" i="0" lang="en-US" sz="2400" u="none" cap="none" strike="noStrike">
                <a:solidFill>
                  <a:srgbClr val="000000"/>
                </a:solidFill>
                <a:latin typeface="Roboto"/>
                <a:ea typeface="Roboto"/>
                <a:cs typeface="Roboto"/>
                <a:sym typeface="Roboto"/>
              </a:rPr>
              <a:t> is an </a:t>
            </a:r>
            <a:r>
              <a:rPr b="1" i="0" lang="en-US" sz="2400" u="none" cap="none" strike="noStrike">
                <a:solidFill>
                  <a:srgbClr val="000000"/>
                </a:solidFill>
                <a:latin typeface="Roboto"/>
                <a:ea typeface="Roboto"/>
                <a:cs typeface="Roboto"/>
                <a:sym typeface="Roboto"/>
              </a:rPr>
              <a:t>assignment expression</a:t>
            </a:r>
            <a:r>
              <a:rPr b="0" i="0" lang="en-US" sz="2400" u="none" cap="none" strike="noStrike">
                <a:solidFill>
                  <a:srgbClr val="000000"/>
                </a:solidFill>
                <a:latin typeface="Roboto"/>
                <a:ea typeface="Roboto"/>
                <a:cs typeface="Roboto"/>
                <a:sym typeface="Roboto"/>
              </a:rPr>
              <a:t>, that means to assign the result of the </a:t>
            </a:r>
            <a:r>
              <a:rPr b="0" i="0" lang="en-US" sz="2400" u="none" cap="none" strike="noStrike">
                <a:solidFill>
                  <a:srgbClr val="000000"/>
                </a:solidFill>
                <a:latin typeface="Courier New"/>
                <a:ea typeface="Courier New"/>
                <a:cs typeface="Courier New"/>
                <a:sym typeface="Courier New"/>
              </a:rPr>
              <a:t>b * 2</a:t>
            </a:r>
            <a:r>
              <a:rPr b="0" i="0" lang="en-US" sz="2400" u="none" cap="none" strike="noStrike">
                <a:solidFill>
                  <a:srgbClr val="000000"/>
                </a:solidFill>
                <a:latin typeface="Roboto"/>
                <a:ea typeface="Roboto"/>
                <a:cs typeface="Roboto"/>
                <a:sym typeface="Roboto"/>
              </a:rPr>
              <a:t> expression to the variable a</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Executing a Program</a:t>
            </a:r>
            <a:endParaRPr b="1" i="0" sz="4800" u="none" cap="none" strike="noStrike">
              <a:solidFill>
                <a:srgbClr val="434343"/>
              </a:solidFill>
              <a:latin typeface="Roboto"/>
              <a:ea typeface="Roboto"/>
              <a:cs typeface="Roboto"/>
              <a:sym typeface="Roboto"/>
            </a:endParaRPr>
          </a:p>
        </p:txBody>
      </p:sp>
      <p:pic>
        <p:nvPicPr>
          <p:cNvPr id="212" name="Google Shape;212;p2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13" name="Google Shape;213;p28"/>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How do those collections of programming statements tell the computer what to do?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a:t>
            </a:r>
            <a:r>
              <a:rPr b="1" i="0" lang="en-US" sz="3000" u="none" cap="none" strike="noStrike">
                <a:solidFill>
                  <a:srgbClr val="000000"/>
                </a:solidFill>
                <a:highlight>
                  <a:srgbClr val="FFD966"/>
                </a:highlight>
                <a:latin typeface="Roboto"/>
                <a:ea typeface="Roboto"/>
                <a:cs typeface="Roboto"/>
                <a:sym typeface="Roboto"/>
              </a:rPr>
              <a:t>program needs to be executed</a:t>
            </a:r>
            <a:r>
              <a:rPr b="0" i="0" lang="en-US" sz="3000" u="none" cap="none" strike="noStrike">
                <a:solidFill>
                  <a:srgbClr val="000000"/>
                </a:solidFill>
                <a:highlight>
                  <a:srgbClr val="FFD966"/>
                </a:highlight>
                <a:latin typeface="Roboto"/>
                <a:ea typeface="Roboto"/>
                <a:cs typeface="Roboto"/>
                <a:sym typeface="Roboto"/>
              </a:rPr>
              <a:t>,</a:t>
            </a:r>
            <a:r>
              <a:rPr b="0" i="0" lang="en-US" sz="3000" u="none" cap="none" strike="noStrike">
                <a:solidFill>
                  <a:srgbClr val="000000"/>
                </a:solidFill>
                <a:latin typeface="Roboto"/>
                <a:ea typeface="Roboto"/>
                <a:cs typeface="Roboto"/>
                <a:sym typeface="Roboto"/>
              </a:rPr>
              <a:t> also referred to as running the program.</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Executing a Program</a:t>
            </a:r>
            <a:endParaRPr b="1" i="0" sz="4800" u="none" cap="none" strike="noStrike">
              <a:solidFill>
                <a:srgbClr val="434343"/>
              </a:solidFill>
              <a:latin typeface="Roboto"/>
              <a:ea typeface="Roboto"/>
              <a:cs typeface="Roboto"/>
              <a:sym typeface="Roboto"/>
            </a:endParaRPr>
          </a:p>
        </p:txBody>
      </p:sp>
      <p:pic>
        <p:nvPicPr>
          <p:cNvPr id="220" name="Google Shape;220;p2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21" name="Google Shape;221;p2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For some computer languages, this translation of commands is typically done from top to bottom, line by line, every time the program is run, which is usually called </a:t>
            </a:r>
            <a:r>
              <a:rPr b="1" i="0" lang="en-US" sz="3000" u="none" cap="none" strike="noStrike">
                <a:solidFill>
                  <a:srgbClr val="000000"/>
                </a:solidFill>
                <a:highlight>
                  <a:srgbClr val="FFD966"/>
                </a:highlight>
                <a:latin typeface="Roboto"/>
                <a:ea typeface="Roboto"/>
                <a:cs typeface="Roboto"/>
                <a:sym typeface="Roboto"/>
              </a:rPr>
              <a:t>interpreting the code</a:t>
            </a:r>
            <a:r>
              <a:rPr b="0" i="0" lang="en-US" sz="3000" u="none" cap="none" strike="noStrike">
                <a:solidFill>
                  <a:srgbClr val="000000"/>
                </a:solidFill>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Executing a Program</a:t>
            </a:r>
            <a:endParaRPr b="1" i="0" sz="4800" u="none" cap="none" strike="noStrike">
              <a:solidFill>
                <a:srgbClr val="434343"/>
              </a:solidFill>
              <a:latin typeface="Roboto"/>
              <a:ea typeface="Roboto"/>
              <a:cs typeface="Roboto"/>
              <a:sym typeface="Roboto"/>
            </a:endParaRPr>
          </a:p>
        </p:txBody>
      </p:sp>
      <p:pic>
        <p:nvPicPr>
          <p:cNvPr id="228" name="Google Shape;228;p3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29" name="Google Shape;229;p30"/>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For other languages, the translation is done ahead of time, called </a:t>
            </a:r>
            <a:r>
              <a:rPr b="1" i="0" lang="en-US" sz="3000" u="none" cap="none" strike="noStrike">
                <a:solidFill>
                  <a:srgbClr val="000000"/>
                </a:solidFill>
                <a:highlight>
                  <a:srgbClr val="FFD966"/>
                </a:highlight>
                <a:latin typeface="Roboto"/>
                <a:ea typeface="Roboto"/>
                <a:cs typeface="Roboto"/>
                <a:sym typeface="Roboto"/>
              </a:rPr>
              <a:t>compiling the code</a:t>
            </a:r>
            <a:r>
              <a:rPr b="0" i="0" lang="en-US" sz="3000" u="none" cap="none" strike="noStrike">
                <a:solidFill>
                  <a:srgbClr val="000000"/>
                </a:solidFill>
                <a:latin typeface="Roboto"/>
                <a:ea typeface="Roboto"/>
                <a:cs typeface="Roboto"/>
                <a:sym typeface="Roboto"/>
              </a:rPr>
              <a:t>, so when the program runs later, what's running is actually the already compiled computer instructions ready to go.</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Operators</a:t>
            </a:r>
            <a:endParaRPr b="1" i="0" sz="4800" u="none" cap="none" strike="noStrike">
              <a:solidFill>
                <a:srgbClr val="434343"/>
              </a:solidFill>
              <a:latin typeface="Roboto"/>
              <a:ea typeface="Roboto"/>
              <a:cs typeface="Roboto"/>
              <a:sym typeface="Roboto"/>
            </a:endParaRPr>
          </a:p>
        </p:txBody>
      </p:sp>
      <p:pic>
        <p:nvPicPr>
          <p:cNvPr id="236" name="Google Shape;236;p3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37" name="Google Shape;237;p31"/>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highlight>
                  <a:srgbClr val="FFD966"/>
                </a:highlight>
                <a:latin typeface="Roboto"/>
                <a:ea typeface="Roboto"/>
                <a:cs typeface="Roboto"/>
                <a:sym typeface="Roboto"/>
              </a:rPr>
              <a:t>Operators are how we perform actions on variables and values.</a:t>
            </a:r>
            <a:endParaRPr b="0" i="0" sz="3000" u="none" cap="none" strike="noStrike">
              <a:solidFill>
                <a:srgbClr val="000000"/>
              </a:solidFill>
              <a:highlight>
                <a:srgbClr val="FFD966"/>
              </a:highlight>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a:t>
            </a:r>
            <a:r>
              <a:rPr b="0" i="0" lang="en-US" sz="3000" u="none" cap="none" strike="noStrike">
                <a:solidFill>
                  <a:srgbClr val="000000"/>
                </a:solidFill>
                <a:highlight>
                  <a:srgbClr val="FFFFFF"/>
                </a:highlight>
                <a:latin typeface="Courier New"/>
                <a:ea typeface="Courier New"/>
                <a:cs typeface="Courier New"/>
                <a:sym typeface="Courier New"/>
              </a:rPr>
              <a:t> </a:t>
            </a:r>
            <a:r>
              <a:rPr b="1" i="0" lang="en-US" sz="3000" u="none" cap="none" strike="noStrike">
                <a:solidFill>
                  <a:srgbClr val="000000"/>
                </a:solidFill>
                <a:highlight>
                  <a:srgbClr val="FFFFFF"/>
                </a:highlight>
                <a:latin typeface="Courier New"/>
                <a:ea typeface="Courier New"/>
                <a:cs typeface="Courier New"/>
                <a:sym typeface="Courier New"/>
              </a:rPr>
              <a:t>=</a:t>
            </a:r>
            <a:r>
              <a:rPr b="0" i="0" lang="en-US" sz="3000" u="none" cap="none" strike="noStrike">
                <a:solidFill>
                  <a:srgbClr val="000000"/>
                </a:solidFill>
                <a:highlight>
                  <a:srgbClr val="FFFFFF"/>
                </a:highlight>
                <a:latin typeface="Courier New"/>
                <a:ea typeface="Courier New"/>
                <a:cs typeface="Courier New"/>
                <a:sym typeface="Courier New"/>
              </a:rPr>
              <a:t> </a:t>
            </a:r>
            <a:r>
              <a:rPr b="0" i="0" lang="en-US" sz="3000" u="none" cap="none" strike="noStrike">
                <a:solidFill>
                  <a:schemeClr val="dk1"/>
                </a:solidFill>
                <a:latin typeface="Roboto"/>
                <a:ea typeface="Roboto"/>
                <a:cs typeface="Roboto"/>
                <a:sym typeface="Roboto"/>
              </a:rPr>
              <a:t> </a:t>
            </a:r>
            <a:r>
              <a:rPr b="1" i="0" lang="en-US" sz="3000" u="none" cap="none" strike="noStrike">
                <a:solidFill>
                  <a:srgbClr val="000000"/>
                </a:solidFill>
                <a:latin typeface="Roboto"/>
                <a:ea typeface="Roboto"/>
                <a:cs typeface="Roboto"/>
                <a:sym typeface="Roboto"/>
              </a:rPr>
              <a:t>equals sign</a:t>
            </a:r>
            <a:r>
              <a:rPr b="0" i="0" lang="en-US" sz="3000" u="none" cap="none" strike="noStrike">
                <a:solidFill>
                  <a:srgbClr val="000000"/>
                </a:solidFill>
                <a:latin typeface="Roboto"/>
                <a:ea typeface="Roboto"/>
                <a:cs typeface="Roboto"/>
                <a:sym typeface="Roboto"/>
              </a:rPr>
              <a:t> is used as </a:t>
            </a:r>
            <a:r>
              <a:rPr b="1" i="0" lang="en-US" sz="3000" u="none" cap="none" strike="noStrike">
                <a:solidFill>
                  <a:schemeClr val="dk1"/>
                </a:solidFill>
                <a:highlight>
                  <a:srgbClr val="FFD966"/>
                </a:highlight>
                <a:latin typeface="Roboto"/>
                <a:ea typeface="Roboto"/>
                <a:cs typeface="Roboto"/>
                <a:sym typeface="Roboto"/>
              </a:rPr>
              <a:t>assignment operator</a:t>
            </a:r>
            <a:r>
              <a:rPr b="0" i="0" lang="en-US" sz="3000" u="none" cap="none" strike="noStrike">
                <a:solidFill>
                  <a:srgbClr val="000000"/>
                </a:solidFill>
                <a:latin typeface="Roboto"/>
                <a:ea typeface="Roboto"/>
                <a:cs typeface="Roboto"/>
                <a:sym typeface="Roboto"/>
              </a:rPr>
              <a:t> -- we first calculate the value on the right-hand side (source value) of the = and then put it into the variable that we specify on the left-hand side (target variable).</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mt="69000"/>
          </a:blip>
          <a:srcRect b="0" l="0" r="0" t="0"/>
          <a:stretch/>
        </p:blipFill>
        <p:spPr>
          <a:xfrm>
            <a:off x="0" y="0"/>
            <a:ext cx="12190189" cy="6858000"/>
          </a:xfrm>
          <a:prstGeom prst="rect">
            <a:avLst/>
          </a:prstGeom>
          <a:noFill/>
          <a:ln>
            <a:noFill/>
          </a:ln>
        </p:spPr>
      </p:pic>
      <p:pic>
        <p:nvPicPr>
          <p:cNvPr id="99" name="Google Shape;99;p14"/>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100" name="Google Shape;100;p14"/>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US" sz="6000">
                <a:solidFill>
                  <a:srgbClr val="FFFFFF"/>
                </a:solidFill>
                <a:latin typeface="Roboto"/>
                <a:ea typeface="Roboto"/>
                <a:cs typeface="Roboto"/>
                <a:sym typeface="Roboto"/>
              </a:rPr>
              <a:t>Into Programming</a:t>
            </a:r>
            <a:endParaRPr b="1" sz="6000">
              <a:solidFill>
                <a:srgbClr val="FFFFFF"/>
              </a:solidFill>
              <a:latin typeface="Roboto"/>
              <a:ea typeface="Roboto"/>
              <a:cs typeface="Roboto"/>
              <a:sym typeface="Roboto"/>
            </a:endParaRPr>
          </a:p>
        </p:txBody>
      </p:sp>
      <p:sp>
        <p:nvSpPr>
          <p:cNvPr id="101" name="Google Shape;101;p14"/>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rPr lang="en-US" sz="2400">
                <a:solidFill>
                  <a:srgbClr val="FFFFFF"/>
                </a:solidFill>
              </a:rPr>
              <a:t>The Story of Code</a:t>
            </a:r>
            <a:endParaRPr sz="2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Operators</a:t>
            </a:r>
            <a:endParaRPr b="1" i="0" sz="4800" u="none" cap="none" strike="noStrike">
              <a:solidFill>
                <a:srgbClr val="434343"/>
              </a:solidFill>
              <a:latin typeface="Roboto"/>
              <a:ea typeface="Roboto"/>
              <a:cs typeface="Roboto"/>
              <a:sym typeface="Roboto"/>
            </a:endParaRPr>
          </a:p>
        </p:txBody>
      </p:sp>
      <p:pic>
        <p:nvPicPr>
          <p:cNvPr id="244" name="Google Shape;244;p3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45" name="Google Shape;245;p32"/>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Consider:</a:t>
            </a:r>
            <a:endParaRPr b="0" i="0" sz="3000" u="none" cap="none" strike="noStrike">
              <a:solidFill>
                <a:srgbClr val="000000"/>
              </a:solidFill>
              <a:latin typeface="Courier New"/>
              <a:ea typeface="Courier New"/>
              <a:cs typeface="Courier New"/>
              <a:sym typeface="Courier New"/>
            </a:endParaRPr>
          </a:p>
          <a:p>
            <a:pPr indent="0" lvl="0" marL="457200" marR="0" rtl="0" algn="l">
              <a:lnSpc>
                <a:spcPct val="115000"/>
              </a:lnSpc>
              <a:spcBef>
                <a:spcPts val="1000"/>
              </a:spcBef>
              <a:spcAft>
                <a:spcPts val="0"/>
              </a:spcAft>
              <a:buClr>
                <a:srgbClr val="000000"/>
              </a:buClr>
              <a:buSzPts val="3000"/>
              <a:buFont typeface="Arial"/>
              <a:buNone/>
            </a:pPr>
            <a:r>
              <a:rPr b="0" i="0" lang="en-US" sz="3000" u="none" cap="none" strike="noStrike">
                <a:solidFill>
                  <a:srgbClr val="000000"/>
                </a:solidFill>
                <a:highlight>
                  <a:srgbClr val="FFFFFF"/>
                </a:highlight>
                <a:latin typeface="Courier New"/>
                <a:ea typeface="Courier New"/>
                <a:cs typeface="Courier New"/>
                <a:sym typeface="Courier New"/>
              </a:rPr>
              <a:t> a = 2;</a:t>
            </a:r>
            <a:endParaRPr b="0" i="0" sz="3000" u="none" cap="none" strike="noStrike">
              <a:solidFill>
                <a:srgbClr val="000000"/>
              </a:solidFill>
              <a:highlight>
                <a:srgbClr val="FFFFFF"/>
              </a:highlight>
              <a:latin typeface="Courier New"/>
              <a:ea typeface="Courier New"/>
              <a:cs typeface="Courier New"/>
              <a:sym typeface="Courier New"/>
            </a:endParaRPr>
          </a:p>
          <a:p>
            <a:pPr indent="0" lvl="0" marL="457200" marR="0" rtl="0" algn="l">
              <a:lnSpc>
                <a:spcPct val="115000"/>
              </a:lnSpc>
              <a:spcBef>
                <a:spcPts val="1000"/>
              </a:spcBef>
              <a:spcAft>
                <a:spcPts val="0"/>
              </a:spcAft>
              <a:buClr>
                <a:srgbClr val="000000"/>
              </a:buClr>
              <a:buSzPts val="3000"/>
              <a:buFont typeface="Arial"/>
              <a:buNone/>
            </a:pPr>
            <a:r>
              <a:rPr b="0" i="0" lang="en-US" sz="3000" u="none" cap="none" strike="noStrike">
                <a:solidFill>
                  <a:srgbClr val="000000"/>
                </a:solidFill>
                <a:highlight>
                  <a:srgbClr val="FFFFFF"/>
                </a:highlight>
                <a:latin typeface="Courier New"/>
                <a:ea typeface="Courier New"/>
                <a:cs typeface="Courier New"/>
                <a:sym typeface="Courier New"/>
              </a:rPr>
              <a:t> b = a + 1;</a:t>
            </a:r>
            <a:endParaRPr b="0" i="0" sz="3000" u="none" cap="none" strike="noStrike">
              <a:solidFill>
                <a:srgbClr val="000000"/>
              </a:solidFill>
              <a:highlight>
                <a:srgbClr val="FFFFFF"/>
              </a:highlight>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highlight>
                  <a:srgbClr val="FFD966"/>
                </a:highlight>
                <a:latin typeface="Roboto"/>
                <a:ea typeface="Roboto"/>
                <a:cs typeface="Roboto"/>
                <a:sym typeface="Roboto"/>
              </a:rPr>
              <a:t>Here, we assign value </a:t>
            </a:r>
            <a:r>
              <a:rPr b="0" i="0" lang="en-US" sz="3000" u="none" cap="none" strike="noStrike">
                <a:solidFill>
                  <a:schemeClr val="dk1"/>
                </a:solidFill>
                <a:highlight>
                  <a:srgbClr val="FFD966"/>
                </a:highlight>
                <a:latin typeface="Roboto"/>
                <a:ea typeface="Roboto"/>
                <a:cs typeface="Roboto"/>
                <a:sym typeface="Roboto"/>
              </a:rPr>
              <a:t>2 </a:t>
            </a:r>
            <a:r>
              <a:rPr b="0" i="0" lang="en-US" sz="3000" u="none" cap="none" strike="noStrike">
                <a:solidFill>
                  <a:srgbClr val="000000"/>
                </a:solidFill>
                <a:highlight>
                  <a:srgbClr val="FFD966"/>
                </a:highlight>
                <a:latin typeface="Roboto"/>
                <a:ea typeface="Roboto"/>
                <a:cs typeface="Roboto"/>
                <a:sym typeface="Roboto"/>
              </a:rPr>
              <a:t>to the variable</a:t>
            </a:r>
            <a:r>
              <a:rPr b="0" i="0" lang="en-US" sz="3000" u="none" cap="none" strike="noStrike">
                <a:solidFill>
                  <a:schemeClr val="dk1"/>
                </a:solidFill>
                <a:highlight>
                  <a:srgbClr val="FFD966"/>
                </a:highlight>
                <a:latin typeface="Roboto"/>
                <a:ea typeface="Roboto"/>
                <a:cs typeface="Roboto"/>
                <a:sym typeface="Roboto"/>
              </a:rPr>
              <a:t> a</a:t>
            </a:r>
            <a:r>
              <a:rPr b="0" i="0" lang="en-US" sz="3000" u="none" cap="none" strike="noStrike">
                <a:solidFill>
                  <a:srgbClr val="000000"/>
                </a:solidFill>
                <a:highlight>
                  <a:srgbClr val="FFD966"/>
                </a:highlight>
                <a:latin typeface="Roboto"/>
                <a:ea typeface="Roboto"/>
                <a:cs typeface="Roboto"/>
                <a:sym typeface="Roboto"/>
              </a:rPr>
              <a:t>.</a:t>
            </a:r>
            <a:r>
              <a:rPr b="0" i="0" lang="en-US" sz="3000" u="none" cap="none" strike="noStrike">
                <a:solidFill>
                  <a:srgbClr val="000000"/>
                </a:solidFill>
                <a:latin typeface="Roboto"/>
                <a:ea typeface="Roboto"/>
                <a:cs typeface="Roboto"/>
                <a:sym typeface="Roboto"/>
              </a:rPr>
              <a:t> Then, we get the value of the </a:t>
            </a:r>
            <a:r>
              <a:rPr b="0" i="0" lang="en-US" sz="3000" u="none" cap="none" strike="noStrike">
                <a:solidFill>
                  <a:srgbClr val="000000"/>
                </a:solidFill>
                <a:latin typeface="Courier New"/>
                <a:ea typeface="Courier New"/>
                <a:cs typeface="Courier New"/>
                <a:sym typeface="Courier New"/>
              </a:rPr>
              <a:t>a</a:t>
            </a:r>
            <a:r>
              <a:rPr b="0" i="0" lang="en-US" sz="3000" u="none" cap="none" strike="noStrike">
                <a:solidFill>
                  <a:srgbClr val="000000"/>
                </a:solidFill>
                <a:latin typeface="Roboto"/>
                <a:ea typeface="Roboto"/>
                <a:cs typeface="Roboto"/>
                <a:sym typeface="Roboto"/>
              </a:rPr>
              <a:t> variable (still 2), add 1 to it, which results in the value 3, then we store that value in the </a:t>
            </a:r>
            <a:r>
              <a:rPr b="0" i="0" lang="en-US" sz="3000" u="none" cap="none" strike="noStrike">
                <a:solidFill>
                  <a:srgbClr val="000000"/>
                </a:solidFill>
                <a:latin typeface="Courier New"/>
                <a:ea typeface="Courier New"/>
                <a:cs typeface="Courier New"/>
                <a:sym typeface="Courier New"/>
              </a:rPr>
              <a:t>b</a:t>
            </a:r>
            <a:r>
              <a:rPr b="0" i="0" lang="en-US" sz="3000" u="none" cap="none" strike="noStrike">
                <a:solidFill>
                  <a:srgbClr val="000000"/>
                </a:solidFill>
                <a:latin typeface="Roboto"/>
                <a:ea typeface="Roboto"/>
                <a:cs typeface="Roboto"/>
                <a:sym typeface="Roboto"/>
              </a:rPr>
              <a:t> variable.</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Variables</a:t>
            </a:r>
            <a:endParaRPr b="1" i="0" sz="4800" u="none" cap="none" strike="noStrike">
              <a:solidFill>
                <a:srgbClr val="434343"/>
              </a:solidFill>
              <a:latin typeface="Roboto"/>
              <a:ea typeface="Roboto"/>
              <a:cs typeface="Roboto"/>
              <a:sym typeface="Roboto"/>
            </a:endParaRPr>
          </a:p>
        </p:txBody>
      </p:sp>
      <p:pic>
        <p:nvPicPr>
          <p:cNvPr id="252" name="Google Shape;252;p3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53" name="Google Shape;253;p33"/>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3000" u="none" cap="none" strike="noStrike">
                <a:solidFill>
                  <a:srgbClr val="000000"/>
                </a:solidFill>
                <a:latin typeface="Roboto"/>
                <a:ea typeface="Roboto"/>
                <a:cs typeface="Roboto"/>
                <a:sym typeface="Roboto"/>
              </a:rPr>
              <a:t>Most useful programs need to track a value as it changes over the course of the program</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easiest way to go about that in your program is to assign a value to a symbolic container, called a </a:t>
            </a:r>
            <a:r>
              <a:rPr b="1" i="0" lang="en-US" sz="3000" u="none" cap="none" strike="noStrike">
                <a:solidFill>
                  <a:srgbClr val="000000"/>
                </a:solidFill>
                <a:highlight>
                  <a:srgbClr val="FFD966"/>
                </a:highlight>
                <a:latin typeface="Roboto"/>
                <a:ea typeface="Roboto"/>
                <a:cs typeface="Roboto"/>
                <a:sym typeface="Roboto"/>
              </a:rPr>
              <a:t>variable</a:t>
            </a:r>
            <a:r>
              <a:rPr b="0" i="0" lang="en-US" sz="3000" u="none" cap="none" strike="noStrike">
                <a:solidFill>
                  <a:srgbClr val="000000"/>
                </a:solidFill>
                <a:latin typeface="Roboto"/>
                <a:ea typeface="Roboto"/>
                <a:cs typeface="Roboto"/>
                <a:sym typeface="Roboto"/>
              </a:rPr>
              <a:t> -- so called because the value in this container can vary over time as needed.</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Blocks</a:t>
            </a:r>
            <a:endParaRPr b="1" i="0" sz="4800" u="none" cap="none" strike="noStrike">
              <a:solidFill>
                <a:srgbClr val="434343"/>
              </a:solidFill>
              <a:latin typeface="Roboto"/>
              <a:ea typeface="Roboto"/>
              <a:cs typeface="Roboto"/>
              <a:sym typeface="Roboto"/>
            </a:endParaRPr>
          </a:p>
        </p:txBody>
      </p:sp>
      <p:pic>
        <p:nvPicPr>
          <p:cNvPr id="260" name="Google Shape;260;p3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61" name="Google Shape;261;p34"/>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In code we often need to group a series of statements together, which we often call a </a:t>
            </a:r>
            <a:r>
              <a:rPr b="1" i="0" lang="en-US" sz="3000" u="none" cap="none" strike="noStrike">
                <a:solidFill>
                  <a:srgbClr val="000000"/>
                </a:solidFill>
                <a:highlight>
                  <a:srgbClr val="FFD966"/>
                </a:highlight>
                <a:latin typeface="Roboto"/>
                <a:ea typeface="Roboto"/>
                <a:cs typeface="Roboto"/>
                <a:sym typeface="Roboto"/>
              </a:rPr>
              <a:t>block</a:t>
            </a:r>
            <a:r>
              <a:rPr b="0" i="0" lang="en-US" sz="3000" u="none" cap="none" strike="noStrike">
                <a:solidFill>
                  <a:srgbClr val="000000"/>
                </a:solidFill>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Conditionals</a:t>
            </a:r>
            <a:endParaRPr b="1" i="0" sz="4800" u="none" cap="none" strike="noStrike">
              <a:solidFill>
                <a:srgbClr val="434343"/>
              </a:solidFill>
              <a:latin typeface="Roboto"/>
              <a:ea typeface="Roboto"/>
              <a:cs typeface="Roboto"/>
              <a:sym typeface="Roboto"/>
            </a:endParaRPr>
          </a:p>
        </p:txBody>
      </p:sp>
      <p:pic>
        <p:nvPicPr>
          <p:cNvPr id="268" name="Google Shape;268;p3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69" name="Google Shape;269;p35"/>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Obviously, this is </a:t>
            </a:r>
            <a:r>
              <a:rPr b="0" i="0" lang="en-US" sz="3000" u="none" cap="none" strike="noStrike">
                <a:solidFill>
                  <a:srgbClr val="000000"/>
                </a:solidFill>
                <a:highlight>
                  <a:srgbClr val="FFD966"/>
                </a:highlight>
                <a:latin typeface="Roboto"/>
                <a:ea typeface="Roboto"/>
                <a:cs typeface="Roboto"/>
                <a:sym typeface="Roboto"/>
              </a:rPr>
              <a:t>just a simple "yes or no" question</a:t>
            </a:r>
            <a:r>
              <a:rPr b="0" i="0" lang="en-US" sz="3000" u="none" cap="none" strike="noStrike">
                <a:solidFill>
                  <a:srgbClr val="000000"/>
                </a:solidFill>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There are quite a few ways we can express conditionals (aka decisions) in our programs.</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Loops</a:t>
            </a:r>
            <a:endParaRPr b="1" i="0" sz="4800" u="none" cap="none" strike="noStrike">
              <a:solidFill>
                <a:srgbClr val="434343"/>
              </a:solidFill>
              <a:latin typeface="Roboto"/>
              <a:ea typeface="Roboto"/>
              <a:cs typeface="Roboto"/>
              <a:sym typeface="Roboto"/>
            </a:endParaRPr>
          </a:p>
        </p:txBody>
      </p:sp>
      <p:pic>
        <p:nvPicPr>
          <p:cNvPr id="276" name="Google Shape;276;p3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77" name="Google Shape;277;p3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Repeating a set of actions until a certain condition fails -- in other words, </a:t>
            </a:r>
            <a:r>
              <a:rPr b="0" i="0" lang="en-US" sz="3000" u="none" cap="none" strike="noStrike">
                <a:solidFill>
                  <a:srgbClr val="000000"/>
                </a:solidFill>
                <a:highlight>
                  <a:srgbClr val="FFD966"/>
                </a:highlight>
                <a:latin typeface="Roboto"/>
                <a:ea typeface="Roboto"/>
                <a:cs typeface="Roboto"/>
                <a:sym typeface="Roboto"/>
              </a:rPr>
              <a:t>repeating only while the condition holds</a:t>
            </a:r>
            <a:r>
              <a:rPr b="0" i="0" lang="en-US" sz="3000" u="none" cap="none" strike="noStrike">
                <a:solidFill>
                  <a:srgbClr val="000000"/>
                </a:solidFill>
                <a:latin typeface="Roboto"/>
                <a:ea typeface="Roboto"/>
                <a:cs typeface="Roboto"/>
                <a:sym typeface="Roboto"/>
              </a:rPr>
              <a:t> -- is the job of programming loops; loops can take different forms, but they all satisfy this basic behavior.</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Functions</a:t>
            </a:r>
            <a:endParaRPr b="1" i="0" sz="4800" u="none" cap="none" strike="noStrike">
              <a:solidFill>
                <a:srgbClr val="434343"/>
              </a:solidFill>
              <a:latin typeface="Roboto"/>
              <a:ea typeface="Roboto"/>
              <a:cs typeface="Roboto"/>
              <a:sym typeface="Roboto"/>
            </a:endParaRPr>
          </a:p>
        </p:txBody>
      </p:sp>
      <p:pic>
        <p:nvPicPr>
          <p:cNvPr id="284" name="Google Shape;284;p3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85" name="Google Shape;285;p3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Your program will almost certainly want to break up the code's tasks into reusable pieces, instead of repeatedly repeating yourself repetitiously (pun intended!).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The way to do this is to define a </a:t>
            </a:r>
            <a:r>
              <a:rPr b="1" i="0" lang="en-US" sz="3000" u="none" cap="none" strike="noStrike">
                <a:solidFill>
                  <a:srgbClr val="000000"/>
                </a:solidFill>
                <a:highlight>
                  <a:srgbClr val="FFD966"/>
                </a:highlight>
                <a:latin typeface="Roboto"/>
                <a:ea typeface="Roboto"/>
                <a:cs typeface="Roboto"/>
                <a:sym typeface="Roboto"/>
              </a:rPr>
              <a:t>function</a:t>
            </a:r>
            <a:r>
              <a:rPr b="0" i="0" lang="en-US" sz="3000" u="none" cap="none" strike="noStrike">
                <a:solidFill>
                  <a:srgbClr val="000000"/>
                </a:solidFill>
                <a:latin typeface="Roboto"/>
                <a:ea typeface="Roboto"/>
                <a:cs typeface="Roboto"/>
                <a:sym typeface="Roboto"/>
              </a:rPr>
              <a:t>.</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Review</a:t>
            </a:r>
            <a:endParaRPr b="1" i="0" sz="4800" u="none" cap="none" strike="noStrike">
              <a:solidFill>
                <a:srgbClr val="434343"/>
              </a:solidFill>
              <a:latin typeface="Roboto"/>
              <a:ea typeface="Roboto"/>
              <a:cs typeface="Roboto"/>
              <a:sym typeface="Roboto"/>
            </a:endParaRPr>
          </a:p>
        </p:txBody>
      </p:sp>
      <p:pic>
        <p:nvPicPr>
          <p:cNvPr id="292" name="Google Shape;292;p3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93" name="Google Shape;293;p38"/>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0000"/>
                </a:solidFill>
                <a:latin typeface="Roboto"/>
                <a:ea typeface="Roboto"/>
                <a:cs typeface="Roboto"/>
                <a:sym typeface="Roboto"/>
              </a:rPr>
              <a:t>Learning programming doesn't have to be a complex and overwhelming process. There are just a few basic concepts you need to wrap your head around.</a:t>
            </a:r>
            <a:endParaRPr b="0" i="0" sz="28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2800"/>
              <a:buFont typeface="Arial"/>
              <a:buNone/>
            </a:pPr>
            <a:r>
              <a:rPr b="0" i="0" lang="en-US" sz="2800" u="none" cap="none" strike="noStrike">
                <a:solidFill>
                  <a:srgbClr val="000000"/>
                </a:solidFill>
                <a:latin typeface="Roboto"/>
                <a:ea typeface="Roboto"/>
                <a:cs typeface="Roboto"/>
                <a:sym typeface="Roboto"/>
              </a:rPr>
              <a:t>These act like building blocks. To build a tall tower, you start first by putting a block on top of a block on top of a block. The same goes with programming. </a:t>
            </a:r>
            <a:endParaRPr b="0" i="0" sz="2800" u="none" cap="none" strike="noStrike">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Scope</a:t>
            </a:r>
            <a:endParaRPr b="1" i="0" sz="4800" u="none" cap="none" strike="noStrike">
              <a:solidFill>
                <a:srgbClr val="434343"/>
              </a:solidFill>
              <a:latin typeface="Roboto"/>
              <a:ea typeface="Roboto"/>
              <a:cs typeface="Roboto"/>
              <a:sym typeface="Roboto"/>
            </a:endParaRPr>
          </a:p>
        </p:txBody>
      </p:sp>
      <p:pic>
        <p:nvPicPr>
          <p:cNvPr id="300" name="Google Shape;300;p3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01" name="Google Shape;301;p3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If you ask the phone store employee for a phone model that her store doesn't carry, she will not be able to sell you the phone you want. She only has access to the phones in her store's inventory. You'll have to try another store to see if you can find the phone you're looking for.</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Programming has a term for this concept: scope (technically called lexical scope).</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Practice</a:t>
            </a:r>
            <a:endParaRPr b="1" i="0" sz="4800" u="none" cap="none" strike="noStrike">
              <a:solidFill>
                <a:srgbClr val="434343"/>
              </a:solidFill>
              <a:latin typeface="Roboto"/>
              <a:ea typeface="Roboto"/>
              <a:cs typeface="Roboto"/>
              <a:sym typeface="Roboto"/>
            </a:endParaRPr>
          </a:p>
        </p:txBody>
      </p:sp>
      <p:pic>
        <p:nvPicPr>
          <p:cNvPr id="308" name="Google Shape;308;p4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09" name="Google Shape;309;p40"/>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US" sz="3000" u="none" cap="none" strike="noStrike">
                <a:solidFill>
                  <a:srgbClr val="000000"/>
                </a:solidFill>
                <a:highlight>
                  <a:srgbClr val="FFD966"/>
                </a:highlight>
                <a:latin typeface="Roboto"/>
                <a:ea typeface="Roboto"/>
                <a:cs typeface="Roboto"/>
                <a:sym typeface="Roboto"/>
              </a:rPr>
              <a:t>There is absolutely no substitute for practice in learning programming.</a:t>
            </a:r>
            <a:r>
              <a:rPr b="0" i="0" lang="en-US" sz="3000" u="none" cap="none" strike="noStrike">
                <a:solidFill>
                  <a:srgbClr val="000000"/>
                </a:solidFill>
                <a:latin typeface="Roboto"/>
                <a:ea typeface="Roboto"/>
                <a:cs typeface="Roboto"/>
                <a:sym typeface="Roboto"/>
              </a:rPr>
              <a:t>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No amount of typing on my part and only reading in your part is alone going to make you a programmer.</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Review</a:t>
            </a:r>
            <a:endParaRPr b="1" i="0" sz="4800" u="none" cap="none" strike="noStrike">
              <a:solidFill>
                <a:srgbClr val="434343"/>
              </a:solidFill>
              <a:latin typeface="Roboto"/>
              <a:ea typeface="Roboto"/>
              <a:cs typeface="Roboto"/>
              <a:sym typeface="Roboto"/>
            </a:endParaRPr>
          </a:p>
        </p:txBody>
      </p:sp>
      <p:pic>
        <p:nvPicPr>
          <p:cNvPr id="316" name="Google Shape;316;p4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17" name="Google Shape;317;p41"/>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Here are some of the essential </a:t>
            </a:r>
            <a:r>
              <a:rPr b="1" i="0" lang="en-US" sz="2400" u="none" cap="none" strike="noStrike">
                <a:solidFill>
                  <a:srgbClr val="000000"/>
                </a:solidFill>
                <a:highlight>
                  <a:srgbClr val="FFD966"/>
                </a:highlight>
                <a:latin typeface="Roboto"/>
                <a:ea typeface="Roboto"/>
                <a:cs typeface="Roboto"/>
                <a:sym typeface="Roboto"/>
              </a:rPr>
              <a:t>programming building blocks</a:t>
            </a:r>
            <a:r>
              <a:rPr b="0" i="0" lang="en-US" sz="2400" u="none" cap="none" strike="noStrike">
                <a:solidFill>
                  <a:srgbClr val="000000"/>
                </a:solidFill>
                <a:latin typeface="Roboto"/>
                <a:ea typeface="Roboto"/>
                <a:cs typeface="Roboto"/>
                <a:sym typeface="Roboto"/>
              </a:rPr>
              <a:t>:</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100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You need </a:t>
            </a:r>
            <a:r>
              <a:rPr b="1" i="0" lang="en-US" sz="2400" u="none" cap="none" strike="noStrike">
                <a:solidFill>
                  <a:srgbClr val="000000"/>
                </a:solidFill>
                <a:latin typeface="Roboto"/>
                <a:ea typeface="Roboto"/>
                <a:cs typeface="Roboto"/>
                <a:sym typeface="Roboto"/>
              </a:rPr>
              <a:t>operators</a:t>
            </a:r>
            <a:r>
              <a:rPr b="0" i="0" lang="en-US" sz="2400" u="none" cap="none" strike="noStrike">
                <a:solidFill>
                  <a:srgbClr val="000000"/>
                </a:solidFill>
                <a:latin typeface="Roboto"/>
                <a:ea typeface="Roboto"/>
                <a:cs typeface="Roboto"/>
                <a:sym typeface="Roboto"/>
              </a:rPr>
              <a:t> to perform actions on values.</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You need </a:t>
            </a:r>
            <a:r>
              <a:rPr b="1" i="0" lang="en-US" sz="2400" u="none" cap="none" strike="noStrike">
                <a:solidFill>
                  <a:srgbClr val="000000"/>
                </a:solidFill>
                <a:latin typeface="Roboto"/>
                <a:ea typeface="Roboto"/>
                <a:cs typeface="Roboto"/>
                <a:sym typeface="Roboto"/>
              </a:rPr>
              <a:t>values and types</a:t>
            </a:r>
            <a:r>
              <a:rPr b="0" i="0" lang="en-US" sz="2400" u="none" cap="none" strike="noStrike">
                <a:solidFill>
                  <a:srgbClr val="000000"/>
                </a:solidFill>
                <a:latin typeface="Roboto"/>
                <a:ea typeface="Roboto"/>
                <a:cs typeface="Roboto"/>
                <a:sym typeface="Roboto"/>
              </a:rPr>
              <a:t> to perform different kinds of actions like math on numbers or output with strings.</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You need </a:t>
            </a:r>
            <a:r>
              <a:rPr b="1" i="0" lang="en-US" sz="2400" u="none" cap="none" strike="noStrike">
                <a:solidFill>
                  <a:srgbClr val="000000"/>
                </a:solidFill>
                <a:latin typeface="Roboto"/>
                <a:ea typeface="Roboto"/>
                <a:cs typeface="Roboto"/>
                <a:sym typeface="Roboto"/>
              </a:rPr>
              <a:t>variables</a:t>
            </a:r>
            <a:r>
              <a:rPr b="0" i="0" lang="en-US" sz="2400" u="none" cap="none" strike="noStrike">
                <a:solidFill>
                  <a:srgbClr val="000000"/>
                </a:solidFill>
                <a:latin typeface="Roboto"/>
                <a:ea typeface="Roboto"/>
                <a:cs typeface="Roboto"/>
                <a:sym typeface="Roboto"/>
              </a:rPr>
              <a:t> to store data (aka state) during your program's execution.</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You need </a:t>
            </a:r>
            <a:r>
              <a:rPr b="1" i="0" lang="en-US" sz="2400" u="none" cap="none" strike="noStrike">
                <a:solidFill>
                  <a:srgbClr val="000000"/>
                </a:solidFill>
                <a:latin typeface="Roboto"/>
                <a:ea typeface="Roboto"/>
                <a:cs typeface="Roboto"/>
                <a:sym typeface="Roboto"/>
              </a:rPr>
              <a:t>conditionals</a:t>
            </a:r>
            <a:r>
              <a:rPr b="0" i="0" lang="en-US" sz="2400" u="none" cap="none" strike="noStrike">
                <a:solidFill>
                  <a:srgbClr val="000000"/>
                </a:solidFill>
                <a:latin typeface="Roboto"/>
                <a:ea typeface="Roboto"/>
                <a:cs typeface="Roboto"/>
                <a:sym typeface="Roboto"/>
              </a:rPr>
              <a:t> like if statements to make decisions.</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You need </a:t>
            </a:r>
            <a:r>
              <a:rPr b="1" i="0" lang="en-US" sz="2400" u="none" cap="none" strike="noStrike">
                <a:solidFill>
                  <a:srgbClr val="000000"/>
                </a:solidFill>
                <a:latin typeface="Roboto"/>
                <a:ea typeface="Roboto"/>
                <a:cs typeface="Roboto"/>
                <a:sym typeface="Roboto"/>
              </a:rPr>
              <a:t>loops</a:t>
            </a:r>
            <a:r>
              <a:rPr b="0" i="0" lang="en-US" sz="2400" u="none" cap="none" strike="noStrike">
                <a:solidFill>
                  <a:srgbClr val="000000"/>
                </a:solidFill>
                <a:latin typeface="Roboto"/>
                <a:ea typeface="Roboto"/>
                <a:cs typeface="Roboto"/>
                <a:sym typeface="Roboto"/>
              </a:rPr>
              <a:t> to repeat tasks until a condition is met.</a:t>
            </a:r>
            <a:endParaRPr b="0" i="0" sz="2400" u="none" cap="none" strike="noStrike">
              <a:solidFill>
                <a:srgbClr val="000000"/>
              </a:solidFill>
              <a:latin typeface="Roboto"/>
              <a:ea typeface="Roboto"/>
              <a:cs typeface="Roboto"/>
              <a:sym typeface="Roboto"/>
            </a:endParaRPr>
          </a:p>
          <a:p>
            <a:pPr indent="-381000" lvl="0" marL="457200" marR="0" rtl="0" algn="l">
              <a:lnSpc>
                <a:spcPct val="115000"/>
              </a:lnSpc>
              <a:spcBef>
                <a:spcPts val="0"/>
              </a:spcBef>
              <a:spcAft>
                <a:spcPts val="0"/>
              </a:spcAft>
              <a:buClr>
                <a:srgbClr val="000000"/>
              </a:buClr>
              <a:buSzPts val="2400"/>
              <a:buFont typeface="Roboto"/>
              <a:buChar char="●"/>
            </a:pPr>
            <a:r>
              <a:rPr b="0" i="0" lang="en-US" sz="2400" u="none" cap="none" strike="noStrike">
                <a:solidFill>
                  <a:srgbClr val="000000"/>
                </a:solidFill>
                <a:latin typeface="Roboto"/>
                <a:ea typeface="Roboto"/>
                <a:cs typeface="Roboto"/>
                <a:sym typeface="Roboto"/>
              </a:rPr>
              <a:t>You need </a:t>
            </a:r>
            <a:r>
              <a:rPr b="1" i="0" lang="en-US" sz="2400" u="none" cap="none" strike="noStrike">
                <a:solidFill>
                  <a:srgbClr val="000000"/>
                </a:solidFill>
                <a:latin typeface="Roboto"/>
                <a:ea typeface="Roboto"/>
                <a:cs typeface="Roboto"/>
                <a:sym typeface="Roboto"/>
              </a:rPr>
              <a:t>functions</a:t>
            </a:r>
            <a:r>
              <a:rPr b="0" i="0" lang="en-US" sz="2400" u="none" cap="none" strike="noStrike">
                <a:solidFill>
                  <a:srgbClr val="000000"/>
                </a:solidFill>
                <a:latin typeface="Roboto"/>
                <a:ea typeface="Roboto"/>
                <a:cs typeface="Roboto"/>
                <a:sym typeface="Roboto"/>
              </a:rPr>
              <a:t> to organize your code into logical and reusable chunks.</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Into Programming</a:t>
            </a:r>
            <a:endParaRPr b="1" i="0" sz="4800" u="none" cap="none" strike="noStrike">
              <a:solidFill>
                <a:srgbClr val="434343"/>
              </a:solidFill>
              <a:latin typeface="Roboto"/>
              <a:ea typeface="Roboto"/>
              <a:cs typeface="Roboto"/>
              <a:sym typeface="Roboto"/>
            </a:endParaRPr>
          </a:p>
        </p:txBody>
      </p:sp>
      <p:pic>
        <p:nvPicPr>
          <p:cNvPr id="108" name="Google Shape;108;p1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09" name="Google Shape;109;p15"/>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Let's start from the beginning.</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We start off explaining the basic </a:t>
            </a:r>
            <a:r>
              <a:rPr b="1" i="0" lang="en-US" sz="3000" u="none" cap="none" strike="noStrike">
                <a:solidFill>
                  <a:schemeClr val="dk1"/>
                </a:solidFill>
                <a:highlight>
                  <a:srgbClr val="FFD966"/>
                </a:highlight>
                <a:latin typeface="Roboto"/>
                <a:ea typeface="Roboto"/>
                <a:cs typeface="Roboto"/>
                <a:sym typeface="Roboto"/>
              </a:rPr>
              <a:t>programming </a:t>
            </a:r>
            <a:r>
              <a:rPr b="1" i="0" lang="en-US" sz="3000" u="none" cap="none" strike="noStrike">
                <a:solidFill>
                  <a:srgbClr val="000000"/>
                </a:solidFill>
                <a:highlight>
                  <a:srgbClr val="FFD966"/>
                </a:highlight>
                <a:latin typeface="Roboto"/>
                <a:ea typeface="Roboto"/>
                <a:cs typeface="Roboto"/>
                <a:sym typeface="Roboto"/>
              </a:rPr>
              <a:t>principles </a:t>
            </a:r>
            <a:r>
              <a:rPr b="0" i="0" lang="en-US" sz="3000" u="none" cap="none" strike="noStrike">
                <a:solidFill>
                  <a:srgbClr val="000000"/>
                </a:solidFill>
                <a:highlight>
                  <a:srgbClr val="FFD966"/>
                </a:highlight>
                <a:latin typeface="Roboto"/>
                <a:ea typeface="Roboto"/>
                <a:cs typeface="Roboto"/>
                <a:sym typeface="Roboto"/>
              </a:rPr>
              <a:t>at a very high level.</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800" u="none" cap="none" strike="noStrike">
                <a:solidFill>
                  <a:srgbClr val="434343"/>
                </a:solidFill>
                <a:latin typeface="Roboto"/>
                <a:ea typeface="Roboto"/>
                <a:cs typeface="Roboto"/>
                <a:sym typeface="Roboto"/>
              </a:rPr>
              <a:t>Review</a:t>
            </a:r>
            <a:endParaRPr b="1" i="0" sz="4800" u="none" cap="none" strike="noStrike">
              <a:solidFill>
                <a:srgbClr val="434343"/>
              </a:solidFill>
              <a:latin typeface="Roboto"/>
              <a:ea typeface="Roboto"/>
              <a:cs typeface="Roboto"/>
              <a:sym typeface="Roboto"/>
            </a:endParaRPr>
          </a:p>
        </p:txBody>
      </p:sp>
      <p:pic>
        <p:nvPicPr>
          <p:cNvPr id="324" name="Google Shape;324;p4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25" name="Google Shape;325;p42"/>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1" i="0" lang="en-US" sz="3000" u="none" cap="none" strike="noStrike">
                <a:solidFill>
                  <a:srgbClr val="000000"/>
                </a:solidFill>
                <a:highlight>
                  <a:srgbClr val="FFD966"/>
                </a:highlight>
                <a:latin typeface="Roboto"/>
                <a:ea typeface="Roboto"/>
                <a:cs typeface="Roboto"/>
                <a:sym typeface="Roboto"/>
              </a:rPr>
              <a:t>Don't underestimate the power of practice. The best way to learn programming is to write code.</a:t>
            </a:r>
            <a:endParaRPr b="1" i="0" sz="3000" u="none" cap="none" strike="noStrike">
              <a:solidFill>
                <a:srgbClr val="000000"/>
              </a:solidFill>
              <a:highlight>
                <a:srgbClr val="FFD966"/>
              </a:highlight>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3"/>
          <p:cNvPicPr preferRelativeResize="0"/>
          <p:nvPr/>
        </p:nvPicPr>
        <p:blipFill rotWithShape="1">
          <a:blip r:embed="rId3">
            <a:alphaModFix/>
          </a:blip>
          <a:srcRect b="0" l="0" r="0" t="0"/>
          <a:stretch/>
        </p:blipFill>
        <p:spPr>
          <a:xfrm>
            <a:off x="0" y="0"/>
            <a:ext cx="12192000" cy="684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Computer Programming</a:t>
            </a:r>
            <a:endParaRPr b="1" i="0" sz="4800" u="none" cap="none" strike="noStrike">
              <a:solidFill>
                <a:srgbClr val="434343"/>
              </a:solidFill>
              <a:latin typeface="Roboto"/>
              <a:ea typeface="Roboto"/>
              <a:cs typeface="Roboto"/>
              <a:sym typeface="Roboto"/>
            </a:endParaRPr>
          </a:p>
        </p:txBody>
      </p:sp>
      <p:pic>
        <p:nvPicPr>
          <p:cNvPr id="116" name="Google Shape;116;p1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17" name="Google Shape;117;p16"/>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3000" u="none" cap="none" strike="noStrike">
                <a:solidFill>
                  <a:srgbClr val="000000"/>
                </a:solidFill>
                <a:latin typeface="Roboto"/>
                <a:ea typeface="Roboto"/>
                <a:cs typeface="Roboto"/>
                <a:sym typeface="Roboto"/>
              </a:rPr>
              <a:t>A </a:t>
            </a:r>
            <a:r>
              <a:rPr b="1" i="0" lang="en-US" sz="3000" u="none" cap="none" strike="noStrike">
                <a:solidFill>
                  <a:srgbClr val="000000"/>
                </a:solidFill>
                <a:highlight>
                  <a:srgbClr val="FFD966"/>
                </a:highlight>
                <a:latin typeface="Roboto"/>
                <a:ea typeface="Roboto"/>
                <a:cs typeface="Roboto"/>
                <a:sym typeface="Roboto"/>
              </a:rPr>
              <a:t>computer</a:t>
            </a:r>
            <a:r>
              <a:rPr b="0" i="0" lang="en-US" sz="3000" u="none" cap="none" strike="noStrike">
                <a:solidFill>
                  <a:srgbClr val="000000"/>
                </a:solidFill>
                <a:latin typeface="Roboto"/>
                <a:ea typeface="Roboto"/>
                <a:cs typeface="Roboto"/>
                <a:sym typeface="Roboto"/>
              </a:rPr>
              <a:t> is a programmable machine. </a:t>
            </a:r>
            <a:endParaRPr b="1" i="0" sz="3000" u="none" cap="none" strike="noStrike">
              <a:solidFill>
                <a:srgbClr val="000000"/>
              </a:solidFill>
              <a:highlight>
                <a:srgbClr val="FFD966"/>
              </a:highlight>
              <a:latin typeface="Roboto"/>
              <a:ea typeface="Roboto"/>
              <a:cs typeface="Roboto"/>
              <a:sym typeface="Roboto"/>
            </a:endParaRPr>
          </a:p>
          <a:p>
            <a:pPr indent="0" lvl="0" marL="0" marR="0" rtl="0" algn="l">
              <a:lnSpc>
                <a:spcPct val="115000"/>
              </a:lnSpc>
              <a:spcBef>
                <a:spcPts val="1000"/>
              </a:spcBef>
              <a:spcAft>
                <a:spcPts val="0"/>
              </a:spcAft>
              <a:buClr>
                <a:schemeClr val="dk1"/>
              </a:buClr>
              <a:buSzPts val="1100"/>
              <a:buFont typeface="Arial"/>
              <a:buNone/>
            </a:pPr>
            <a:r>
              <a:t/>
            </a:r>
            <a:endParaRPr b="1" i="0" sz="1400" u="none" cap="none" strike="noStrike">
              <a:solidFill>
                <a:srgbClr val="000000"/>
              </a:solidFill>
              <a:highlight>
                <a:srgbClr val="FFD966"/>
              </a:highlight>
              <a:latin typeface="Roboto"/>
              <a:ea typeface="Roboto"/>
              <a:cs typeface="Roboto"/>
              <a:sym typeface="Roboto"/>
            </a:endParaRPr>
          </a:p>
          <a:p>
            <a:pPr indent="0" lvl="0" marL="0" marR="0" rtl="0" algn="l">
              <a:lnSpc>
                <a:spcPct val="115000"/>
              </a:lnSpc>
              <a:spcBef>
                <a:spcPts val="1000"/>
              </a:spcBef>
              <a:spcAft>
                <a:spcPts val="0"/>
              </a:spcAft>
              <a:buClr>
                <a:schemeClr val="dk1"/>
              </a:buClr>
              <a:buSzPts val="1100"/>
              <a:buFont typeface="Arial"/>
              <a:buNone/>
            </a:pPr>
            <a:r>
              <a:rPr b="1" i="0" lang="en-US" sz="3000" u="none" cap="none" strike="noStrike">
                <a:solidFill>
                  <a:srgbClr val="000000"/>
                </a:solidFill>
                <a:highlight>
                  <a:srgbClr val="FFD966"/>
                </a:highlight>
                <a:latin typeface="Roboto"/>
                <a:ea typeface="Roboto"/>
                <a:cs typeface="Roboto"/>
                <a:sym typeface="Roboto"/>
              </a:rPr>
              <a:t>Computer Programming</a:t>
            </a:r>
            <a:r>
              <a:rPr b="0" i="0" lang="en-US" sz="3000" u="none" cap="none" strike="noStrike">
                <a:solidFill>
                  <a:srgbClr val="000000"/>
                </a:solidFill>
                <a:latin typeface="Roboto"/>
                <a:ea typeface="Roboto"/>
                <a:cs typeface="Roboto"/>
                <a:sym typeface="Roboto"/>
              </a:rPr>
              <a:t> is the process of </a:t>
            </a:r>
            <a:r>
              <a:rPr b="1" i="0" lang="en-US" sz="3000" u="none" cap="none" strike="noStrike">
                <a:solidFill>
                  <a:srgbClr val="000000"/>
                </a:solidFill>
                <a:latin typeface="Roboto"/>
                <a:ea typeface="Roboto"/>
                <a:cs typeface="Roboto"/>
                <a:sym typeface="Roboto"/>
              </a:rPr>
              <a:t>developing</a:t>
            </a:r>
            <a:r>
              <a:rPr b="0" i="0" lang="en-US" sz="3000" u="none" cap="none" strike="noStrike">
                <a:solidFill>
                  <a:srgbClr val="000000"/>
                </a:solidFill>
                <a:latin typeface="Roboto"/>
                <a:ea typeface="Roboto"/>
                <a:cs typeface="Roboto"/>
                <a:sym typeface="Roboto"/>
              </a:rPr>
              <a:t> and </a:t>
            </a:r>
            <a:r>
              <a:rPr b="1" i="0" lang="en-US" sz="3000" u="none" cap="none" strike="noStrike">
                <a:solidFill>
                  <a:srgbClr val="000000"/>
                </a:solidFill>
                <a:latin typeface="Roboto"/>
                <a:ea typeface="Roboto"/>
                <a:cs typeface="Roboto"/>
                <a:sym typeface="Roboto"/>
              </a:rPr>
              <a:t>implementing</a:t>
            </a:r>
            <a:r>
              <a:rPr b="0" i="0" lang="en-US" sz="3000" u="none" cap="none" strike="noStrike">
                <a:solidFill>
                  <a:srgbClr val="000000"/>
                </a:solidFill>
                <a:latin typeface="Roboto"/>
                <a:ea typeface="Roboto"/>
                <a:cs typeface="Roboto"/>
                <a:sym typeface="Roboto"/>
              </a:rPr>
              <a:t> various sets of instructions to enable a computer to do things.</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1" i="0" lang="en-US" sz="3000" u="none" cap="none" strike="noStrike">
                <a:solidFill>
                  <a:srgbClr val="000000"/>
                </a:solidFill>
                <a:highlight>
                  <a:srgbClr val="FFD966"/>
                </a:highlight>
                <a:latin typeface="Roboto"/>
                <a:ea typeface="Roboto"/>
                <a:cs typeface="Roboto"/>
                <a:sym typeface="Roboto"/>
              </a:rPr>
              <a:t>Programs</a:t>
            </a:r>
            <a:r>
              <a:rPr b="0" i="0" lang="en-US" sz="3000" u="none" cap="none" strike="noStrike">
                <a:solidFill>
                  <a:srgbClr val="000000"/>
                </a:solidFill>
                <a:latin typeface="Roboto"/>
                <a:ea typeface="Roboto"/>
                <a:cs typeface="Roboto"/>
                <a:sym typeface="Roboto"/>
              </a:rPr>
              <a:t> are written to solve problems or perform tasks on a computer.</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Computer Programming</a:t>
            </a:r>
            <a:endParaRPr b="1" i="0" sz="4800" u="none" cap="none" strike="noStrike">
              <a:solidFill>
                <a:srgbClr val="434343"/>
              </a:solidFill>
              <a:latin typeface="Roboto"/>
              <a:ea typeface="Roboto"/>
              <a:cs typeface="Roboto"/>
              <a:sym typeface="Roboto"/>
            </a:endParaRPr>
          </a:p>
        </p:txBody>
      </p:sp>
      <p:pic>
        <p:nvPicPr>
          <p:cNvPr id="124" name="Google Shape;124;p1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25" name="Google Shape;125;p17"/>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US" sz="3000" u="none" cap="none" strike="noStrike">
                <a:solidFill>
                  <a:srgbClr val="000000"/>
                </a:solidFill>
                <a:highlight>
                  <a:srgbClr val="FFD966"/>
                </a:highlight>
                <a:latin typeface="Roboto"/>
                <a:ea typeface="Roboto"/>
                <a:cs typeface="Roboto"/>
                <a:sym typeface="Roboto"/>
              </a:rPr>
              <a:t>Programmers</a:t>
            </a:r>
            <a:r>
              <a:rPr b="0" i="0" lang="en-US" sz="3000" u="none" cap="none" strike="noStrike">
                <a:solidFill>
                  <a:srgbClr val="000000"/>
                </a:solidFill>
                <a:latin typeface="Roboto"/>
                <a:ea typeface="Roboto"/>
                <a:cs typeface="Roboto"/>
                <a:sym typeface="Roboto"/>
              </a:rPr>
              <a:t> translate the solutions or tasks into a language the computer can understand.</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As we write programs, we must keep in mind that the computer will only do what we instruct it to do.</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Computer Programming</a:t>
            </a:r>
            <a:endParaRPr b="1" i="0" sz="4800" u="none" cap="none" strike="noStrike">
              <a:solidFill>
                <a:srgbClr val="434343"/>
              </a:solidFill>
              <a:latin typeface="Roboto"/>
              <a:ea typeface="Roboto"/>
              <a:cs typeface="Roboto"/>
              <a:sym typeface="Roboto"/>
            </a:endParaRPr>
          </a:p>
        </p:txBody>
      </p:sp>
      <p:pic>
        <p:nvPicPr>
          <p:cNvPr id="132" name="Google Shape;132;p1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33" name="Google Shape;133;p18"/>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An </a:t>
            </a:r>
            <a:r>
              <a:rPr b="1" i="0" lang="en-US" sz="3000" u="none" cap="none" strike="noStrike">
                <a:solidFill>
                  <a:srgbClr val="000000"/>
                </a:solidFill>
                <a:highlight>
                  <a:srgbClr val="FFD966"/>
                </a:highlight>
                <a:latin typeface="Roboto"/>
                <a:ea typeface="Roboto"/>
                <a:cs typeface="Roboto"/>
                <a:sym typeface="Roboto"/>
              </a:rPr>
              <a:t>algorithm</a:t>
            </a:r>
            <a:r>
              <a:rPr b="0" i="0" lang="en-US" sz="3000" u="none" cap="none" strike="noStrike">
                <a:solidFill>
                  <a:srgbClr val="000000"/>
                </a:solidFill>
                <a:latin typeface="Roboto"/>
                <a:ea typeface="Roboto"/>
                <a:cs typeface="Roboto"/>
                <a:sym typeface="Roboto"/>
              </a:rPr>
              <a:t> is a list of instructions, procedures, or formulas used to solve a problem.</a:t>
            </a:r>
            <a:endParaRPr b="0" i="0" sz="30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3000"/>
              <a:buFont typeface="Arial"/>
              <a:buNone/>
            </a:pPr>
            <a:r>
              <a:rPr b="1" i="0" lang="en-US" sz="3000" u="none" cap="none" strike="noStrike">
                <a:solidFill>
                  <a:srgbClr val="000000"/>
                </a:solidFill>
                <a:highlight>
                  <a:srgbClr val="FFD966"/>
                </a:highlight>
                <a:latin typeface="Roboto"/>
                <a:ea typeface="Roboto"/>
                <a:cs typeface="Roboto"/>
                <a:sym typeface="Roboto"/>
              </a:rPr>
              <a:t>Pseudocode</a:t>
            </a:r>
            <a:r>
              <a:rPr b="0" i="0" lang="en-US" sz="3000" u="none" cap="none" strike="noStrike">
                <a:solidFill>
                  <a:srgbClr val="000000"/>
                </a:solidFill>
                <a:latin typeface="Roboto"/>
                <a:ea typeface="Roboto"/>
                <a:cs typeface="Roboto"/>
                <a:sym typeface="Roboto"/>
              </a:rPr>
              <a:t> is a computer programming language that resembles plain English that cannot be compiled or executed, but explains a resolution to a problem.</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Computer Programming</a:t>
            </a:r>
            <a:endParaRPr b="1" i="0" sz="4800" u="none" cap="none" strike="noStrike">
              <a:solidFill>
                <a:srgbClr val="434343"/>
              </a:solidFill>
              <a:latin typeface="Roboto"/>
              <a:ea typeface="Roboto"/>
              <a:cs typeface="Roboto"/>
              <a:sym typeface="Roboto"/>
            </a:endParaRPr>
          </a:p>
        </p:txBody>
      </p:sp>
      <p:pic>
        <p:nvPicPr>
          <p:cNvPr id="140" name="Google Shape;140;p1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41" name="Google Shape;141;p19"/>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rPr b="0" i="0" lang="en-US" sz="3000" u="none" cap="none" strike="noStrike">
                <a:solidFill>
                  <a:schemeClr val="dk1"/>
                </a:solidFill>
                <a:latin typeface="Roboto"/>
                <a:ea typeface="Roboto"/>
                <a:cs typeface="Roboto"/>
                <a:sym typeface="Roboto"/>
              </a:rPr>
              <a:t>The </a:t>
            </a:r>
            <a:r>
              <a:rPr b="1" i="0" lang="en-US" sz="3000" u="none" cap="none" strike="noStrike">
                <a:solidFill>
                  <a:schemeClr val="dk1"/>
                </a:solidFill>
                <a:highlight>
                  <a:srgbClr val="FFD966"/>
                </a:highlight>
                <a:latin typeface="Roboto"/>
                <a:ea typeface="Roboto"/>
                <a:cs typeface="Roboto"/>
                <a:sym typeface="Roboto"/>
              </a:rPr>
              <a:t>source code</a:t>
            </a:r>
            <a:r>
              <a:rPr b="0" i="0" lang="en-US" sz="3000" u="none" cap="none" strike="noStrike">
                <a:solidFill>
                  <a:schemeClr val="dk1"/>
                </a:solidFill>
                <a:latin typeface="Roboto"/>
                <a:ea typeface="Roboto"/>
                <a:cs typeface="Roboto"/>
                <a:sym typeface="Roboto"/>
              </a:rPr>
              <a:t> consists of the programming statements that are created by a programmer with a text editor or a visual programming tool and then saved in a file.</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Computer Programming</a:t>
            </a:r>
            <a:endParaRPr b="1" i="0" sz="4800" u="none" cap="none" strike="noStrike">
              <a:solidFill>
                <a:srgbClr val="434343"/>
              </a:solidFill>
              <a:latin typeface="Roboto"/>
              <a:ea typeface="Roboto"/>
              <a:cs typeface="Roboto"/>
              <a:sym typeface="Roboto"/>
            </a:endParaRPr>
          </a:p>
        </p:txBody>
      </p:sp>
      <p:pic>
        <p:nvPicPr>
          <p:cNvPr id="148" name="Google Shape;148;p2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49" name="Google Shape;149;p20"/>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1" i="0" lang="en-US" sz="3000" u="none" cap="none" strike="noStrike">
                <a:solidFill>
                  <a:schemeClr val="dk1"/>
                </a:solidFill>
                <a:highlight>
                  <a:srgbClr val="FFD966"/>
                </a:highlight>
                <a:latin typeface="Roboto"/>
                <a:ea typeface="Roboto"/>
                <a:cs typeface="Roboto"/>
                <a:sym typeface="Roboto"/>
              </a:rPr>
              <a:t>Machine code</a:t>
            </a:r>
            <a:r>
              <a:rPr b="0" i="0" lang="en-US" sz="3000" u="none" cap="none" strike="noStrike">
                <a:solidFill>
                  <a:schemeClr val="dk1"/>
                </a:solidFill>
                <a:latin typeface="Roboto"/>
                <a:ea typeface="Roboto"/>
                <a:cs typeface="Roboto"/>
                <a:sym typeface="Roboto"/>
              </a:rPr>
              <a:t>, also known as machine language, is the elemental language of computers, comprising a long sequence of binary digital zeros and ones (bits).</a:t>
            </a:r>
            <a:endParaRPr b="0" i="0" sz="30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Programming Languages</a:t>
            </a:r>
            <a:endParaRPr b="1" i="0" sz="4800" u="none" cap="none" strike="noStrike">
              <a:solidFill>
                <a:srgbClr val="434343"/>
              </a:solidFill>
              <a:latin typeface="Roboto"/>
              <a:ea typeface="Roboto"/>
              <a:cs typeface="Roboto"/>
              <a:sym typeface="Roboto"/>
            </a:endParaRPr>
          </a:p>
        </p:txBody>
      </p:sp>
      <p:pic>
        <p:nvPicPr>
          <p:cNvPr id="156" name="Google Shape;156;p2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57" name="Google Shape;157;p21"/>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Computer programming is almost always done by means of Programming Language.</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There are </a:t>
            </a:r>
            <a:r>
              <a:rPr b="0" i="0" lang="en-US" sz="2400" u="none" cap="none" strike="noStrike">
                <a:solidFill>
                  <a:srgbClr val="000000"/>
                </a:solidFill>
                <a:highlight>
                  <a:srgbClr val="FFD966"/>
                </a:highlight>
                <a:latin typeface="Roboto"/>
                <a:ea typeface="Roboto"/>
                <a:cs typeface="Roboto"/>
                <a:sym typeface="Roboto"/>
              </a:rPr>
              <a:t>more than 1000 programming languages</a:t>
            </a:r>
            <a:r>
              <a:rPr b="0" i="0" lang="en-US" sz="2400" u="none" cap="none" strike="noStrike">
                <a:solidFill>
                  <a:srgbClr val="000000"/>
                </a:solidFill>
                <a:latin typeface="Roboto"/>
                <a:ea typeface="Roboto"/>
                <a:cs typeface="Roboto"/>
                <a:sym typeface="Roboto"/>
              </a:rPr>
              <a:t> in the world.</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0"/>
              </a:spcAft>
              <a:buClr>
                <a:srgbClr val="000000"/>
              </a:buClr>
              <a:buSzPts val="2400"/>
              <a:buFont typeface="Arial"/>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1000"/>
              </a:spcBef>
              <a:spcAft>
                <a:spcPts val="1000"/>
              </a:spcAft>
              <a:buClr>
                <a:srgbClr val="000000"/>
              </a:buClr>
              <a:buSzPts val="2400"/>
              <a:buFont typeface="Arial"/>
              <a:buNone/>
            </a:pPr>
            <a:r>
              <a:rPr b="0" i="0" lang="en-US" sz="2400" u="none" cap="none" strike="noStrike">
                <a:solidFill>
                  <a:srgbClr val="000000"/>
                </a:solidFill>
                <a:latin typeface="Roboto"/>
                <a:ea typeface="Roboto"/>
                <a:cs typeface="Roboto"/>
                <a:sym typeface="Roboto"/>
              </a:rPr>
              <a:t>Some of them are known by only their developers!</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