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t>Ovo i jeste i nije tacno. </a:t>
            </a:r>
            <a:endParaRPr/>
          </a:p>
          <a:p>
            <a:pPr indent="0" lvl="0" marL="0" rtl="0" algn="l">
              <a:lnSpc>
                <a:spcPct val="115000"/>
              </a:lnSpc>
              <a:spcBef>
                <a:spcPts val="1000"/>
              </a:spcBef>
              <a:spcAft>
                <a:spcPts val="0"/>
              </a:spcAft>
              <a:buSzPts val="1100"/>
              <a:buNone/>
            </a:pPr>
            <a:r>
              <a:rPr lang="en-US"/>
              <a:t>Na najnizem nivou jeste sve predstavljenjo jedinicama i nulama ali nije bas na ovaj nacin kako je to u hakerskim filmovima.</a:t>
            </a:r>
            <a:endParaRPr/>
          </a:p>
          <a:p>
            <a:pPr indent="0" lvl="0" marL="0" rtl="0" algn="l">
              <a:lnSpc>
                <a:spcPct val="115000"/>
              </a:lnSpc>
              <a:spcBef>
                <a:spcPts val="1000"/>
              </a:spcBef>
              <a:spcAft>
                <a:spcPts val="1000"/>
              </a:spcAft>
              <a:buSzPts val="1100"/>
              <a:buNone/>
            </a:pPr>
            <a:r>
              <a:rPr lang="en-US"/>
              <a:t>Ne lete jedinice i nule po vasem racunaru</a:t>
            </a:r>
            <a:endParaRPr/>
          </a:p>
        </p:txBody>
      </p:sp>
      <p:sp>
        <p:nvSpPr>
          <p:cNvPr id="180" name="Google Shape;180;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187" name="Google Shape;18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50">
                <a:latin typeface="Roboto"/>
                <a:ea typeface="Roboto"/>
                <a:cs typeface="Roboto"/>
                <a:sym typeface="Roboto"/>
              </a:rPr>
              <a:t>To be a successful programmer you don't have to know anything about CPUs, that's hardware, we're software and we will talk about the latter. Different skill set. </a:t>
            </a:r>
            <a:endParaRPr sz="1050">
              <a:latin typeface="Roboto"/>
              <a:ea typeface="Roboto"/>
              <a:cs typeface="Roboto"/>
              <a:sym typeface="Roboto"/>
            </a:endParaRPr>
          </a:p>
          <a:p>
            <a:pPr indent="0" lvl="0" marL="0" rtl="0" algn="l">
              <a:lnSpc>
                <a:spcPct val="115000"/>
              </a:lnSpc>
              <a:spcBef>
                <a:spcPts val="1000"/>
              </a:spcBef>
              <a:spcAft>
                <a:spcPts val="0"/>
              </a:spcAft>
              <a:buSzPts val="1100"/>
              <a:buNone/>
            </a:pPr>
            <a:r>
              <a:rPr lang="en-US" sz="1050">
                <a:latin typeface="Roboto"/>
                <a:ea typeface="Roboto"/>
                <a:cs typeface="Roboto"/>
                <a:sym typeface="Roboto"/>
              </a:rPr>
              <a:t>Like a surgeon needs to know how to use a scalpel or an EKG machine, but they don't need to know how to make one. </a:t>
            </a:r>
            <a:endParaRPr sz="1050">
              <a:latin typeface="Roboto"/>
              <a:ea typeface="Roboto"/>
              <a:cs typeface="Roboto"/>
              <a:sym typeface="Roboto"/>
            </a:endParaRPr>
          </a:p>
          <a:p>
            <a:pPr indent="0" lvl="0" marL="0" rtl="0" algn="l">
              <a:lnSpc>
                <a:spcPct val="115000"/>
              </a:lnSpc>
              <a:spcBef>
                <a:spcPts val="1000"/>
              </a:spcBef>
              <a:spcAft>
                <a:spcPts val="0"/>
              </a:spcAft>
              <a:buSzPts val="1100"/>
              <a:buNone/>
            </a:pPr>
            <a:r>
              <a:rPr lang="en-US" sz="1050">
                <a:latin typeface="Roboto"/>
                <a:ea typeface="Roboto"/>
                <a:cs typeface="Roboto"/>
                <a:sym typeface="Roboto"/>
              </a:rPr>
              <a:t>What is good is to know enough about a CPU that we don't just think it's a bunch of magical leprechauns making our programs work.</a:t>
            </a:r>
            <a:endParaRPr sz="1050">
              <a:latin typeface="Roboto"/>
              <a:ea typeface="Roboto"/>
              <a:cs typeface="Roboto"/>
              <a:sym typeface="Roboto"/>
            </a:endParaRPr>
          </a:p>
          <a:p>
            <a:pPr indent="0" lvl="0" marL="0" rtl="0" algn="l">
              <a:lnSpc>
                <a:spcPct val="115000"/>
              </a:lnSpc>
              <a:spcBef>
                <a:spcPts val="1000"/>
              </a:spcBef>
              <a:spcAft>
                <a:spcPts val="0"/>
              </a:spcAft>
              <a:buSzPts val="1100"/>
              <a:buNone/>
            </a:pPr>
            <a:r>
              <a:rPr lang="en-US" sz="1050">
                <a:latin typeface="Roboto"/>
                <a:ea typeface="Roboto"/>
                <a:cs typeface="Roboto"/>
                <a:sym typeface="Roboto"/>
              </a:rPr>
              <a:t>There is way more to a modern CPU than just lots of transistors, but still, it's different combinations of these switches, different groupings and arrangements of them that are used by the CPU together with other parts of our computer, like our memory modules, to represent number values and text and hold graphics and audio and all the programs that you're running at any moment, and exactly what they're all doing right now. How we can take a bunch of tiny on/off switches and say, this bunch is now a picture.</a:t>
            </a:r>
            <a:endParaRPr sz="1050">
              <a:latin typeface="Roboto"/>
              <a:ea typeface="Roboto"/>
              <a:cs typeface="Roboto"/>
              <a:sym typeface="Roboto"/>
            </a:endParaRPr>
          </a:p>
          <a:p>
            <a:pPr indent="0" lvl="0" marL="0" rtl="0" algn="l">
              <a:lnSpc>
                <a:spcPct val="115000"/>
              </a:lnSpc>
              <a:spcBef>
                <a:spcPts val="1000"/>
              </a:spcBef>
              <a:spcAft>
                <a:spcPts val="1000"/>
              </a:spcAft>
              <a:buSzPts val="1100"/>
              <a:buNone/>
            </a:pPr>
            <a:r>
              <a:rPr lang="en-US" sz="1050">
                <a:latin typeface="Roboto"/>
                <a:ea typeface="Roboto"/>
                <a:cs typeface="Roboto"/>
                <a:sym typeface="Roboto"/>
              </a:rPr>
              <a:t>Dakle po našem racunaru ne lete nule i jedinice ali ova slika predstavlja uveličane prekidače ne miroskopskom nivou koji predstavljaju gradivni element procesora o kome će kasnije biti više reči. Na YouTube-u postoje snimci ljudi koji prikazuju procesor pod mikroskopom.</a:t>
            </a:r>
            <a:endParaRPr sz="1050">
              <a:latin typeface="Roboto"/>
              <a:ea typeface="Roboto"/>
              <a:cs typeface="Roboto"/>
              <a:sym typeface="Roboto"/>
            </a:endParaRPr>
          </a:p>
        </p:txBody>
      </p:sp>
      <p:sp>
        <p:nvSpPr>
          <p:cNvPr id="195" name="Google Shape;195;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Ako svaki od prekidača predstavimo jednostavnim switch-om, možemo da odlučimo šta svaki switch znači. Može imati različito značenje za svakog ili svaki računar, ali jedino je sigurno da predstavlja samo jednu od dve opcije.</a:t>
            </a:r>
            <a:endParaRPr b="0" i="0" sz="1200" u="none" cap="none" strike="noStrike">
              <a:solidFill>
                <a:schemeClr val="dk1"/>
              </a:solidFill>
              <a:latin typeface="Calibri"/>
              <a:ea typeface="Calibri"/>
              <a:cs typeface="Calibri"/>
              <a:sym typeface="Calibri"/>
            </a:endParaRPr>
          </a:p>
        </p:txBody>
      </p:sp>
      <p:sp>
        <p:nvSpPr>
          <p:cNvPr id="205" name="Google Shape;20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rPr lang="en-US"/>
              <a:t>Rekli smo da imamo milione switch-eva na raspolaganju, tako da možemo da ih grupisemo i od njih napravimo podatke, a od tih podataka napravimo informacije.</a:t>
            </a:r>
            <a:endParaRPr/>
          </a:p>
        </p:txBody>
      </p:sp>
      <p:sp>
        <p:nvSpPr>
          <p:cNvPr id="225" name="Google Shape;225;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rPr lang="en-US"/>
              <a:t>Dodavanje jednog switch-a povećava broj vrednosti koje dobijamo. Tako sa dva imamo 4 vrednosti, oba uključena, oba isključena, prvi uključen, drugi isključen… Dodavanjem jednog novog switch-a dupliramo broj vrednosti koje možemo da predstavimo.</a:t>
            </a:r>
            <a:endParaRPr/>
          </a:p>
        </p:txBody>
      </p:sp>
      <p:sp>
        <p:nvSpPr>
          <p:cNvPr id="233" name="Google Shape;233;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rPr lang="en-US"/>
              <a:t>Ove vrednosti možemo da predstavimo na različite načine, ne mora da bude switch, može da bude bilo šta, na primer reči, uključen/isključen ili nešto sasvim treće, ali izabrano je da se korisi 1 za ON i 0 za OFF vrednosti.</a:t>
            </a:r>
            <a:endParaRPr/>
          </a:p>
        </p:txBody>
      </p:sp>
      <p:sp>
        <p:nvSpPr>
          <p:cNvPr id="258" name="Google Shape;258;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rPr lang="en-US"/>
              <a:t>Dakle naš procesor da bi obradio podatke, mora da razume vredosti 0 i 1, odnosno on radi sa binarnim kodom. Jedan element binarnog koda je Binary Digit, pa se na osnovu toga izvodi osnovna jedinica informacije koje se naziva bit.</a:t>
            </a:r>
            <a:endParaRPr/>
          </a:p>
        </p:txBody>
      </p:sp>
      <p:sp>
        <p:nvSpPr>
          <p:cNvPr id="292" name="Google Shape;292;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305" name="Google Shape;305;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314" name="Google Shape;314;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t>Jedan bit je previse mali da bi se njime predstavio bilo koji podatak tako da je potrebno da grupisemo vise bita zajedno pa je doneta odluka da Byte 8 bita bude jedinica mere za informacije</a:t>
            </a:r>
            <a:endParaRPr/>
          </a:p>
          <a:p>
            <a:pPr indent="0" lvl="0" marL="0" rtl="0" algn="l">
              <a:lnSpc>
                <a:spcPct val="115000"/>
              </a:lnSpc>
              <a:spcBef>
                <a:spcPts val="1000"/>
              </a:spcBef>
              <a:spcAft>
                <a:spcPts val="0"/>
              </a:spcAft>
              <a:buSzPts val="1100"/>
              <a:buNone/>
            </a:pPr>
            <a:r>
              <a:rPr lang="en-US"/>
              <a:t>Vec pomocu jednog bajta mozemo da predstavimo znak ili slovo.</a:t>
            </a:r>
            <a:endParaRPr/>
          </a:p>
          <a:p>
            <a:pPr indent="0" lvl="0" marL="0" rtl="0" algn="l">
              <a:lnSpc>
                <a:spcPct val="115000"/>
              </a:lnSpc>
              <a:spcBef>
                <a:spcPts val="1000"/>
              </a:spcBef>
              <a:spcAft>
                <a:spcPts val="1000"/>
              </a:spcAft>
              <a:buSzPts val="1100"/>
              <a:buNone/>
            </a:pPr>
            <a:r>
              <a:t/>
            </a:r>
            <a:endParaRPr/>
          </a:p>
        </p:txBody>
      </p:sp>
      <p:sp>
        <p:nvSpPr>
          <p:cNvPr id="322" name="Google Shape;322;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rPr lang="en-US"/>
              <a:t>Kako je tehnologija napredovala, tako se povećavala količina podataka, kao i kapacitet računara, pa je bilo potrebno uvesti i neke veće jedinice od bita i bajta.</a:t>
            </a:r>
            <a:endParaRPr/>
          </a:p>
        </p:txBody>
      </p:sp>
      <p:sp>
        <p:nvSpPr>
          <p:cNvPr id="330" name="Google Shape;330;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t>Kako je tehnologija napredovala, tako se povećavala količina podataka, kao i kapacitet računara, pa je bilo potrebno uvesti i neke veće jedinice od bita i bajta.</a:t>
            </a:r>
            <a:endParaRPr/>
          </a:p>
          <a:p>
            <a:pPr indent="0" lvl="0" marL="0" rtl="0" algn="l">
              <a:lnSpc>
                <a:spcPct val="115000"/>
              </a:lnSpc>
              <a:spcBef>
                <a:spcPts val="1000"/>
              </a:spcBef>
              <a:spcAft>
                <a:spcPts val="1000"/>
              </a:spcAft>
              <a:buSzPts val="1100"/>
              <a:buNone/>
            </a:pPr>
            <a:r>
              <a:rPr lang="en-US"/>
              <a:t>http://www.internetlivestats.com/one-second/</a:t>
            </a:r>
            <a:endParaRPr/>
          </a:p>
        </p:txBody>
      </p:sp>
      <p:sp>
        <p:nvSpPr>
          <p:cNvPr id="339" name="Google Shape;339;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t>One gigabyte (GB) is about 1 billion bytes, or 1 thousand megabytes. A computer might have 4GB of RAM. A flash memory card in a camera might store 16GB. A DVD movie is roughly 4-8 GB.</a:t>
            </a:r>
            <a:endParaRPr/>
          </a:p>
          <a:p>
            <a:pPr indent="0" lvl="0" marL="0" rtl="0" algn="l">
              <a:lnSpc>
                <a:spcPct val="115000"/>
              </a:lnSpc>
              <a:spcBef>
                <a:spcPts val="1000"/>
              </a:spcBef>
              <a:spcAft>
                <a:spcPts val="1000"/>
              </a:spcAft>
              <a:buSzPts val="1100"/>
              <a:buNone/>
            </a:pPr>
            <a:r>
              <a:rPr lang="en-US"/>
              <a:t>One terabyte (TB) is about 1000 gigabytes, or roughly 1 trillion bytes. You can buy 4TB hard drives today, so we are stepping into a time when this term comes into common use. A gigabyte used to be an exotic term too, until Moore's law made it common.</a:t>
            </a:r>
            <a:endParaRPr/>
          </a:p>
        </p:txBody>
      </p:sp>
      <p:sp>
        <p:nvSpPr>
          <p:cNvPr id="347" name="Google Shape;347;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355" name="Google Shape;355;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rPr lang="en-US"/>
              <a:t>Ranije, ukoliko ste želeli da kupite HDD, tražili biste 64 ili 128GB, a danas su proizvođači zbog lakšeg računanja to sveli na 120GB, 250GB ili 500GB</a:t>
            </a:r>
            <a:endParaRPr/>
          </a:p>
        </p:txBody>
      </p:sp>
      <p:sp>
        <p:nvSpPr>
          <p:cNvPr id="363" name="Google Shape;363;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t/>
            </a:r>
            <a:endParaRPr/>
          </a:p>
        </p:txBody>
      </p:sp>
      <p:sp>
        <p:nvSpPr>
          <p:cNvPr id="371" name="Google Shape;371;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rgbClr val="FFFFFF"/>
                </a:solidFill>
                <a:latin typeface="Calibri"/>
                <a:ea typeface="Calibri"/>
                <a:cs typeface="Calibri"/>
                <a:sym typeface="Calibri"/>
              </a:rPr>
              <a:t>Starting with the bootcamp</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rgbClr val="FFFFFF"/>
                </a:solidFill>
                <a:latin typeface="Calibri"/>
                <a:ea typeface="Calibri"/>
                <a:cs typeface="Calibri"/>
                <a:sym typeface="Calibri"/>
              </a:rPr>
              <a:t>Hoping to catch the wave and achieve much more </a:t>
            </a:r>
            <a:endParaRPr b="0"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9" name="Google Shape;37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4" name="Google Shape;104;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latin typeface="Roboto"/>
                <a:ea typeface="Roboto"/>
                <a:cs typeface="Roboto"/>
                <a:sym typeface="Roboto"/>
              </a:rPr>
              <a:t>Računarsko inženjerstvo </a:t>
            </a:r>
            <a:r>
              <a:rPr lang="en-US">
                <a:latin typeface="Roboto"/>
                <a:ea typeface="Roboto"/>
                <a:cs typeface="Roboto"/>
                <a:sym typeface="Roboto"/>
              </a:rPr>
              <a:t>(computer engineering) – vezano je za proizvodnju i povezivanje fizičkih delova računara;</a:t>
            </a:r>
            <a:endParaRPr>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US">
                <a:latin typeface="Roboto"/>
                <a:ea typeface="Roboto"/>
                <a:cs typeface="Roboto"/>
                <a:sym typeface="Roboto"/>
              </a:rPr>
              <a:t>Računarske nauke </a:t>
            </a:r>
            <a:r>
              <a:rPr lang="en-US">
                <a:latin typeface="Roboto"/>
                <a:ea typeface="Roboto"/>
                <a:cs typeface="Roboto"/>
                <a:sym typeface="Roboto"/>
              </a:rPr>
              <a:t>(computer science) – vezano je za teorijske aspekte arhitekture računara, računarskog softvera i primene računara;</a:t>
            </a:r>
            <a:endParaRPr>
              <a:latin typeface="Roboto"/>
              <a:ea typeface="Roboto"/>
              <a:cs typeface="Roboto"/>
              <a:sym typeface="Roboto"/>
            </a:endParaRPr>
          </a:p>
          <a:p>
            <a:pPr indent="0" lvl="0" marL="0" rtl="0" algn="l">
              <a:lnSpc>
                <a:spcPct val="115000"/>
              </a:lnSpc>
              <a:spcBef>
                <a:spcPts val="1000"/>
              </a:spcBef>
              <a:spcAft>
                <a:spcPts val="1000"/>
              </a:spcAft>
              <a:buClr>
                <a:schemeClr val="dk1"/>
              </a:buClr>
              <a:buSzPts val="1100"/>
              <a:buFont typeface="Arial"/>
              <a:buNone/>
            </a:pPr>
            <a:r>
              <a:rPr b="1" lang="en-US">
                <a:latin typeface="Roboto"/>
                <a:ea typeface="Roboto"/>
                <a:cs typeface="Roboto"/>
                <a:sym typeface="Roboto"/>
              </a:rPr>
              <a:t>Računarske tehnologije</a:t>
            </a:r>
            <a:r>
              <a:rPr lang="en-US">
                <a:latin typeface="Roboto"/>
                <a:ea typeface="Roboto"/>
                <a:cs typeface="Roboto"/>
                <a:sym typeface="Roboto"/>
              </a:rPr>
              <a:t> (computer technology) – vezano je za praktične primene računara.</a:t>
            </a:r>
            <a:endParaRPr/>
          </a:p>
        </p:txBody>
      </p:sp>
      <p:sp>
        <p:nvSpPr>
          <p:cNvPr id="113" name="Google Shape;113;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latin typeface="Roboto"/>
                <a:ea typeface="Roboto"/>
                <a:cs typeface="Roboto"/>
                <a:sym typeface="Roboto"/>
              </a:rPr>
              <a:t>Računar</a:t>
            </a:r>
            <a:r>
              <a:rPr lang="en-US">
                <a:latin typeface="Roboto"/>
                <a:ea typeface="Roboto"/>
                <a:cs typeface="Roboto"/>
                <a:sym typeface="Roboto"/>
              </a:rPr>
              <a:t> je uređaj koji samostalno obavlja obradu podataka na osnovu unesenog programa. To je uređaj koji služi za izvršavanje matematičkih ili kontrolnih operacija koje se mogu izraziti u numeričkom ili logičkom obliku. </a:t>
            </a:r>
            <a:endParaRPr>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US">
                <a:latin typeface="Roboto"/>
                <a:ea typeface="Roboto"/>
                <a:cs typeface="Roboto"/>
                <a:sym typeface="Roboto"/>
              </a:rPr>
              <a:t>Predmet obrade računara su podaci iz kojih obrađivanjem nastaju nove informacije koje se koriste za najraznovrsnije potrebe. Kako su se podaci obrađivali automatski (primenom mašine), uveden je u upotrebu termin “automatska obrada podataka”.</a:t>
            </a:r>
            <a:endParaRPr>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US">
                <a:latin typeface="Roboto"/>
                <a:ea typeface="Roboto"/>
                <a:cs typeface="Roboto"/>
                <a:sym typeface="Roboto"/>
              </a:rPr>
              <a:t>Reč </a:t>
            </a:r>
            <a:r>
              <a:rPr b="1" lang="en-US">
                <a:latin typeface="Roboto"/>
                <a:ea typeface="Roboto"/>
                <a:cs typeface="Roboto"/>
                <a:sym typeface="Roboto"/>
              </a:rPr>
              <a:t>informatika</a:t>
            </a:r>
            <a:r>
              <a:rPr lang="en-US">
                <a:latin typeface="Roboto"/>
                <a:ea typeface="Roboto"/>
                <a:cs typeface="Roboto"/>
                <a:sym typeface="Roboto"/>
              </a:rPr>
              <a:t> je nastala od francuskih reči information (informacija) i automatique (automatski), kao sinonim za obradu podataka.</a:t>
            </a:r>
            <a:endParaRPr>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b="1" lang="en-US">
                <a:latin typeface="Roboto"/>
                <a:ea typeface="Roboto"/>
                <a:cs typeface="Roboto"/>
                <a:sym typeface="Roboto"/>
              </a:rPr>
              <a:t>Informatika</a:t>
            </a:r>
            <a:r>
              <a:rPr lang="en-US">
                <a:latin typeface="Roboto"/>
                <a:ea typeface="Roboto"/>
                <a:cs typeface="Roboto"/>
                <a:sym typeface="Roboto"/>
              </a:rPr>
              <a:t> je nauka o sistematskoj i racionalnoj obradi informacija kao nosilaca ljudskog znanja i komunikacija u tehničkom, ekonomskom i društvenom kontekstu, prvenstveno pomoću automatskih mašina. Kraće rečeno, bavi se prikupljanjem, obrađivanjem, čuvanjem i prezentovanjem informacija korisniku. </a:t>
            </a:r>
            <a:endParaRPr>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b="1" lang="en-US">
                <a:latin typeface="Roboto"/>
                <a:ea typeface="Roboto"/>
                <a:cs typeface="Roboto"/>
                <a:sym typeface="Roboto"/>
              </a:rPr>
              <a:t>Podatak</a:t>
            </a:r>
            <a:r>
              <a:rPr lang="en-US">
                <a:latin typeface="Roboto"/>
                <a:ea typeface="Roboto"/>
                <a:cs typeface="Roboto"/>
                <a:sym typeface="Roboto"/>
              </a:rPr>
              <a:t> je određen zapis o nekom događaju, pojavi ili karakteristici iz okoline. Predstavlja formalizovanu reprezentaciju činjenice ili ideje pogodne za komunikaciju, interpretaciju i obradu od strane ljudi ili mašina. Prema tome, podatak doslovno označava činjenicu koja može biti u obliku broja, teksta ili slike i koja se kao takva pamti.</a:t>
            </a:r>
            <a:endParaRPr>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b="1" lang="en-US">
                <a:latin typeface="Roboto"/>
                <a:ea typeface="Roboto"/>
                <a:cs typeface="Roboto"/>
                <a:sym typeface="Roboto"/>
              </a:rPr>
              <a:t>Informacija</a:t>
            </a:r>
            <a:r>
              <a:rPr lang="en-US">
                <a:latin typeface="Roboto"/>
                <a:ea typeface="Roboto"/>
                <a:cs typeface="Roboto"/>
                <a:sym typeface="Roboto"/>
              </a:rPr>
              <a:t> je skup činjenica tako obrađenih i organizovanih da predstavljaju neko obaveštenje. </a:t>
            </a:r>
            <a:endParaRPr>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b="1" lang="en-US">
                <a:latin typeface="Roboto"/>
                <a:ea typeface="Roboto"/>
                <a:cs typeface="Roboto"/>
                <a:sym typeface="Roboto"/>
              </a:rPr>
              <a:t>Obrada podataka</a:t>
            </a:r>
            <a:r>
              <a:rPr lang="en-US">
                <a:latin typeface="Roboto"/>
                <a:ea typeface="Roboto"/>
                <a:cs typeface="Roboto"/>
                <a:sym typeface="Roboto"/>
              </a:rPr>
              <a:t> je proces transformisanja podataka u informacije. Da bi podatak postao informacija, mora imati značenje novosti za primaoca, odnosno mora uticati na povećanje nivoa znanja primaoca. Podaci postaju informacije u momentu njihovog korišćenja.</a:t>
            </a:r>
            <a:endParaRPr>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b="1" lang="en-US">
                <a:latin typeface="Roboto"/>
                <a:ea typeface="Roboto"/>
                <a:cs typeface="Roboto"/>
                <a:sym typeface="Roboto"/>
              </a:rPr>
              <a:t>Baza podataka</a:t>
            </a:r>
            <a:r>
              <a:rPr lang="en-US">
                <a:latin typeface="Roboto"/>
                <a:ea typeface="Roboto"/>
                <a:cs typeface="Roboto"/>
                <a:sym typeface="Roboto"/>
              </a:rPr>
              <a:t> je organizovan i uređen skup međusobno povezanih podataka organizovan na način koji olakšava pretraživanje. Pristup i korišćenje podataka iz baze podataka omogućeno je programima koji se nazivaju sistemi za upravljanje bazama podataka. Baza podataka predstavlja osnovu svakog informacionog sistema.</a:t>
            </a:r>
            <a:endParaRPr>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b="1" lang="en-US">
                <a:latin typeface="Roboto"/>
                <a:ea typeface="Roboto"/>
                <a:cs typeface="Roboto"/>
                <a:sym typeface="Roboto"/>
              </a:rPr>
              <a:t>Računarstvo</a:t>
            </a:r>
            <a:r>
              <a:rPr lang="en-US">
                <a:latin typeface="Roboto"/>
                <a:ea typeface="Roboto"/>
                <a:cs typeface="Roboto"/>
                <a:sym typeface="Roboto"/>
              </a:rPr>
              <a:t> je doslovan prevod izraza computer science, koji označava teorijske nauke vezane za razvoj arhitekture računarskog hardvera i softvera. Prostije rečeno, računarstvo je naučna disciplina koja izučava šta i kako se može rešiti pomoću računara. Informacione nauke su šira disciplina od računarstva, mogu postojati i bez računara.</a:t>
            </a:r>
            <a:endParaRPr>
              <a:latin typeface="Roboto"/>
              <a:ea typeface="Roboto"/>
              <a:cs typeface="Roboto"/>
              <a:sym typeface="Roboto"/>
            </a:endParaRPr>
          </a:p>
          <a:p>
            <a:pPr indent="0" lvl="0" marL="0" rtl="0" algn="l">
              <a:lnSpc>
                <a:spcPct val="115000"/>
              </a:lnSpc>
              <a:spcBef>
                <a:spcPts val="1700"/>
              </a:spcBef>
              <a:spcAft>
                <a:spcPts val="1700"/>
              </a:spcAft>
              <a:buClr>
                <a:schemeClr val="dk1"/>
              </a:buClr>
              <a:buSzPts val="1100"/>
              <a:buFont typeface="Arial"/>
              <a:buNone/>
            </a:pPr>
            <a:r>
              <a:rPr b="1" lang="en-US">
                <a:latin typeface="Roboto"/>
                <a:ea typeface="Roboto"/>
                <a:cs typeface="Roboto"/>
                <a:sym typeface="Roboto"/>
              </a:rPr>
              <a:t>Računarska pismenost</a:t>
            </a:r>
            <a:r>
              <a:rPr lang="en-US">
                <a:latin typeface="Roboto"/>
                <a:ea typeface="Roboto"/>
                <a:cs typeface="Roboto"/>
                <a:sym typeface="Roboto"/>
              </a:rPr>
              <a:t> ne znači poznavanje tehničkih detalja, kako računara, tako i programskih proizvoda, nego stvarno razumevanje principa i primenu računara. Područja primene računara danas su vrlo velika. </a:t>
            </a:r>
            <a:endParaRPr/>
          </a:p>
        </p:txBody>
      </p:sp>
      <p:sp>
        <p:nvSpPr>
          <p:cNvPr id="121" name="Google Shape;121;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Each abbreviation has meaning and it is connected to some everyday used term.</a:t>
            </a:r>
            <a:endParaRPr/>
          </a:p>
          <a:p>
            <a:pPr indent="0" lvl="0" marL="0" marR="0" rtl="0" algn="l">
              <a:lnSpc>
                <a:spcPct val="100000"/>
              </a:lnSpc>
              <a:spcBef>
                <a:spcPts val="0"/>
              </a:spcBef>
              <a:spcAft>
                <a:spcPts val="0"/>
              </a:spcAft>
              <a:buSzPts val="1400"/>
              <a:buNone/>
            </a:pPr>
            <a:r>
              <a:rPr lang="en-US"/>
              <a:t>Meni su ovo informacije, imaju značenje, dok su za vas samo podaci.</a:t>
            </a:r>
            <a:endParaRPr/>
          </a:p>
          <a:p>
            <a:pPr indent="0" lvl="0" marL="0" marR="0" rtl="0" algn="l">
              <a:lnSpc>
                <a:spcPct val="100000"/>
              </a:lnSpc>
              <a:spcBef>
                <a:spcPts val="0"/>
              </a:spcBef>
              <a:spcAft>
                <a:spcPts val="0"/>
              </a:spcAft>
              <a:buSzPts val="1400"/>
              <a:buNone/>
            </a:pPr>
            <a:r>
              <a:rPr lang="en-US"/>
              <a:t>Da bi mogli da obradite ove podatke, potrebno vam je poznavanje konteksta na koji se odnosi, odnosno potrebno je da usvojite i naučite neke termine i savladate terminologiju kako bi vam ovi podaci imali smisla.</a:t>
            </a:r>
            <a:endParaRPr/>
          </a:p>
          <a:p>
            <a:pPr indent="0" lvl="0" marL="0" marR="0" rtl="0" algn="l">
              <a:lnSpc>
                <a:spcPct val="100000"/>
              </a:lnSpc>
              <a:spcBef>
                <a:spcPts val="0"/>
              </a:spcBef>
              <a:spcAft>
                <a:spcPts val="0"/>
              </a:spcAft>
              <a:buSzPts val="1400"/>
              <a:buNone/>
            </a:pPr>
            <a:r>
              <a:rPr lang="en-US"/>
              <a:t>Potrebno je da obradite ove i još neke podatke kako biste dobili informacije koje možete da iskoristite.</a:t>
            </a:r>
            <a:endParaRPr/>
          </a:p>
          <a:p>
            <a:pPr indent="0" lvl="0" marL="0" marR="0" rtl="0" algn="l">
              <a:lnSpc>
                <a:spcPct val="100000"/>
              </a:lnSpc>
              <a:spcBef>
                <a:spcPts val="0"/>
              </a:spcBef>
              <a:spcAft>
                <a:spcPts val="0"/>
              </a:spcAft>
              <a:buSzPts val="1400"/>
              <a:buNone/>
            </a:pPr>
            <a:r>
              <a:t/>
            </a:r>
            <a:endParaRPr/>
          </a:p>
        </p:txBody>
      </p:sp>
      <p:sp>
        <p:nvSpPr>
          <p:cNvPr id="129" name="Google Shape;129;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t>Kao što je vama potrebno da obradite i zapamtite podatke vezane za određene termine i pojmove kako biste razumeli neke činjenice, to je i suština računara.</a:t>
            </a:r>
            <a:endParaRPr/>
          </a:p>
          <a:p>
            <a:pPr indent="0" lvl="0" marL="0" rtl="0" algn="l">
              <a:lnSpc>
                <a:spcPct val="115000"/>
              </a:lnSpc>
              <a:spcBef>
                <a:spcPts val="1000"/>
              </a:spcBef>
              <a:spcAft>
                <a:spcPts val="1000"/>
              </a:spcAft>
              <a:buSzPts val="1100"/>
              <a:buNone/>
            </a:pPr>
            <a:r>
              <a:rPr lang="en-US"/>
              <a:t>Čuvanje i obrada podataka</a:t>
            </a:r>
            <a:endParaRPr/>
          </a:p>
        </p:txBody>
      </p:sp>
      <p:sp>
        <p:nvSpPr>
          <p:cNvPr id="158" name="Google Shape;158;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t>Kao sto mi koristimo slova i reči da predstavimo podatke, tako je i računarima potrebo da imaju neke svoje znake za predstavljanje podataka.</a:t>
            </a:r>
            <a:endParaRPr/>
          </a:p>
          <a:p>
            <a:pPr indent="0" lvl="0" marL="0" rtl="0" algn="l">
              <a:lnSpc>
                <a:spcPct val="115000"/>
              </a:lnSpc>
              <a:spcBef>
                <a:spcPts val="1000"/>
              </a:spcBef>
              <a:spcAft>
                <a:spcPts val="0"/>
              </a:spcAft>
              <a:buSzPts val="1100"/>
              <a:buNone/>
            </a:pPr>
            <a:r>
              <a:rPr lang="en-US"/>
              <a:t>Informacije i podaci se na najnižem nivou čuvaju kao bitovi i bajtovi.</a:t>
            </a:r>
            <a:endParaRPr/>
          </a:p>
          <a:p>
            <a:pPr indent="0" lvl="0" marL="0" rtl="0" algn="l">
              <a:lnSpc>
                <a:spcPct val="115000"/>
              </a:lnSpc>
              <a:spcBef>
                <a:spcPts val="1000"/>
              </a:spcBef>
              <a:spcAft>
                <a:spcPts val="1000"/>
              </a:spcAft>
              <a:buSzPts val="1100"/>
              <a:buNone/>
            </a:pPr>
            <a:r>
              <a:rPr lang="en-US"/>
              <a:t>Šta je predstavlja bit? Da li je neko povezao asocijaciju imena škole i bita?</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SzPts val="1100"/>
              <a:buNone/>
            </a:pPr>
            <a:r>
              <a:rPr lang="en-US"/>
              <a:t>Bit je gradivni element podataka, kao atom. Najmanja gradivna jedinica. Možda ste čuli da bit može biti jedan ili nula i da je u računaru u pozadini sve samo jedan i nula.</a:t>
            </a:r>
            <a:endParaRPr/>
          </a:p>
        </p:txBody>
      </p:sp>
      <p:sp>
        <p:nvSpPr>
          <p:cNvPr id="172" name="Google Shape;172;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4"/>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500"/>
          </a:xfrm>
          <a:prstGeom prst="rect">
            <a:avLst/>
          </a:prstGeom>
          <a:noFill/>
          <a:ln>
            <a:noFill/>
          </a:ln>
        </p:spPr>
      </p:sp>
      <p:sp>
        <p:nvSpPr>
          <p:cNvPr id="68" name="Google Shape;68;p10"/>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2.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0"/>
          <a:stretch/>
        </p:blipFill>
        <p:spPr>
          <a:xfrm>
            <a:off x="0" y="0"/>
            <a:ext cx="12218907" cy="6858000"/>
          </a:xfrm>
          <a:prstGeom prst="rect">
            <a:avLst/>
          </a:prstGeom>
          <a:noFill/>
          <a:ln>
            <a:noFill/>
          </a:ln>
        </p:spPr>
      </p:pic>
      <p:pic>
        <p:nvPicPr>
          <p:cNvPr id="90" name="Google Shape;90;p13"/>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91" name="Google Shape;91;p13"/>
          <p:cNvSpPr txBox="1"/>
          <p:nvPr>
            <p:ph type="title"/>
          </p:nvPr>
        </p:nvSpPr>
        <p:spPr>
          <a:xfrm>
            <a:off x="831850" y="2610550"/>
            <a:ext cx="10515600" cy="195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Programming </a:t>
            </a:r>
            <a:endParaRPr b="1" sz="6000">
              <a:solidFill>
                <a:schemeClr val="lt1"/>
              </a:solidFill>
              <a:latin typeface="Roboto"/>
              <a:ea typeface="Roboto"/>
              <a:cs typeface="Roboto"/>
              <a:sym typeface="Roboto"/>
            </a:endParaRPr>
          </a:p>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Principles</a:t>
            </a:r>
            <a:endParaRPr b="1" sz="6000">
              <a:latin typeface="Roboto"/>
              <a:ea typeface="Roboto"/>
              <a:cs typeface="Roboto"/>
              <a:sym typeface="Roboto"/>
            </a:endParaRPr>
          </a:p>
        </p:txBody>
      </p:sp>
      <p:sp>
        <p:nvSpPr>
          <p:cNvPr id="92" name="Google Shape;92;p13"/>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SzPts val="2800"/>
              <a:buNone/>
            </a:pPr>
            <a:r>
              <a:rPr lang="en-US" sz="1800">
                <a:solidFill>
                  <a:srgbClr val="F3F3F3"/>
                </a:solidFill>
              </a:rPr>
              <a:t>with</a:t>
            </a:r>
            <a:r>
              <a:rPr lang="en-US">
                <a:solidFill>
                  <a:srgbClr val="F3F3F3"/>
                </a:solidFill>
              </a:rPr>
              <a:t> </a:t>
            </a:r>
            <a:r>
              <a:rPr b="1" lang="en-US">
                <a:solidFill>
                  <a:srgbClr val="F3F3F3"/>
                </a:solidFill>
              </a:rPr>
              <a:t>JavaScript</a:t>
            </a:r>
            <a:endParaRPr b="1">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1" name="Shape 181"/>
        <p:cNvGrpSpPr/>
        <p:nvPr/>
      </p:nvGrpSpPr>
      <p:grpSpPr>
        <a:xfrm>
          <a:off x="0" y="0"/>
          <a:ext cx="0" cy="0"/>
          <a:chOff x="0" y="0"/>
          <a:chExt cx="0" cy="0"/>
        </a:xfrm>
      </p:grpSpPr>
      <p:pic>
        <p:nvPicPr>
          <p:cNvPr id="182" name="Google Shape;182;p22"/>
          <p:cNvPicPr preferRelativeResize="0"/>
          <p:nvPr/>
        </p:nvPicPr>
        <p:blipFill rotWithShape="1">
          <a:blip r:embed="rId3">
            <a:alphaModFix/>
          </a:blip>
          <a:srcRect b="0" l="0" r="11970" t="0"/>
          <a:stretch/>
        </p:blipFill>
        <p:spPr>
          <a:xfrm>
            <a:off x="0" y="0"/>
            <a:ext cx="12192002" cy="6858000"/>
          </a:xfrm>
          <a:prstGeom prst="rect">
            <a:avLst/>
          </a:prstGeom>
          <a:noFill/>
          <a:ln>
            <a:noFill/>
          </a:ln>
        </p:spPr>
      </p:pic>
      <p:pic>
        <p:nvPicPr>
          <p:cNvPr id="183" name="Google Shape;183;p22"/>
          <p:cNvPicPr preferRelativeResize="0"/>
          <p:nvPr/>
        </p:nvPicPr>
        <p:blipFill rotWithShape="1">
          <a:blip r:embed="rId4">
            <a:alphaModFix/>
          </a:blip>
          <a:srcRect b="0" l="0" r="0" t="0"/>
          <a:stretch/>
        </p:blipFill>
        <p:spPr>
          <a:xfrm>
            <a:off x="0" y="0"/>
            <a:ext cx="1489107" cy="14891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8" name="Shape 188"/>
        <p:cNvGrpSpPr/>
        <p:nvPr/>
      </p:nvGrpSpPr>
      <p:grpSpPr>
        <a:xfrm>
          <a:off x="0" y="0"/>
          <a:ext cx="0" cy="0"/>
          <a:chOff x="0" y="0"/>
          <a:chExt cx="0" cy="0"/>
        </a:xfrm>
      </p:grpSpPr>
      <p:pic>
        <p:nvPicPr>
          <p:cNvPr id="189" name="Google Shape;189;p23"/>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90" name="Google Shape;190;p23"/>
          <p:cNvSpPr txBox="1"/>
          <p:nvPr>
            <p:ph type="title"/>
          </p:nvPr>
        </p:nvSpPr>
        <p:spPr>
          <a:xfrm>
            <a:off x="2273550" y="2357042"/>
            <a:ext cx="7644900" cy="17421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1400"/>
              <a:buNone/>
            </a:pPr>
            <a:r>
              <a:rPr lang="en-US" sz="4800">
                <a:latin typeface="Roboto"/>
                <a:ea typeface="Roboto"/>
                <a:cs typeface="Roboto"/>
                <a:sym typeface="Roboto"/>
              </a:rPr>
              <a:t>Everything in a computer is 0's and 1's</a:t>
            </a:r>
            <a:endParaRPr sz="4800">
              <a:latin typeface="Roboto"/>
              <a:ea typeface="Roboto"/>
              <a:cs typeface="Roboto"/>
              <a:sym typeface="Roboto"/>
            </a:endParaRPr>
          </a:p>
        </p:txBody>
      </p:sp>
      <p:sp>
        <p:nvSpPr>
          <p:cNvPr id="191" name="Google Shape;191;p23"/>
          <p:cNvSpPr txBox="1"/>
          <p:nvPr>
            <p:ph type="title"/>
          </p:nvPr>
        </p:nvSpPr>
        <p:spPr>
          <a:xfrm>
            <a:off x="2425950" y="4483148"/>
            <a:ext cx="7644900" cy="1088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1400"/>
              <a:buNone/>
            </a:pPr>
            <a:r>
              <a:rPr b="1" lang="en-US" sz="4800">
                <a:solidFill>
                  <a:schemeClr val="accent2"/>
                </a:solidFill>
                <a:latin typeface="Roboto"/>
                <a:ea typeface="Roboto"/>
                <a:cs typeface="Roboto"/>
                <a:sym typeface="Roboto"/>
              </a:rPr>
              <a:t>What does that mean?</a:t>
            </a:r>
            <a:endParaRPr b="1" sz="4800">
              <a:solidFill>
                <a:schemeClr val="accen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6" name="Shape 196"/>
        <p:cNvGrpSpPr/>
        <p:nvPr/>
      </p:nvGrpSpPr>
      <p:grpSpPr>
        <a:xfrm>
          <a:off x="0" y="0"/>
          <a:ext cx="0" cy="0"/>
          <a:chOff x="0" y="0"/>
          <a:chExt cx="0" cy="0"/>
        </a:xfrm>
      </p:grpSpPr>
      <p:pic>
        <p:nvPicPr>
          <p:cNvPr id="197" name="Google Shape;197;p24"/>
          <p:cNvPicPr preferRelativeResize="0"/>
          <p:nvPr/>
        </p:nvPicPr>
        <p:blipFill rotWithShape="1">
          <a:blip r:embed="rId3">
            <a:alphaModFix/>
          </a:blip>
          <a:srcRect b="0" l="0" r="0" t="0"/>
          <a:stretch/>
        </p:blipFill>
        <p:spPr>
          <a:xfrm>
            <a:off x="2" y="0"/>
            <a:ext cx="12186230" cy="6858000"/>
          </a:xfrm>
          <a:prstGeom prst="rect">
            <a:avLst/>
          </a:prstGeom>
          <a:noFill/>
          <a:ln>
            <a:noFill/>
          </a:ln>
        </p:spPr>
      </p:pic>
      <p:pic>
        <p:nvPicPr>
          <p:cNvPr id="198" name="Google Shape;198;p24"/>
          <p:cNvPicPr preferRelativeResize="0"/>
          <p:nvPr/>
        </p:nvPicPr>
        <p:blipFill rotWithShape="1">
          <a:blip r:embed="rId4">
            <a:alphaModFix/>
          </a:blip>
          <a:srcRect b="0" l="0" r="0" t="0"/>
          <a:stretch/>
        </p:blipFill>
        <p:spPr>
          <a:xfrm>
            <a:off x="0" y="0"/>
            <a:ext cx="1489107" cy="1489107"/>
          </a:xfrm>
          <a:prstGeom prst="rect">
            <a:avLst/>
          </a:prstGeom>
          <a:noFill/>
          <a:ln>
            <a:noFill/>
          </a:ln>
        </p:spPr>
      </p:pic>
      <p:pic>
        <p:nvPicPr>
          <p:cNvPr id="199" name="Google Shape;199;p24"/>
          <p:cNvPicPr preferRelativeResize="0"/>
          <p:nvPr/>
        </p:nvPicPr>
        <p:blipFill rotWithShape="1">
          <a:blip r:embed="rId5">
            <a:alphaModFix/>
          </a:blip>
          <a:srcRect b="0" l="0" r="0" t="0"/>
          <a:stretch/>
        </p:blipFill>
        <p:spPr>
          <a:xfrm>
            <a:off x="1098975" y="2654625"/>
            <a:ext cx="3319500" cy="3319500"/>
          </a:xfrm>
          <a:prstGeom prst="rect">
            <a:avLst/>
          </a:prstGeom>
          <a:noFill/>
          <a:ln>
            <a:noFill/>
          </a:ln>
        </p:spPr>
      </p:pic>
      <p:sp>
        <p:nvSpPr>
          <p:cNvPr id="200" name="Google Shape;200;p2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F3F3F3"/>
                </a:solidFill>
                <a:latin typeface="Roboto"/>
                <a:ea typeface="Roboto"/>
                <a:cs typeface="Roboto"/>
                <a:sym typeface="Roboto"/>
              </a:rPr>
              <a:t>The CPU</a:t>
            </a:r>
            <a:endParaRPr b="1" i="0" sz="4800" u="none" cap="none" strike="noStrike">
              <a:solidFill>
                <a:srgbClr val="F3F3F3"/>
              </a:solidFill>
              <a:latin typeface="Roboto"/>
              <a:ea typeface="Roboto"/>
              <a:cs typeface="Roboto"/>
              <a:sym typeface="Roboto"/>
            </a:endParaRPr>
          </a:p>
        </p:txBody>
      </p:sp>
      <p:sp>
        <p:nvSpPr>
          <p:cNvPr id="201" name="Google Shape;201;p24"/>
          <p:cNvSpPr txBox="1"/>
          <p:nvPr/>
        </p:nvSpPr>
        <p:spPr>
          <a:xfrm>
            <a:off x="5261825" y="1974050"/>
            <a:ext cx="6451200" cy="446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Roboto"/>
                <a:ea typeface="Roboto"/>
                <a:cs typeface="Roboto"/>
                <a:sym typeface="Roboto"/>
              </a:rPr>
              <a:t>Made of billions tiny electrical switches or transistors, each one closed or opened, on or off</a:t>
            </a:r>
            <a:endParaRPr b="0" i="0" sz="2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Roboto"/>
                <a:ea typeface="Roboto"/>
                <a:cs typeface="Roboto"/>
                <a:sym typeface="Roboto"/>
              </a:rPr>
              <a:t>Different combinations of these switches, different groupings and arrangements of them are used to represent number values, text and graphics or all programs that are running </a:t>
            </a:r>
            <a:endParaRPr b="0" i="0" sz="2400" u="none" cap="none" strike="noStrike">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6" name="Shape 206"/>
        <p:cNvGrpSpPr/>
        <p:nvPr/>
      </p:nvGrpSpPr>
      <p:grpSpPr>
        <a:xfrm>
          <a:off x="0" y="0"/>
          <a:ext cx="0" cy="0"/>
          <a:chOff x="0" y="0"/>
          <a:chExt cx="0" cy="0"/>
        </a:xfrm>
      </p:grpSpPr>
      <p:pic>
        <p:nvPicPr>
          <p:cNvPr id="207" name="Google Shape;207;p2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08" name="Google Shape;208;p2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Bits and Bytes</a:t>
            </a:r>
            <a:endParaRPr b="1" i="0" sz="4800" u="none" cap="none" strike="noStrike">
              <a:solidFill>
                <a:srgbClr val="434343"/>
              </a:solidFill>
              <a:latin typeface="Roboto"/>
              <a:ea typeface="Roboto"/>
              <a:cs typeface="Roboto"/>
              <a:sym typeface="Roboto"/>
            </a:endParaRPr>
          </a:p>
        </p:txBody>
      </p:sp>
      <p:sp>
        <p:nvSpPr>
          <p:cNvPr id="209" name="Google Shape;209;p25"/>
          <p:cNvSpPr txBox="1"/>
          <p:nvPr>
            <p:ph type="title"/>
          </p:nvPr>
        </p:nvSpPr>
        <p:spPr>
          <a:xfrm>
            <a:off x="1003275" y="2056275"/>
            <a:ext cx="4408500" cy="623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1400"/>
              <a:buNone/>
            </a:pPr>
            <a:r>
              <a:rPr lang="en-US" sz="3000">
                <a:solidFill>
                  <a:srgbClr val="666666"/>
                </a:solidFill>
                <a:latin typeface="Roboto"/>
                <a:ea typeface="Roboto"/>
                <a:cs typeface="Roboto"/>
                <a:sym typeface="Roboto"/>
              </a:rPr>
              <a:t>One Switch, Two Values</a:t>
            </a:r>
            <a:endParaRPr sz="3000">
              <a:solidFill>
                <a:srgbClr val="666666"/>
              </a:solidFill>
              <a:latin typeface="Roboto"/>
              <a:ea typeface="Roboto"/>
              <a:cs typeface="Roboto"/>
              <a:sym typeface="Roboto"/>
            </a:endParaRPr>
          </a:p>
        </p:txBody>
      </p:sp>
      <p:pic>
        <p:nvPicPr>
          <p:cNvPr id="210" name="Google Shape;210;p25"/>
          <p:cNvPicPr preferRelativeResize="0"/>
          <p:nvPr/>
        </p:nvPicPr>
        <p:blipFill rotWithShape="1">
          <a:blip r:embed="rId4">
            <a:alphaModFix/>
          </a:blip>
          <a:srcRect b="0" l="0" r="0" t="0"/>
          <a:stretch/>
        </p:blipFill>
        <p:spPr>
          <a:xfrm>
            <a:off x="1869725" y="4120050"/>
            <a:ext cx="2039450" cy="2039450"/>
          </a:xfrm>
          <a:prstGeom prst="rect">
            <a:avLst/>
          </a:prstGeom>
          <a:noFill/>
          <a:ln>
            <a:noFill/>
          </a:ln>
        </p:spPr>
      </p:pic>
      <p:pic>
        <p:nvPicPr>
          <p:cNvPr id="211" name="Google Shape;211;p25"/>
          <p:cNvPicPr preferRelativeResize="0"/>
          <p:nvPr/>
        </p:nvPicPr>
        <p:blipFill rotWithShape="1">
          <a:blip r:embed="rId5">
            <a:alphaModFix/>
          </a:blip>
          <a:srcRect b="0" l="0" r="0" t="0"/>
          <a:stretch/>
        </p:blipFill>
        <p:spPr>
          <a:xfrm>
            <a:off x="1869725" y="2832074"/>
            <a:ext cx="1982950" cy="1982950"/>
          </a:xfrm>
          <a:prstGeom prst="rect">
            <a:avLst/>
          </a:prstGeom>
          <a:noFill/>
          <a:ln>
            <a:noFill/>
          </a:ln>
        </p:spPr>
      </p:pic>
      <p:sp>
        <p:nvSpPr>
          <p:cNvPr id="212" name="Google Shape;212;p25"/>
          <p:cNvSpPr txBox="1"/>
          <p:nvPr/>
        </p:nvSpPr>
        <p:spPr>
          <a:xfrm>
            <a:off x="4214200" y="3355550"/>
            <a:ext cx="7908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99999"/>
                </a:solidFill>
                <a:latin typeface="Courier New"/>
                <a:ea typeface="Courier New"/>
                <a:cs typeface="Courier New"/>
                <a:sym typeface="Courier New"/>
              </a:rPr>
              <a:t>ON</a:t>
            </a:r>
            <a:endParaRPr b="1" i="0" sz="3000" u="none" cap="none" strike="noStrike">
              <a:solidFill>
                <a:srgbClr val="999999"/>
              </a:solidFill>
              <a:latin typeface="Courier New"/>
              <a:ea typeface="Courier New"/>
              <a:cs typeface="Courier New"/>
              <a:sym typeface="Courier New"/>
            </a:endParaRPr>
          </a:p>
        </p:txBody>
      </p:sp>
      <p:sp>
        <p:nvSpPr>
          <p:cNvPr id="213" name="Google Shape;213;p25"/>
          <p:cNvSpPr txBox="1"/>
          <p:nvPr/>
        </p:nvSpPr>
        <p:spPr>
          <a:xfrm>
            <a:off x="4214200" y="4743325"/>
            <a:ext cx="11016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99999"/>
                </a:solidFill>
                <a:latin typeface="Courier New"/>
                <a:ea typeface="Courier New"/>
                <a:cs typeface="Courier New"/>
                <a:sym typeface="Courier New"/>
              </a:rPr>
              <a:t>OFF</a:t>
            </a:r>
            <a:endParaRPr b="1" i="0" sz="3000" u="none" cap="none" strike="noStrike">
              <a:solidFill>
                <a:srgbClr val="999999"/>
              </a:solidFill>
              <a:latin typeface="Courier New"/>
              <a:ea typeface="Courier New"/>
              <a:cs typeface="Courier New"/>
              <a:sym typeface="Courier New"/>
            </a:endParaRPr>
          </a:p>
        </p:txBody>
      </p:sp>
      <p:cxnSp>
        <p:nvCxnSpPr>
          <p:cNvPr id="214" name="Google Shape;214;p25"/>
          <p:cNvCxnSpPr/>
          <p:nvPr/>
        </p:nvCxnSpPr>
        <p:spPr>
          <a:xfrm>
            <a:off x="5524825" y="1581750"/>
            <a:ext cx="0" cy="4824300"/>
          </a:xfrm>
          <a:prstGeom prst="straightConnector1">
            <a:avLst/>
          </a:prstGeom>
          <a:noFill/>
          <a:ln cap="flat" cmpd="sng" w="9525">
            <a:solidFill>
              <a:schemeClr val="dk2"/>
            </a:solidFill>
            <a:prstDash val="solid"/>
            <a:round/>
            <a:headEnd len="sm" w="sm" type="none"/>
            <a:tailEnd len="sm" w="sm" type="none"/>
          </a:ln>
        </p:spPr>
      </p:cxnSp>
      <p:pic>
        <p:nvPicPr>
          <p:cNvPr id="215" name="Google Shape;215;p25"/>
          <p:cNvPicPr preferRelativeResize="0"/>
          <p:nvPr/>
        </p:nvPicPr>
        <p:blipFill rotWithShape="1">
          <a:blip r:embed="rId5">
            <a:alphaModFix/>
          </a:blip>
          <a:srcRect b="0" l="0" r="0" t="0"/>
          <a:stretch/>
        </p:blipFill>
        <p:spPr>
          <a:xfrm>
            <a:off x="5694366" y="2191852"/>
            <a:ext cx="1250324" cy="1250324"/>
          </a:xfrm>
          <a:prstGeom prst="rect">
            <a:avLst/>
          </a:prstGeom>
          <a:noFill/>
          <a:ln>
            <a:noFill/>
          </a:ln>
        </p:spPr>
      </p:pic>
      <p:sp>
        <p:nvSpPr>
          <p:cNvPr id="216" name="Google Shape;216;p25"/>
          <p:cNvSpPr txBox="1"/>
          <p:nvPr/>
        </p:nvSpPr>
        <p:spPr>
          <a:xfrm>
            <a:off x="7230841" y="2496902"/>
            <a:ext cx="3920400" cy="57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5"/>
          <p:cNvSpPr txBox="1"/>
          <p:nvPr/>
        </p:nvSpPr>
        <p:spPr>
          <a:xfrm>
            <a:off x="7451042" y="2461065"/>
            <a:ext cx="41463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99999"/>
                </a:solidFill>
                <a:latin typeface="Courier New"/>
                <a:ea typeface="Courier New"/>
                <a:cs typeface="Courier New"/>
                <a:sym typeface="Courier New"/>
              </a:rPr>
              <a:t>User is logged on</a:t>
            </a:r>
            <a:endParaRPr b="1" i="0" sz="3000" u="none" cap="none" strike="noStrike">
              <a:solidFill>
                <a:srgbClr val="999999"/>
              </a:solidFill>
              <a:latin typeface="Courier New"/>
              <a:ea typeface="Courier New"/>
              <a:cs typeface="Courier New"/>
              <a:sym typeface="Courier New"/>
            </a:endParaRPr>
          </a:p>
        </p:txBody>
      </p:sp>
      <p:pic>
        <p:nvPicPr>
          <p:cNvPr id="218" name="Google Shape;218;p25"/>
          <p:cNvPicPr preferRelativeResize="0"/>
          <p:nvPr/>
        </p:nvPicPr>
        <p:blipFill rotWithShape="1">
          <a:blip r:embed="rId4">
            <a:alphaModFix/>
          </a:blip>
          <a:srcRect b="0" l="0" r="0" t="0"/>
          <a:stretch/>
        </p:blipFill>
        <p:spPr>
          <a:xfrm>
            <a:off x="5761816" y="3289777"/>
            <a:ext cx="1182876" cy="1182876"/>
          </a:xfrm>
          <a:prstGeom prst="rect">
            <a:avLst/>
          </a:prstGeom>
          <a:noFill/>
          <a:ln>
            <a:noFill/>
          </a:ln>
        </p:spPr>
      </p:pic>
      <p:sp>
        <p:nvSpPr>
          <p:cNvPr id="219" name="Google Shape;219;p25"/>
          <p:cNvSpPr txBox="1"/>
          <p:nvPr/>
        </p:nvSpPr>
        <p:spPr>
          <a:xfrm>
            <a:off x="7451041" y="3507177"/>
            <a:ext cx="44085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99999"/>
                </a:solidFill>
                <a:latin typeface="Courier New"/>
                <a:ea typeface="Courier New"/>
                <a:cs typeface="Courier New"/>
                <a:sym typeface="Courier New"/>
              </a:rPr>
              <a:t>User is logged off</a:t>
            </a:r>
            <a:endParaRPr b="1" i="0" sz="3000" u="none" cap="none" strike="noStrike">
              <a:solidFill>
                <a:srgbClr val="999999"/>
              </a:solidFill>
              <a:latin typeface="Courier New"/>
              <a:ea typeface="Courier New"/>
              <a:cs typeface="Courier New"/>
              <a:sym typeface="Courier New"/>
            </a:endParaRPr>
          </a:p>
        </p:txBody>
      </p:sp>
      <p:pic>
        <p:nvPicPr>
          <p:cNvPr id="220" name="Google Shape;220;p25"/>
          <p:cNvPicPr preferRelativeResize="0"/>
          <p:nvPr/>
        </p:nvPicPr>
        <p:blipFill rotWithShape="1">
          <a:blip r:embed="rId5">
            <a:alphaModFix/>
          </a:blip>
          <a:srcRect b="0" l="0" r="0" t="0"/>
          <a:stretch/>
        </p:blipFill>
        <p:spPr>
          <a:xfrm>
            <a:off x="5790341" y="4377065"/>
            <a:ext cx="1250324" cy="1250324"/>
          </a:xfrm>
          <a:prstGeom prst="rect">
            <a:avLst/>
          </a:prstGeom>
          <a:noFill/>
          <a:ln>
            <a:noFill/>
          </a:ln>
        </p:spPr>
      </p:pic>
      <p:sp>
        <p:nvSpPr>
          <p:cNvPr id="221" name="Google Shape;221;p25"/>
          <p:cNvSpPr txBox="1"/>
          <p:nvPr/>
        </p:nvSpPr>
        <p:spPr>
          <a:xfrm>
            <a:off x="7451041" y="4598457"/>
            <a:ext cx="44085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99999"/>
                </a:solidFill>
                <a:latin typeface="Courier New"/>
                <a:ea typeface="Courier New"/>
                <a:cs typeface="Courier New"/>
                <a:sym typeface="Courier New"/>
              </a:rPr>
              <a:t>Internet is on</a:t>
            </a:r>
            <a:endParaRPr b="1" i="0" sz="3000" u="none" cap="none" strike="noStrike">
              <a:solidFill>
                <a:srgbClr val="999999"/>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6" name="Shape 226"/>
        <p:cNvGrpSpPr/>
        <p:nvPr/>
      </p:nvGrpSpPr>
      <p:grpSpPr>
        <a:xfrm>
          <a:off x="0" y="0"/>
          <a:ext cx="0" cy="0"/>
          <a:chOff x="0" y="0"/>
          <a:chExt cx="0" cy="0"/>
        </a:xfrm>
      </p:grpSpPr>
      <p:sp>
        <p:nvSpPr>
          <p:cNvPr id="227" name="Google Shape;227;p2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Bits and Bytes</a:t>
            </a:r>
            <a:endParaRPr b="1" i="0" sz="4800" u="none" cap="none" strike="noStrike">
              <a:solidFill>
                <a:srgbClr val="434343"/>
              </a:solidFill>
              <a:latin typeface="Roboto"/>
              <a:ea typeface="Roboto"/>
              <a:cs typeface="Roboto"/>
              <a:sym typeface="Roboto"/>
            </a:endParaRPr>
          </a:p>
        </p:txBody>
      </p:sp>
      <p:pic>
        <p:nvPicPr>
          <p:cNvPr id="228" name="Google Shape;228;p2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29" name="Google Shape;229;p26"/>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One switch is too small to represent a lot of things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We can not use one switch to represent more complex data, e.g. a game score</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We can add more switches and group them together because we have billions of them</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4" name="Shape 234"/>
        <p:cNvGrpSpPr/>
        <p:nvPr/>
      </p:nvGrpSpPr>
      <p:grpSpPr>
        <a:xfrm>
          <a:off x="0" y="0"/>
          <a:ext cx="0" cy="0"/>
          <a:chOff x="0" y="0"/>
          <a:chExt cx="0" cy="0"/>
        </a:xfrm>
      </p:grpSpPr>
      <p:sp>
        <p:nvSpPr>
          <p:cNvPr id="235" name="Google Shape;235;p2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Bits and Bytes</a:t>
            </a:r>
            <a:endParaRPr b="1" i="0" sz="4800" u="none" cap="none" strike="noStrike">
              <a:solidFill>
                <a:srgbClr val="434343"/>
              </a:solidFill>
              <a:latin typeface="Roboto"/>
              <a:ea typeface="Roboto"/>
              <a:cs typeface="Roboto"/>
              <a:sym typeface="Roboto"/>
            </a:endParaRPr>
          </a:p>
        </p:txBody>
      </p:sp>
      <p:pic>
        <p:nvPicPr>
          <p:cNvPr id="236" name="Google Shape;236;p2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37" name="Google Shape;237;p27"/>
          <p:cNvSpPr txBox="1"/>
          <p:nvPr>
            <p:ph type="title"/>
          </p:nvPr>
        </p:nvSpPr>
        <p:spPr>
          <a:xfrm>
            <a:off x="1847100" y="1299300"/>
            <a:ext cx="5097600" cy="623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1400"/>
              <a:buNone/>
            </a:pPr>
            <a:r>
              <a:rPr lang="en-US" sz="3000">
                <a:solidFill>
                  <a:srgbClr val="666666"/>
                </a:solidFill>
                <a:latin typeface="Roboto"/>
                <a:ea typeface="Roboto"/>
                <a:cs typeface="Roboto"/>
                <a:sym typeface="Roboto"/>
              </a:rPr>
              <a:t>Two Switches, Four Values</a:t>
            </a:r>
            <a:endParaRPr sz="3000">
              <a:solidFill>
                <a:srgbClr val="666666"/>
              </a:solidFill>
              <a:latin typeface="Roboto"/>
              <a:ea typeface="Roboto"/>
              <a:cs typeface="Roboto"/>
              <a:sym typeface="Roboto"/>
            </a:endParaRPr>
          </a:p>
        </p:txBody>
      </p:sp>
      <p:pic>
        <p:nvPicPr>
          <p:cNvPr id="238" name="Google Shape;238;p27"/>
          <p:cNvPicPr preferRelativeResize="0"/>
          <p:nvPr/>
        </p:nvPicPr>
        <p:blipFill rotWithShape="1">
          <a:blip r:embed="rId4">
            <a:alphaModFix/>
          </a:blip>
          <a:srcRect b="0" l="0" r="0" t="0"/>
          <a:stretch/>
        </p:blipFill>
        <p:spPr>
          <a:xfrm>
            <a:off x="3564028" y="3120165"/>
            <a:ext cx="1250324" cy="1250324"/>
          </a:xfrm>
          <a:prstGeom prst="rect">
            <a:avLst/>
          </a:prstGeom>
          <a:noFill/>
          <a:ln>
            <a:noFill/>
          </a:ln>
        </p:spPr>
      </p:pic>
      <p:pic>
        <p:nvPicPr>
          <p:cNvPr id="239" name="Google Shape;239;p27"/>
          <p:cNvPicPr preferRelativeResize="0"/>
          <p:nvPr/>
        </p:nvPicPr>
        <p:blipFill rotWithShape="1">
          <a:blip r:embed="rId5">
            <a:alphaModFix/>
          </a:blip>
          <a:srcRect b="0" l="0" r="0" t="0"/>
          <a:stretch/>
        </p:blipFill>
        <p:spPr>
          <a:xfrm>
            <a:off x="1951716" y="2299127"/>
            <a:ext cx="1182876" cy="1182876"/>
          </a:xfrm>
          <a:prstGeom prst="rect">
            <a:avLst/>
          </a:prstGeom>
          <a:noFill/>
          <a:ln>
            <a:noFill/>
          </a:ln>
        </p:spPr>
      </p:pic>
      <p:pic>
        <p:nvPicPr>
          <p:cNvPr id="240" name="Google Shape;240;p27"/>
          <p:cNvPicPr preferRelativeResize="0"/>
          <p:nvPr/>
        </p:nvPicPr>
        <p:blipFill rotWithShape="1">
          <a:blip r:embed="rId4">
            <a:alphaModFix/>
          </a:blip>
          <a:srcRect b="0" l="0" r="0" t="0"/>
          <a:stretch/>
        </p:blipFill>
        <p:spPr>
          <a:xfrm>
            <a:off x="1917991" y="4032252"/>
            <a:ext cx="1250324" cy="1250324"/>
          </a:xfrm>
          <a:prstGeom prst="rect">
            <a:avLst/>
          </a:prstGeom>
          <a:noFill/>
          <a:ln>
            <a:noFill/>
          </a:ln>
        </p:spPr>
      </p:pic>
      <p:pic>
        <p:nvPicPr>
          <p:cNvPr id="241" name="Google Shape;241;p27"/>
          <p:cNvPicPr preferRelativeResize="0"/>
          <p:nvPr/>
        </p:nvPicPr>
        <p:blipFill rotWithShape="1">
          <a:blip r:embed="rId4">
            <a:alphaModFix/>
          </a:blip>
          <a:srcRect b="0" l="0" r="0" t="0"/>
          <a:stretch/>
        </p:blipFill>
        <p:spPr>
          <a:xfrm>
            <a:off x="1918002" y="4981365"/>
            <a:ext cx="1250324" cy="1250324"/>
          </a:xfrm>
          <a:prstGeom prst="rect">
            <a:avLst/>
          </a:prstGeom>
          <a:noFill/>
          <a:ln>
            <a:noFill/>
          </a:ln>
        </p:spPr>
      </p:pic>
      <p:pic>
        <p:nvPicPr>
          <p:cNvPr id="242" name="Google Shape;242;p27"/>
          <p:cNvPicPr preferRelativeResize="0"/>
          <p:nvPr/>
        </p:nvPicPr>
        <p:blipFill rotWithShape="1">
          <a:blip r:embed="rId5">
            <a:alphaModFix/>
          </a:blip>
          <a:srcRect b="0" l="0" r="0" t="0"/>
          <a:stretch/>
        </p:blipFill>
        <p:spPr>
          <a:xfrm>
            <a:off x="3597750" y="4065977"/>
            <a:ext cx="1182876" cy="1182876"/>
          </a:xfrm>
          <a:prstGeom prst="rect">
            <a:avLst/>
          </a:prstGeom>
          <a:noFill/>
          <a:ln>
            <a:noFill/>
          </a:ln>
        </p:spPr>
      </p:pic>
      <p:pic>
        <p:nvPicPr>
          <p:cNvPr id="243" name="Google Shape;243;p27"/>
          <p:cNvPicPr preferRelativeResize="0"/>
          <p:nvPr/>
        </p:nvPicPr>
        <p:blipFill rotWithShape="1">
          <a:blip r:embed="rId5">
            <a:alphaModFix/>
          </a:blip>
          <a:srcRect b="0" l="0" r="0" t="0"/>
          <a:stretch/>
        </p:blipFill>
        <p:spPr>
          <a:xfrm>
            <a:off x="1951725" y="3153902"/>
            <a:ext cx="1182876" cy="1182876"/>
          </a:xfrm>
          <a:prstGeom prst="rect">
            <a:avLst/>
          </a:prstGeom>
          <a:noFill/>
          <a:ln>
            <a:noFill/>
          </a:ln>
        </p:spPr>
      </p:pic>
      <p:pic>
        <p:nvPicPr>
          <p:cNvPr id="244" name="Google Shape;244;p27"/>
          <p:cNvPicPr preferRelativeResize="0"/>
          <p:nvPr/>
        </p:nvPicPr>
        <p:blipFill rotWithShape="1">
          <a:blip r:embed="rId4">
            <a:alphaModFix/>
          </a:blip>
          <a:srcRect b="0" l="0" r="0" t="0"/>
          <a:stretch/>
        </p:blipFill>
        <p:spPr>
          <a:xfrm>
            <a:off x="3564027" y="4981365"/>
            <a:ext cx="1250324" cy="1250324"/>
          </a:xfrm>
          <a:prstGeom prst="rect">
            <a:avLst/>
          </a:prstGeom>
          <a:noFill/>
          <a:ln>
            <a:noFill/>
          </a:ln>
        </p:spPr>
      </p:pic>
      <p:sp>
        <p:nvSpPr>
          <p:cNvPr id="245" name="Google Shape;245;p27"/>
          <p:cNvSpPr txBox="1"/>
          <p:nvPr/>
        </p:nvSpPr>
        <p:spPr>
          <a:xfrm>
            <a:off x="1056300" y="2534613"/>
            <a:ext cx="7908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99999"/>
                </a:solidFill>
                <a:latin typeface="Courier New"/>
                <a:ea typeface="Courier New"/>
                <a:cs typeface="Courier New"/>
                <a:sym typeface="Courier New"/>
              </a:rPr>
              <a:t>1</a:t>
            </a:r>
            <a:endParaRPr b="1" i="0" sz="3000" u="none" cap="none" strike="noStrike">
              <a:solidFill>
                <a:srgbClr val="999999"/>
              </a:solidFill>
              <a:latin typeface="Courier New"/>
              <a:ea typeface="Courier New"/>
              <a:cs typeface="Courier New"/>
              <a:sym typeface="Courier New"/>
            </a:endParaRPr>
          </a:p>
        </p:txBody>
      </p:sp>
      <p:sp>
        <p:nvSpPr>
          <p:cNvPr id="246" name="Google Shape;246;p27"/>
          <p:cNvSpPr txBox="1"/>
          <p:nvPr/>
        </p:nvSpPr>
        <p:spPr>
          <a:xfrm>
            <a:off x="1056300" y="3320338"/>
            <a:ext cx="7908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99999"/>
                </a:solidFill>
                <a:latin typeface="Courier New"/>
                <a:ea typeface="Courier New"/>
                <a:cs typeface="Courier New"/>
                <a:sym typeface="Courier New"/>
              </a:rPr>
              <a:t>2</a:t>
            </a:r>
            <a:endParaRPr b="1" i="0" sz="3000" u="none" cap="none" strike="noStrike">
              <a:solidFill>
                <a:srgbClr val="999999"/>
              </a:solidFill>
              <a:latin typeface="Courier New"/>
              <a:ea typeface="Courier New"/>
              <a:cs typeface="Courier New"/>
              <a:sym typeface="Courier New"/>
            </a:endParaRPr>
          </a:p>
        </p:txBody>
      </p:sp>
      <p:sp>
        <p:nvSpPr>
          <p:cNvPr id="247" name="Google Shape;247;p27"/>
          <p:cNvSpPr txBox="1"/>
          <p:nvPr/>
        </p:nvSpPr>
        <p:spPr>
          <a:xfrm>
            <a:off x="1056300" y="4269463"/>
            <a:ext cx="7908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99999"/>
                </a:solidFill>
                <a:latin typeface="Courier New"/>
                <a:ea typeface="Courier New"/>
                <a:cs typeface="Courier New"/>
                <a:sym typeface="Courier New"/>
              </a:rPr>
              <a:t>3</a:t>
            </a:r>
            <a:endParaRPr b="1" i="0" sz="3000" u="none" cap="none" strike="noStrike">
              <a:solidFill>
                <a:srgbClr val="999999"/>
              </a:solidFill>
              <a:latin typeface="Courier New"/>
              <a:ea typeface="Courier New"/>
              <a:cs typeface="Courier New"/>
              <a:sym typeface="Courier New"/>
            </a:endParaRPr>
          </a:p>
        </p:txBody>
      </p:sp>
      <p:sp>
        <p:nvSpPr>
          <p:cNvPr id="248" name="Google Shape;248;p27"/>
          <p:cNvSpPr txBox="1"/>
          <p:nvPr/>
        </p:nvSpPr>
        <p:spPr>
          <a:xfrm>
            <a:off x="1056300" y="5199000"/>
            <a:ext cx="7908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99999"/>
                </a:solidFill>
                <a:latin typeface="Courier New"/>
                <a:ea typeface="Courier New"/>
                <a:cs typeface="Courier New"/>
                <a:sym typeface="Courier New"/>
              </a:rPr>
              <a:t>4</a:t>
            </a:r>
            <a:endParaRPr b="1" i="0" sz="3000" u="none" cap="none" strike="noStrike">
              <a:solidFill>
                <a:srgbClr val="999999"/>
              </a:solidFill>
              <a:latin typeface="Courier New"/>
              <a:ea typeface="Courier New"/>
              <a:cs typeface="Courier New"/>
              <a:sym typeface="Courier New"/>
            </a:endParaRPr>
          </a:p>
        </p:txBody>
      </p:sp>
      <p:sp>
        <p:nvSpPr>
          <p:cNvPr id="249" name="Google Shape;249;p27"/>
          <p:cNvSpPr/>
          <p:nvPr/>
        </p:nvSpPr>
        <p:spPr>
          <a:xfrm>
            <a:off x="1830300" y="2423613"/>
            <a:ext cx="3073200" cy="871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0" name="Google Shape;250;p27"/>
          <p:cNvPicPr preferRelativeResize="0"/>
          <p:nvPr/>
        </p:nvPicPr>
        <p:blipFill rotWithShape="1">
          <a:blip r:embed="rId5">
            <a:alphaModFix/>
          </a:blip>
          <a:srcRect b="0" l="0" r="0" t="0"/>
          <a:stretch/>
        </p:blipFill>
        <p:spPr>
          <a:xfrm>
            <a:off x="3597750" y="2299127"/>
            <a:ext cx="1182876" cy="1182876"/>
          </a:xfrm>
          <a:prstGeom prst="rect">
            <a:avLst/>
          </a:prstGeom>
          <a:noFill/>
          <a:ln>
            <a:noFill/>
          </a:ln>
        </p:spPr>
      </p:pic>
      <p:sp>
        <p:nvSpPr>
          <p:cNvPr id="251" name="Google Shape;251;p27"/>
          <p:cNvSpPr/>
          <p:nvPr/>
        </p:nvSpPr>
        <p:spPr>
          <a:xfrm>
            <a:off x="1830300" y="3322091"/>
            <a:ext cx="3073200" cy="871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p:nvPr/>
        </p:nvSpPr>
        <p:spPr>
          <a:xfrm>
            <a:off x="1830300" y="4220566"/>
            <a:ext cx="3073200" cy="871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p:nvPr/>
        </p:nvSpPr>
        <p:spPr>
          <a:xfrm>
            <a:off x="1830300" y="5119041"/>
            <a:ext cx="3073200" cy="871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7"/>
          <p:cNvSpPr txBox="1"/>
          <p:nvPr>
            <p:ph type="title"/>
          </p:nvPr>
        </p:nvSpPr>
        <p:spPr>
          <a:xfrm>
            <a:off x="6179825" y="3246525"/>
            <a:ext cx="5097600" cy="1581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1400"/>
              <a:buNone/>
            </a:pPr>
            <a:r>
              <a:rPr lang="en-US" sz="3000">
                <a:solidFill>
                  <a:srgbClr val="666666"/>
                </a:solidFill>
                <a:latin typeface="Roboto"/>
                <a:ea typeface="Roboto"/>
                <a:cs typeface="Roboto"/>
                <a:sym typeface="Roboto"/>
              </a:rPr>
              <a:t>In general: add 1 switch, double the number of patterns</a:t>
            </a:r>
            <a:endParaRPr sz="3000">
              <a:solidFill>
                <a:srgbClr val="666666"/>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9" name="Shape 259"/>
        <p:cNvGrpSpPr/>
        <p:nvPr/>
      </p:nvGrpSpPr>
      <p:grpSpPr>
        <a:xfrm>
          <a:off x="0" y="0"/>
          <a:ext cx="0" cy="0"/>
          <a:chOff x="0" y="0"/>
          <a:chExt cx="0" cy="0"/>
        </a:xfrm>
      </p:grpSpPr>
      <p:sp>
        <p:nvSpPr>
          <p:cNvPr id="260" name="Google Shape;260;p2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Bits and Bytes</a:t>
            </a:r>
            <a:endParaRPr b="1" i="0" sz="4800" u="none" cap="none" strike="noStrike">
              <a:solidFill>
                <a:srgbClr val="434343"/>
              </a:solidFill>
              <a:latin typeface="Roboto"/>
              <a:ea typeface="Roboto"/>
              <a:cs typeface="Roboto"/>
              <a:sym typeface="Roboto"/>
            </a:endParaRPr>
          </a:p>
        </p:txBody>
      </p:sp>
      <p:pic>
        <p:nvPicPr>
          <p:cNvPr id="261" name="Google Shape;261;p2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62" name="Google Shape;262;p28"/>
          <p:cNvSpPr/>
          <p:nvPr/>
        </p:nvSpPr>
        <p:spPr>
          <a:xfrm>
            <a:off x="836075" y="2024975"/>
            <a:ext cx="10846200" cy="8475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3" name="Google Shape;263;p28"/>
          <p:cNvPicPr preferRelativeResize="0"/>
          <p:nvPr/>
        </p:nvPicPr>
        <p:blipFill rotWithShape="1">
          <a:blip r:embed="rId4">
            <a:alphaModFix/>
          </a:blip>
          <a:srcRect b="0" l="0" r="0" t="0"/>
          <a:stretch/>
        </p:blipFill>
        <p:spPr>
          <a:xfrm>
            <a:off x="1070466" y="1917602"/>
            <a:ext cx="1182876" cy="1182876"/>
          </a:xfrm>
          <a:prstGeom prst="rect">
            <a:avLst/>
          </a:prstGeom>
          <a:noFill/>
          <a:ln>
            <a:noFill/>
          </a:ln>
        </p:spPr>
      </p:pic>
      <p:pic>
        <p:nvPicPr>
          <p:cNvPr id="264" name="Google Shape;264;p28"/>
          <p:cNvPicPr preferRelativeResize="0"/>
          <p:nvPr/>
        </p:nvPicPr>
        <p:blipFill rotWithShape="1">
          <a:blip r:embed="rId4">
            <a:alphaModFix/>
          </a:blip>
          <a:srcRect b="0" l="0" r="0" t="0"/>
          <a:stretch/>
        </p:blipFill>
        <p:spPr>
          <a:xfrm>
            <a:off x="2434050" y="1917602"/>
            <a:ext cx="1182876" cy="1182876"/>
          </a:xfrm>
          <a:prstGeom prst="rect">
            <a:avLst/>
          </a:prstGeom>
          <a:noFill/>
          <a:ln>
            <a:noFill/>
          </a:ln>
        </p:spPr>
      </p:pic>
      <p:pic>
        <p:nvPicPr>
          <p:cNvPr id="265" name="Google Shape;265;p28"/>
          <p:cNvPicPr preferRelativeResize="0"/>
          <p:nvPr/>
        </p:nvPicPr>
        <p:blipFill rotWithShape="1">
          <a:blip r:embed="rId4">
            <a:alphaModFix/>
          </a:blip>
          <a:srcRect b="0" l="0" r="0" t="0"/>
          <a:stretch/>
        </p:blipFill>
        <p:spPr>
          <a:xfrm>
            <a:off x="3738850" y="1917602"/>
            <a:ext cx="1182876" cy="1182876"/>
          </a:xfrm>
          <a:prstGeom prst="rect">
            <a:avLst/>
          </a:prstGeom>
          <a:noFill/>
          <a:ln>
            <a:noFill/>
          </a:ln>
        </p:spPr>
      </p:pic>
      <p:pic>
        <p:nvPicPr>
          <p:cNvPr id="266" name="Google Shape;266;p28"/>
          <p:cNvPicPr preferRelativeResize="0"/>
          <p:nvPr/>
        </p:nvPicPr>
        <p:blipFill rotWithShape="1">
          <a:blip r:embed="rId4">
            <a:alphaModFix/>
          </a:blip>
          <a:srcRect b="0" l="0" r="0" t="0"/>
          <a:stretch/>
        </p:blipFill>
        <p:spPr>
          <a:xfrm>
            <a:off x="5043650" y="1869452"/>
            <a:ext cx="1182876" cy="1182876"/>
          </a:xfrm>
          <a:prstGeom prst="rect">
            <a:avLst/>
          </a:prstGeom>
          <a:noFill/>
          <a:ln>
            <a:noFill/>
          </a:ln>
        </p:spPr>
      </p:pic>
      <p:pic>
        <p:nvPicPr>
          <p:cNvPr id="267" name="Google Shape;267;p28"/>
          <p:cNvPicPr preferRelativeResize="0"/>
          <p:nvPr/>
        </p:nvPicPr>
        <p:blipFill rotWithShape="1">
          <a:blip r:embed="rId4">
            <a:alphaModFix/>
          </a:blip>
          <a:srcRect b="0" l="0" r="0" t="0"/>
          <a:stretch/>
        </p:blipFill>
        <p:spPr>
          <a:xfrm>
            <a:off x="6407216" y="1876702"/>
            <a:ext cx="1182876" cy="1182876"/>
          </a:xfrm>
          <a:prstGeom prst="rect">
            <a:avLst/>
          </a:prstGeom>
          <a:noFill/>
          <a:ln>
            <a:noFill/>
          </a:ln>
        </p:spPr>
      </p:pic>
      <p:pic>
        <p:nvPicPr>
          <p:cNvPr id="268" name="Google Shape;268;p28"/>
          <p:cNvPicPr preferRelativeResize="0"/>
          <p:nvPr/>
        </p:nvPicPr>
        <p:blipFill rotWithShape="1">
          <a:blip r:embed="rId4">
            <a:alphaModFix/>
          </a:blip>
          <a:srcRect b="0" l="0" r="0" t="0"/>
          <a:stretch/>
        </p:blipFill>
        <p:spPr>
          <a:xfrm>
            <a:off x="7770800" y="1876702"/>
            <a:ext cx="1182876" cy="1182876"/>
          </a:xfrm>
          <a:prstGeom prst="rect">
            <a:avLst/>
          </a:prstGeom>
          <a:noFill/>
          <a:ln>
            <a:noFill/>
          </a:ln>
        </p:spPr>
      </p:pic>
      <p:pic>
        <p:nvPicPr>
          <p:cNvPr id="269" name="Google Shape;269;p28"/>
          <p:cNvPicPr preferRelativeResize="0"/>
          <p:nvPr/>
        </p:nvPicPr>
        <p:blipFill rotWithShape="1">
          <a:blip r:embed="rId4">
            <a:alphaModFix/>
          </a:blip>
          <a:srcRect b="0" l="0" r="0" t="0"/>
          <a:stretch/>
        </p:blipFill>
        <p:spPr>
          <a:xfrm>
            <a:off x="9075600" y="1876702"/>
            <a:ext cx="1182876" cy="1182876"/>
          </a:xfrm>
          <a:prstGeom prst="rect">
            <a:avLst/>
          </a:prstGeom>
          <a:noFill/>
          <a:ln>
            <a:noFill/>
          </a:ln>
        </p:spPr>
      </p:pic>
      <p:pic>
        <p:nvPicPr>
          <p:cNvPr id="270" name="Google Shape;270;p28"/>
          <p:cNvPicPr preferRelativeResize="0"/>
          <p:nvPr/>
        </p:nvPicPr>
        <p:blipFill rotWithShape="1">
          <a:blip r:embed="rId4">
            <a:alphaModFix/>
          </a:blip>
          <a:srcRect b="0" l="0" r="0" t="0"/>
          <a:stretch/>
        </p:blipFill>
        <p:spPr>
          <a:xfrm>
            <a:off x="10380400" y="1828552"/>
            <a:ext cx="1182876" cy="1182876"/>
          </a:xfrm>
          <a:prstGeom prst="rect">
            <a:avLst/>
          </a:prstGeom>
          <a:noFill/>
          <a:ln>
            <a:noFill/>
          </a:ln>
        </p:spPr>
      </p:pic>
      <p:cxnSp>
        <p:nvCxnSpPr>
          <p:cNvPr id="271" name="Google Shape;271;p28"/>
          <p:cNvCxnSpPr/>
          <p:nvPr/>
        </p:nvCxnSpPr>
        <p:spPr>
          <a:xfrm rot="10800000">
            <a:off x="2338725" y="2013775"/>
            <a:ext cx="0" cy="858600"/>
          </a:xfrm>
          <a:prstGeom prst="straightConnector1">
            <a:avLst/>
          </a:prstGeom>
          <a:noFill/>
          <a:ln cap="flat" cmpd="sng" w="9525">
            <a:solidFill>
              <a:schemeClr val="dk2"/>
            </a:solidFill>
            <a:prstDash val="solid"/>
            <a:round/>
            <a:headEnd len="sm" w="sm" type="none"/>
            <a:tailEnd len="sm" w="sm" type="none"/>
          </a:ln>
        </p:spPr>
      </p:cxnSp>
      <p:cxnSp>
        <p:nvCxnSpPr>
          <p:cNvPr id="272" name="Google Shape;272;p28"/>
          <p:cNvCxnSpPr/>
          <p:nvPr/>
        </p:nvCxnSpPr>
        <p:spPr>
          <a:xfrm rot="10800000">
            <a:off x="3710325" y="2013775"/>
            <a:ext cx="0" cy="858600"/>
          </a:xfrm>
          <a:prstGeom prst="straightConnector1">
            <a:avLst/>
          </a:prstGeom>
          <a:noFill/>
          <a:ln cap="flat" cmpd="sng" w="9525">
            <a:solidFill>
              <a:schemeClr val="dk2"/>
            </a:solidFill>
            <a:prstDash val="solid"/>
            <a:round/>
            <a:headEnd len="sm" w="sm" type="none"/>
            <a:tailEnd len="sm" w="sm" type="none"/>
          </a:ln>
        </p:spPr>
      </p:cxnSp>
      <p:cxnSp>
        <p:nvCxnSpPr>
          <p:cNvPr id="273" name="Google Shape;273;p28"/>
          <p:cNvCxnSpPr/>
          <p:nvPr/>
        </p:nvCxnSpPr>
        <p:spPr>
          <a:xfrm rot="10800000">
            <a:off x="5017023" y="2013775"/>
            <a:ext cx="0" cy="858600"/>
          </a:xfrm>
          <a:prstGeom prst="straightConnector1">
            <a:avLst/>
          </a:prstGeom>
          <a:noFill/>
          <a:ln cap="flat" cmpd="sng" w="9525">
            <a:solidFill>
              <a:schemeClr val="dk2"/>
            </a:solidFill>
            <a:prstDash val="solid"/>
            <a:round/>
            <a:headEnd len="sm" w="sm" type="none"/>
            <a:tailEnd len="sm" w="sm" type="none"/>
          </a:ln>
        </p:spPr>
      </p:cxnSp>
      <p:cxnSp>
        <p:nvCxnSpPr>
          <p:cNvPr id="274" name="Google Shape;274;p28"/>
          <p:cNvCxnSpPr/>
          <p:nvPr/>
        </p:nvCxnSpPr>
        <p:spPr>
          <a:xfrm rot="10800000">
            <a:off x="6312423" y="2013775"/>
            <a:ext cx="0" cy="858600"/>
          </a:xfrm>
          <a:prstGeom prst="straightConnector1">
            <a:avLst/>
          </a:prstGeom>
          <a:noFill/>
          <a:ln cap="flat" cmpd="sng" w="9525">
            <a:solidFill>
              <a:schemeClr val="dk2"/>
            </a:solidFill>
            <a:prstDash val="solid"/>
            <a:round/>
            <a:headEnd len="sm" w="sm" type="none"/>
            <a:tailEnd len="sm" w="sm" type="none"/>
          </a:ln>
        </p:spPr>
      </p:cxnSp>
      <p:cxnSp>
        <p:nvCxnSpPr>
          <p:cNvPr id="275" name="Google Shape;275;p28"/>
          <p:cNvCxnSpPr/>
          <p:nvPr/>
        </p:nvCxnSpPr>
        <p:spPr>
          <a:xfrm rot="10800000">
            <a:off x="7684023" y="2013775"/>
            <a:ext cx="0" cy="858600"/>
          </a:xfrm>
          <a:prstGeom prst="straightConnector1">
            <a:avLst/>
          </a:prstGeom>
          <a:noFill/>
          <a:ln cap="flat" cmpd="sng" w="9525">
            <a:solidFill>
              <a:schemeClr val="dk2"/>
            </a:solidFill>
            <a:prstDash val="solid"/>
            <a:round/>
            <a:headEnd len="sm" w="sm" type="none"/>
            <a:tailEnd len="sm" w="sm" type="none"/>
          </a:ln>
        </p:spPr>
      </p:cxnSp>
      <p:cxnSp>
        <p:nvCxnSpPr>
          <p:cNvPr id="276" name="Google Shape;276;p28"/>
          <p:cNvCxnSpPr/>
          <p:nvPr/>
        </p:nvCxnSpPr>
        <p:spPr>
          <a:xfrm rot="10800000">
            <a:off x="9013318" y="2013775"/>
            <a:ext cx="0" cy="858600"/>
          </a:xfrm>
          <a:prstGeom prst="straightConnector1">
            <a:avLst/>
          </a:prstGeom>
          <a:noFill/>
          <a:ln cap="flat" cmpd="sng" w="9525">
            <a:solidFill>
              <a:schemeClr val="dk2"/>
            </a:solidFill>
            <a:prstDash val="solid"/>
            <a:round/>
            <a:headEnd len="sm" w="sm" type="none"/>
            <a:tailEnd len="sm" w="sm" type="none"/>
          </a:ln>
        </p:spPr>
      </p:cxnSp>
      <p:cxnSp>
        <p:nvCxnSpPr>
          <p:cNvPr id="277" name="Google Shape;277;p28"/>
          <p:cNvCxnSpPr/>
          <p:nvPr/>
        </p:nvCxnSpPr>
        <p:spPr>
          <a:xfrm rot="10800000">
            <a:off x="10308718" y="2013775"/>
            <a:ext cx="0" cy="858600"/>
          </a:xfrm>
          <a:prstGeom prst="straightConnector1">
            <a:avLst/>
          </a:prstGeom>
          <a:noFill/>
          <a:ln cap="flat" cmpd="sng" w="9525">
            <a:solidFill>
              <a:schemeClr val="dk2"/>
            </a:solidFill>
            <a:prstDash val="solid"/>
            <a:round/>
            <a:headEnd len="sm" w="sm" type="none"/>
            <a:tailEnd len="sm" w="sm" type="none"/>
          </a:ln>
        </p:spPr>
      </p:cxnSp>
      <p:sp>
        <p:nvSpPr>
          <p:cNvPr id="278" name="Google Shape;278;p28"/>
          <p:cNvSpPr txBox="1"/>
          <p:nvPr>
            <p:ph type="title"/>
          </p:nvPr>
        </p:nvSpPr>
        <p:spPr>
          <a:xfrm>
            <a:off x="1847100" y="1299300"/>
            <a:ext cx="6717000" cy="623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1400"/>
              <a:buNone/>
            </a:pPr>
            <a:r>
              <a:rPr lang="en-US" sz="3000">
                <a:solidFill>
                  <a:srgbClr val="666666"/>
                </a:solidFill>
                <a:latin typeface="Roboto"/>
                <a:ea typeface="Roboto"/>
                <a:cs typeface="Roboto"/>
                <a:sym typeface="Roboto"/>
              </a:rPr>
              <a:t>Eight switches: 256 arrangements</a:t>
            </a:r>
            <a:endParaRPr sz="3000">
              <a:solidFill>
                <a:srgbClr val="666666"/>
              </a:solidFill>
              <a:latin typeface="Roboto"/>
              <a:ea typeface="Roboto"/>
              <a:cs typeface="Roboto"/>
              <a:sym typeface="Roboto"/>
            </a:endParaRPr>
          </a:p>
        </p:txBody>
      </p:sp>
      <p:sp>
        <p:nvSpPr>
          <p:cNvPr id="279" name="Google Shape;279;p28"/>
          <p:cNvSpPr txBox="1"/>
          <p:nvPr/>
        </p:nvSpPr>
        <p:spPr>
          <a:xfrm>
            <a:off x="1090000" y="2979427"/>
            <a:ext cx="11016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3000" u="none" cap="none" strike="noStrike">
                <a:solidFill>
                  <a:srgbClr val="999999"/>
                </a:solidFill>
                <a:latin typeface="Courier New"/>
                <a:ea typeface="Courier New"/>
                <a:cs typeface="Courier New"/>
                <a:sym typeface="Courier New"/>
              </a:rPr>
              <a:t>OFF</a:t>
            </a:r>
            <a:endParaRPr b="0" i="0" sz="3000" u="none" cap="none" strike="noStrike">
              <a:solidFill>
                <a:srgbClr val="999999"/>
              </a:solidFill>
              <a:latin typeface="Courier New"/>
              <a:ea typeface="Courier New"/>
              <a:cs typeface="Courier New"/>
              <a:sym typeface="Courier New"/>
            </a:endParaRPr>
          </a:p>
        </p:txBody>
      </p:sp>
      <p:sp>
        <p:nvSpPr>
          <p:cNvPr id="280" name="Google Shape;280;p28"/>
          <p:cNvSpPr txBox="1"/>
          <p:nvPr/>
        </p:nvSpPr>
        <p:spPr>
          <a:xfrm>
            <a:off x="2537800" y="2979427"/>
            <a:ext cx="11016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999999"/>
                </a:solidFill>
                <a:latin typeface="Courier New"/>
                <a:ea typeface="Courier New"/>
                <a:cs typeface="Courier New"/>
                <a:sym typeface="Courier New"/>
              </a:rPr>
              <a:t>OFF</a:t>
            </a:r>
            <a:endParaRPr b="0" i="0" sz="3000" u="none" cap="none" strike="noStrike">
              <a:solidFill>
                <a:srgbClr val="999999"/>
              </a:solidFill>
              <a:latin typeface="Courier New"/>
              <a:ea typeface="Courier New"/>
              <a:cs typeface="Courier New"/>
              <a:sym typeface="Courier New"/>
            </a:endParaRPr>
          </a:p>
        </p:txBody>
      </p:sp>
      <p:sp>
        <p:nvSpPr>
          <p:cNvPr id="281" name="Google Shape;281;p28"/>
          <p:cNvSpPr txBox="1"/>
          <p:nvPr/>
        </p:nvSpPr>
        <p:spPr>
          <a:xfrm>
            <a:off x="3909400" y="2979427"/>
            <a:ext cx="11016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999999"/>
                </a:solidFill>
                <a:latin typeface="Courier New"/>
                <a:ea typeface="Courier New"/>
                <a:cs typeface="Courier New"/>
                <a:sym typeface="Courier New"/>
              </a:rPr>
              <a:t>OFF</a:t>
            </a:r>
            <a:endParaRPr b="0" i="0" sz="3000" u="none" cap="none" strike="noStrike">
              <a:solidFill>
                <a:srgbClr val="999999"/>
              </a:solidFill>
              <a:latin typeface="Courier New"/>
              <a:ea typeface="Courier New"/>
              <a:cs typeface="Courier New"/>
              <a:sym typeface="Courier New"/>
            </a:endParaRPr>
          </a:p>
        </p:txBody>
      </p:sp>
      <p:sp>
        <p:nvSpPr>
          <p:cNvPr id="282" name="Google Shape;282;p28"/>
          <p:cNvSpPr txBox="1"/>
          <p:nvPr/>
        </p:nvSpPr>
        <p:spPr>
          <a:xfrm>
            <a:off x="5204800" y="2979427"/>
            <a:ext cx="11016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999999"/>
                </a:solidFill>
                <a:latin typeface="Courier New"/>
                <a:ea typeface="Courier New"/>
                <a:cs typeface="Courier New"/>
                <a:sym typeface="Courier New"/>
              </a:rPr>
              <a:t>OFF</a:t>
            </a:r>
            <a:endParaRPr b="0" i="0" sz="3000" u="none" cap="none" strike="noStrike">
              <a:solidFill>
                <a:srgbClr val="999999"/>
              </a:solidFill>
              <a:latin typeface="Courier New"/>
              <a:ea typeface="Courier New"/>
              <a:cs typeface="Courier New"/>
              <a:sym typeface="Courier New"/>
            </a:endParaRPr>
          </a:p>
        </p:txBody>
      </p:sp>
      <p:sp>
        <p:nvSpPr>
          <p:cNvPr id="283" name="Google Shape;283;p28"/>
          <p:cNvSpPr txBox="1"/>
          <p:nvPr/>
        </p:nvSpPr>
        <p:spPr>
          <a:xfrm>
            <a:off x="6538300" y="2974752"/>
            <a:ext cx="11016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999999"/>
                </a:solidFill>
                <a:latin typeface="Courier New"/>
                <a:ea typeface="Courier New"/>
                <a:cs typeface="Courier New"/>
                <a:sym typeface="Courier New"/>
              </a:rPr>
              <a:t>OFF</a:t>
            </a:r>
            <a:endParaRPr b="0" i="0" sz="3000" u="none" cap="none" strike="noStrike">
              <a:solidFill>
                <a:srgbClr val="999999"/>
              </a:solidFill>
              <a:latin typeface="Courier New"/>
              <a:ea typeface="Courier New"/>
              <a:cs typeface="Courier New"/>
              <a:sym typeface="Courier New"/>
            </a:endParaRPr>
          </a:p>
        </p:txBody>
      </p:sp>
      <p:sp>
        <p:nvSpPr>
          <p:cNvPr id="284" name="Google Shape;284;p28"/>
          <p:cNvSpPr txBox="1"/>
          <p:nvPr/>
        </p:nvSpPr>
        <p:spPr>
          <a:xfrm>
            <a:off x="7871800" y="2903227"/>
            <a:ext cx="11016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999999"/>
                </a:solidFill>
                <a:latin typeface="Courier New"/>
                <a:ea typeface="Courier New"/>
                <a:cs typeface="Courier New"/>
                <a:sym typeface="Courier New"/>
              </a:rPr>
              <a:t>OFF</a:t>
            </a:r>
            <a:endParaRPr b="0" i="0" sz="3000" u="none" cap="none" strike="noStrike">
              <a:solidFill>
                <a:srgbClr val="999999"/>
              </a:solidFill>
              <a:latin typeface="Courier New"/>
              <a:ea typeface="Courier New"/>
              <a:cs typeface="Courier New"/>
              <a:sym typeface="Courier New"/>
            </a:endParaRPr>
          </a:p>
        </p:txBody>
      </p:sp>
      <p:sp>
        <p:nvSpPr>
          <p:cNvPr id="285" name="Google Shape;285;p28"/>
          <p:cNvSpPr txBox="1"/>
          <p:nvPr/>
        </p:nvSpPr>
        <p:spPr>
          <a:xfrm>
            <a:off x="9167200" y="2903227"/>
            <a:ext cx="11016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999999"/>
                </a:solidFill>
                <a:latin typeface="Courier New"/>
                <a:ea typeface="Courier New"/>
                <a:cs typeface="Courier New"/>
                <a:sym typeface="Courier New"/>
              </a:rPr>
              <a:t>OFF</a:t>
            </a:r>
            <a:endParaRPr b="0" i="0" sz="3000" u="none" cap="none" strike="noStrike">
              <a:solidFill>
                <a:srgbClr val="999999"/>
              </a:solidFill>
              <a:latin typeface="Courier New"/>
              <a:ea typeface="Courier New"/>
              <a:cs typeface="Courier New"/>
              <a:sym typeface="Courier New"/>
            </a:endParaRPr>
          </a:p>
        </p:txBody>
      </p:sp>
      <p:sp>
        <p:nvSpPr>
          <p:cNvPr id="286" name="Google Shape;286;p28"/>
          <p:cNvSpPr txBox="1"/>
          <p:nvPr/>
        </p:nvSpPr>
        <p:spPr>
          <a:xfrm>
            <a:off x="10538800" y="2903227"/>
            <a:ext cx="11016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999999"/>
                </a:solidFill>
                <a:latin typeface="Courier New"/>
                <a:ea typeface="Courier New"/>
                <a:cs typeface="Courier New"/>
                <a:sym typeface="Courier New"/>
              </a:rPr>
              <a:t>OFF</a:t>
            </a:r>
            <a:endParaRPr b="0" i="0" sz="3000" u="none" cap="none" strike="noStrike">
              <a:solidFill>
                <a:srgbClr val="999999"/>
              </a:solidFill>
              <a:latin typeface="Courier New"/>
              <a:ea typeface="Courier New"/>
              <a:cs typeface="Courier New"/>
              <a:sym typeface="Courier New"/>
            </a:endParaRPr>
          </a:p>
        </p:txBody>
      </p:sp>
      <p:sp>
        <p:nvSpPr>
          <p:cNvPr id="287" name="Google Shape;287;p28"/>
          <p:cNvSpPr txBox="1"/>
          <p:nvPr/>
        </p:nvSpPr>
        <p:spPr>
          <a:xfrm>
            <a:off x="1237125" y="4035700"/>
            <a:ext cx="28302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999999"/>
                </a:solidFill>
                <a:latin typeface="Courier New"/>
                <a:ea typeface="Courier New"/>
                <a:cs typeface="Courier New"/>
                <a:sym typeface="Courier New"/>
              </a:rPr>
              <a:t>OFF = </a:t>
            </a:r>
            <a:r>
              <a:rPr b="1" i="0" lang="en-US" sz="3000" u="none" cap="none" strike="noStrike">
                <a:solidFill>
                  <a:srgbClr val="999999"/>
                </a:solidFill>
                <a:latin typeface="Courier New"/>
                <a:ea typeface="Courier New"/>
                <a:cs typeface="Courier New"/>
                <a:sym typeface="Courier New"/>
              </a:rPr>
              <a:t>0</a:t>
            </a:r>
            <a:endParaRPr b="1" i="0" sz="3000" u="none" cap="none" strike="noStrike">
              <a:solidFill>
                <a:srgbClr val="999999"/>
              </a:solidFill>
              <a:latin typeface="Courier New"/>
              <a:ea typeface="Courier New"/>
              <a:cs typeface="Courier New"/>
              <a:sym typeface="Courier New"/>
            </a:endParaRPr>
          </a:p>
        </p:txBody>
      </p:sp>
      <p:sp>
        <p:nvSpPr>
          <p:cNvPr id="288" name="Google Shape;288;p28"/>
          <p:cNvSpPr txBox="1"/>
          <p:nvPr/>
        </p:nvSpPr>
        <p:spPr>
          <a:xfrm>
            <a:off x="1237125" y="4748050"/>
            <a:ext cx="2626800" cy="7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999999"/>
                </a:solidFill>
                <a:latin typeface="Courier New"/>
                <a:ea typeface="Courier New"/>
                <a:cs typeface="Courier New"/>
                <a:sym typeface="Courier New"/>
              </a:rPr>
              <a:t>ON = </a:t>
            </a:r>
            <a:r>
              <a:rPr b="1" i="0" lang="en-US" sz="3000" u="none" cap="none" strike="noStrike">
                <a:solidFill>
                  <a:srgbClr val="999999"/>
                </a:solidFill>
                <a:latin typeface="Courier New"/>
                <a:ea typeface="Courier New"/>
                <a:cs typeface="Courier New"/>
                <a:sym typeface="Courier New"/>
              </a:rPr>
              <a:t>1</a:t>
            </a:r>
            <a:endParaRPr b="1" i="0" sz="3000" u="none" cap="none" strike="noStrike">
              <a:solidFill>
                <a:srgbClr val="999999"/>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3" name="Shape 293"/>
        <p:cNvGrpSpPr/>
        <p:nvPr/>
      </p:nvGrpSpPr>
      <p:grpSpPr>
        <a:xfrm>
          <a:off x="0" y="0"/>
          <a:ext cx="0" cy="0"/>
          <a:chOff x="0" y="0"/>
          <a:chExt cx="0" cy="0"/>
        </a:xfrm>
      </p:grpSpPr>
      <p:sp>
        <p:nvSpPr>
          <p:cNvPr id="294" name="Google Shape;294;p2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Bits and Bytes</a:t>
            </a:r>
            <a:endParaRPr b="1" i="0" sz="4800" u="none" cap="none" strike="noStrike">
              <a:solidFill>
                <a:srgbClr val="434343"/>
              </a:solidFill>
              <a:latin typeface="Roboto"/>
              <a:ea typeface="Roboto"/>
              <a:cs typeface="Roboto"/>
              <a:sym typeface="Roboto"/>
            </a:endParaRPr>
          </a:p>
        </p:txBody>
      </p:sp>
      <p:pic>
        <p:nvPicPr>
          <p:cNvPr id="295" name="Google Shape;295;p2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96" name="Google Shape;296;p29"/>
          <p:cNvSpPr txBox="1"/>
          <p:nvPr/>
        </p:nvSpPr>
        <p:spPr>
          <a:xfrm>
            <a:off x="869375" y="2135375"/>
            <a:ext cx="3864600" cy="38868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0 0 0 0 0 0 0 0</a:t>
            </a:r>
            <a:endParaRPr b="0" i="0" sz="30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1 1 1 1 1 1 1 1</a:t>
            </a:r>
            <a:endParaRPr b="0" i="0" sz="30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1 0 0 0 0 0 0 0</a:t>
            </a:r>
            <a:endParaRPr b="0" i="0" sz="30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0 1 0 0 0 0 0 0</a:t>
            </a:r>
            <a:endParaRPr b="0" i="0" sz="30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 . . . . . . .</a:t>
            </a:r>
            <a:endParaRPr b="0" i="0" sz="30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1 1 1 1 1 1 1 1</a:t>
            </a:r>
            <a:endParaRPr b="0" i="0" sz="3000" u="none" cap="none" strike="noStrike">
              <a:solidFill>
                <a:srgbClr val="000000"/>
              </a:solidFill>
              <a:latin typeface="Courier New"/>
              <a:ea typeface="Courier New"/>
              <a:cs typeface="Courier New"/>
              <a:sym typeface="Courier New"/>
            </a:endParaRPr>
          </a:p>
        </p:txBody>
      </p:sp>
      <p:sp>
        <p:nvSpPr>
          <p:cNvPr id="297" name="Google Shape;297;p29"/>
          <p:cNvSpPr txBox="1"/>
          <p:nvPr>
            <p:ph type="title"/>
          </p:nvPr>
        </p:nvSpPr>
        <p:spPr>
          <a:xfrm>
            <a:off x="4903950" y="2371200"/>
            <a:ext cx="2384100" cy="1581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1400"/>
              <a:buNone/>
            </a:pPr>
            <a:r>
              <a:rPr lang="en-US" sz="3000">
                <a:solidFill>
                  <a:srgbClr val="666666"/>
                </a:solidFill>
                <a:latin typeface="Roboto"/>
                <a:ea typeface="Roboto"/>
                <a:cs typeface="Roboto"/>
                <a:sym typeface="Roboto"/>
              </a:rPr>
              <a:t>Binary Code</a:t>
            </a:r>
            <a:endParaRPr sz="3000">
              <a:solidFill>
                <a:srgbClr val="666666"/>
              </a:solidFill>
              <a:latin typeface="Roboto"/>
              <a:ea typeface="Roboto"/>
              <a:cs typeface="Roboto"/>
              <a:sym typeface="Roboto"/>
            </a:endParaRPr>
          </a:p>
          <a:p>
            <a:pPr indent="0" lvl="0" marL="0" rtl="0" algn="l">
              <a:lnSpc>
                <a:spcPct val="90000"/>
              </a:lnSpc>
              <a:spcBef>
                <a:spcPts val="0"/>
              </a:spcBef>
              <a:spcAft>
                <a:spcPts val="0"/>
              </a:spcAft>
              <a:buSzPts val="1400"/>
              <a:buNone/>
            </a:pPr>
            <a:r>
              <a:rPr i="1" lang="en-US" sz="1800">
                <a:solidFill>
                  <a:srgbClr val="666666"/>
                </a:solidFill>
                <a:latin typeface="Roboto"/>
                <a:ea typeface="Roboto"/>
                <a:cs typeface="Roboto"/>
                <a:sym typeface="Roboto"/>
              </a:rPr>
              <a:t>the way we represent data</a:t>
            </a:r>
            <a:endParaRPr i="1" sz="1800">
              <a:solidFill>
                <a:srgbClr val="666666"/>
              </a:solidFill>
              <a:latin typeface="Roboto"/>
              <a:ea typeface="Roboto"/>
              <a:cs typeface="Roboto"/>
              <a:sym typeface="Roboto"/>
            </a:endParaRPr>
          </a:p>
        </p:txBody>
      </p:sp>
      <p:sp>
        <p:nvSpPr>
          <p:cNvPr id="298" name="Google Shape;298;p29"/>
          <p:cNvSpPr txBox="1"/>
          <p:nvPr>
            <p:ph type="title"/>
          </p:nvPr>
        </p:nvSpPr>
        <p:spPr>
          <a:xfrm>
            <a:off x="1847100" y="1299300"/>
            <a:ext cx="6717000" cy="623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1400"/>
              <a:buNone/>
            </a:pPr>
            <a:r>
              <a:rPr lang="en-US" sz="3000">
                <a:solidFill>
                  <a:srgbClr val="666666"/>
                </a:solidFill>
                <a:latin typeface="Roboto"/>
                <a:ea typeface="Roboto"/>
                <a:cs typeface="Roboto"/>
                <a:sym typeface="Roboto"/>
              </a:rPr>
              <a:t>Eight </a:t>
            </a:r>
            <a:r>
              <a:rPr b="1" lang="en-US" sz="3000">
                <a:solidFill>
                  <a:srgbClr val="E06666"/>
                </a:solidFill>
                <a:latin typeface="Roboto"/>
                <a:ea typeface="Roboto"/>
                <a:cs typeface="Roboto"/>
                <a:sym typeface="Roboto"/>
              </a:rPr>
              <a:t>Bits</a:t>
            </a:r>
            <a:r>
              <a:rPr lang="en-US" sz="3000">
                <a:solidFill>
                  <a:srgbClr val="666666"/>
                </a:solidFill>
                <a:latin typeface="Roboto"/>
                <a:ea typeface="Roboto"/>
                <a:cs typeface="Roboto"/>
                <a:sym typeface="Roboto"/>
              </a:rPr>
              <a:t>: 256 Arrangements</a:t>
            </a:r>
            <a:endParaRPr sz="3000">
              <a:solidFill>
                <a:srgbClr val="666666"/>
              </a:solidFill>
              <a:latin typeface="Roboto"/>
              <a:ea typeface="Roboto"/>
              <a:cs typeface="Roboto"/>
              <a:sym typeface="Roboto"/>
            </a:endParaRPr>
          </a:p>
        </p:txBody>
      </p:sp>
      <p:sp>
        <p:nvSpPr>
          <p:cNvPr id="299" name="Google Shape;299;p29"/>
          <p:cNvSpPr/>
          <p:nvPr/>
        </p:nvSpPr>
        <p:spPr>
          <a:xfrm>
            <a:off x="3974055" y="5387477"/>
            <a:ext cx="623400" cy="6234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9"/>
          <p:cNvSpPr txBox="1"/>
          <p:nvPr>
            <p:ph type="title"/>
          </p:nvPr>
        </p:nvSpPr>
        <p:spPr>
          <a:xfrm>
            <a:off x="4977250" y="5332125"/>
            <a:ext cx="2384100" cy="7341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1400"/>
              <a:buNone/>
            </a:pPr>
            <a:r>
              <a:rPr lang="en-US" sz="3000">
                <a:solidFill>
                  <a:srgbClr val="FF0000"/>
                </a:solidFill>
                <a:latin typeface="Roboto"/>
                <a:ea typeface="Roboto"/>
                <a:cs typeface="Roboto"/>
                <a:sym typeface="Roboto"/>
              </a:rPr>
              <a:t>B</a:t>
            </a:r>
            <a:r>
              <a:rPr lang="en-US" sz="3000">
                <a:solidFill>
                  <a:srgbClr val="666666"/>
                </a:solidFill>
                <a:latin typeface="Roboto"/>
                <a:ea typeface="Roboto"/>
                <a:cs typeface="Roboto"/>
                <a:sym typeface="Roboto"/>
              </a:rPr>
              <a:t>inary Dig</a:t>
            </a:r>
            <a:r>
              <a:rPr lang="en-US" sz="3000">
                <a:solidFill>
                  <a:srgbClr val="FF0000"/>
                </a:solidFill>
                <a:latin typeface="Roboto"/>
                <a:ea typeface="Roboto"/>
                <a:cs typeface="Roboto"/>
                <a:sym typeface="Roboto"/>
              </a:rPr>
              <a:t>it</a:t>
            </a:r>
            <a:endParaRPr i="1" sz="1800">
              <a:solidFill>
                <a:srgbClr val="FF0000"/>
              </a:solidFill>
              <a:latin typeface="Roboto"/>
              <a:ea typeface="Roboto"/>
              <a:cs typeface="Roboto"/>
              <a:sym typeface="Roboto"/>
            </a:endParaRPr>
          </a:p>
        </p:txBody>
      </p:sp>
      <p:sp>
        <p:nvSpPr>
          <p:cNvPr id="301" name="Google Shape;301;p29"/>
          <p:cNvSpPr txBox="1"/>
          <p:nvPr>
            <p:ph type="title"/>
          </p:nvPr>
        </p:nvSpPr>
        <p:spPr>
          <a:xfrm>
            <a:off x="9584700" y="2763900"/>
            <a:ext cx="1618800" cy="7965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1400"/>
              <a:buNone/>
            </a:pPr>
            <a:r>
              <a:rPr lang="en-US" sz="4800">
                <a:solidFill>
                  <a:srgbClr val="434343"/>
                </a:solidFill>
                <a:latin typeface="Roboto"/>
                <a:ea typeface="Roboto"/>
                <a:cs typeface="Roboto"/>
                <a:sym typeface="Roboto"/>
              </a:rPr>
              <a:t>2</a:t>
            </a:r>
            <a:r>
              <a:rPr baseline="30000" lang="en-US" sz="4800">
                <a:solidFill>
                  <a:srgbClr val="434343"/>
                </a:solidFill>
                <a:latin typeface="Roboto"/>
                <a:ea typeface="Roboto"/>
                <a:cs typeface="Roboto"/>
                <a:sym typeface="Roboto"/>
              </a:rPr>
              <a:t>8</a:t>
            </a:r>
            <a:endParaRPr baseline="30000" i="1" sz="4800">
              <a:solidFill>
                <a:srgbClr val="434343"/>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6" name="Shape 306"/>
        <p:cNvGrpSpPr/>
        <p:nvPr/>
      </p:nvGrpSpPr>
      <p:grpSpPr>
        <a:xfrm>
          <a:off x="0" y="0"/>
          <a:ext cx="0" cy="0"/>
          <a:chOff x="0" y="0"/>
          <a:chExt cx="0" cy="0"/>
        </a:xfrm>
      </p:grpSpPr>
      <p:sp>
        <p:nvSpPr>
          <p:cNvPr id="307" name="Google Shape;307;p3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Bits and Bytes</a:t>
            </a:r>
            <a:endParaRPr b="1" i="0" sz="4800" u="none" cap="none" strike="noStrike">
              <a:solidFill>
                <a:srgbClr val="434343"/>
              </a:solidFill>
              <a:latin typeface="Roboto"/>
              <a:ea typeface="Roboto"/>
              <a:cs typeface="Roboto"/>
              <a:sym typeface="Roboto"/>
            </a:endParaRPr>
          </a:p>
        </p:txBody>
      </p:sp>
      <p:pic>
        <p:nvPicPr>
          <p:cNvPr id="308" name="Google Shape;308;p3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09" name="Google Shape;309;p30"/>
          <p:cNvSpPr txBox="1"/>
          <p:nvPr/>
        </p:nvSpPr>
        <p:spPr>
          <a:xfrm>
            <a:off x="869375" y="2135375"/>
            <a:ext cx="11322600" cy="38868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0 0 0 0 0 0 0 0</a:t>
            </a:r>
            <a:endParaRPr b="0" i="0" sz="30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8 bits: 256 possible values</a:t>
            </a:r>
            <a:endParaRPr b="1" i="0" sz="18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Courier New"/>
                <a:ea typeface="Courier New"/>
                <a:cs typeface="Courier New"/>
                <a:sym typeface="Courier New"/>
              </a:rPr>
              <a:t>0 0 0 0 0 0 0 0 0 0 0 0 0 0 0 0</a:t>
            </a:r>
            <a:endParaRPr b="0" i="0" sz="3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16 bits: 65,000 possible values</a:t>
            </a:r>
            <a:endParaRPr b="1" i="0" sz="18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Courier New"/>
                <a:ea typeface="Courier New"/>
                <a:cs typeface="Courier New"/>
                <a:sym typeface="Courier New"/>
              </a:rPr>
              <a:t>0 0 0 0 0 0 0 0 0 0 0 0 0 0 0 0 0 0 0 0 0 0 0…</a:t>
            </a:r>
            <a:endParaRPr b="0" i="0" sz="3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32 bits: 4.3 billion possible values</a:t>
            </a:r>
            <a:endParaRPr b="1" i="0" sz="18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i="0" lang="en-US" sz="1800" u="none" cap="none" strike="noStrike">
                <a:solidFill>
                  <a:schemeClr val="dk1"/>
                </a:solidFill>
                <a:latin typeface="Courier New"/>
                <a:ea typeface="Courier New"/>
                <a:cs typeface="Courier New"/>
                <a:sym typeface="Courier New"/>
              </a:rPr>
              <a:t>64 bits: a lot of possible values</a:t>
            </a:r>
            <a:endParaRPr b="1" i="0" sz="1800" u="none" cap="none" strike="noStrike">
              <a:solidFill>
                <a:schemeClr val="dk1"/>
              </a:solidFill>
              <a:latin typeface="Courier New"/>
              <a:ea typeface="Courier New"/>
              <a:cs typeface="Courier New"/>
              <a:sym typeface="Courier New"/>
            </a:endParaRPr>
          </a:p>
        </p:txBody>
      </p:sp>
      <p:sp>
        <p:nvSpPr>
          <p:cNvPr id="310" name="Google Shape;310;p30"/>
          <p:cNvSpPr txBox="1"/>
          <p:nvPr>
            <p:ph type="title"/>
          </p:nvPr>
        </p:nvSpPr>
        <p:spPr>
          <a:xfrm>
            <a:off x="1847100" y="1299300"/>
            <a:ext cx="6717000" cy="623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1400"/>
              <a:buNone/>
            </a:pPr>
            <a:r>
              <a:rPr lang="en-US" sz="3000">
                <a:solidFill>
                  <a:srgbClr val="666666"/>
                </a:solidFill>
                <a:latin typeface="Roboto"/>
                <a:ea typeface="Roboto"/>
                <a:cs typeface="Roboto"/>
                <a:sym typeface="Roboto"/>
              </a:rPr>
              <a:t>Use More Bits</a:t>
            </a:r>
            <a:endParaRPr sz="3000">
              <a:solidFill>
                <a:srgbClr val="666666"/>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5" name="Shape 315"/>
        <p:cNvGrpSpPr/>
        <p:nvPr/>
      </p:nvGrpSpPr>
      <p:grpSpPr>
        <a:xfrm>
          <a:off x="0" y="0"/>
          <a:ext cx="0" cy="0"/>
          <a:chOff x="0" y="0"/>
          <a:chExt cx="0" cy="0"/>
        </a:xfrm>
      </p:grpSpPr>
      <p:sp>
        <p:nvSpPr>
          <p:cNvPr id="316" name="Google Shape;316;p3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Bits and Bytes</a:t>
            </a:r>
            <a:endParaRPr b="1" i="0" sz="4800" u="none" cap="none" strike="noStrike">
              <a:solidFill>
                <a:srgbClr val="434343"/>
              </a:solidFill>
              <a:latin typeface="Roboto"/>
              <a:ea typeface="Roboto"/>
              <a:cs typeface="Roboto"/>
              <a:sym typeface="Roboto"/>
            </a:endParaRPr>
          </a:p>
        </p:txBody>
      </p:sp>
      <p:pic>
        <p:nvPicPr>
          <p:cNvPr id="317" name="Google Shape;317;p31"/>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18" name="Google Shape;318;p31"/>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1 bit - 2 patterns</a:t>
            </a:r>
            <a:endParaRPr b="0" i="0" sz="3000" u="none" cap="none" strike="noStrike">
              <a:solidFill>
                <a:srgbClr val="000000"/>
              </a:solidFill>
              <a:latin typeface="Roboto"/>
              <a:ea typeface="Roboto"/>
              <a:cs typeface="Roboto"/>
              <a:sym typeface="Roboto"/>
            </a:endParaRPr>
          </a:p>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2 bits - 4</a:t>
            </a:r>
            <a:endParaRPr b="0" i="0" sz="3000" u="none" cap="none" strike="noStrike">
              <a:solidFill>
                <a:srgbClr val="000000"/>
              </a:solidFill>
              <a:latin typeface="Roboto"/>
              <a:ea typeface="Roboto"/>
              <a:cs typeface="Roboto"/>
              <a:sym typeface="Roboto"/>
            </a:endParaRPr>
          </a:p>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3 bits - 8</a:t>
            </a:r>
            <a:endParaRPr b="0" i="0" sz="3000" u="none" cap="none" strike="noStrike">
              <a:solidFill>
                <a:srgbClr val="000000"/>
              </a:solidFill>
              <a:latin typeface="Roboto"/>
              <a:ea typeface="Roboto"/>
              <a:cs typeface="Roboto"/>
              <a:sym typeface="Roboto"/>
            </a:endParaRPr>
          </a:p>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4 bits - 16</a:t>
            </a:r>
            <a:endParaRPr b="0" i="0" sz="3000" u="none" cap="none" strike="noStrike">
              <a:solidFill>
                <a:srgbClr val="000000"/>
              </a:solidFill>
              <a:latin typeface="Roboto"/>
              <a:ea typeface="Roboto"/>
              <a:cs typeface="Roboto"/>
              <a:sym typeface="Roboto"/>
            </a:endParaRPr>
          </a:p>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5 bits - 32</a:t>
            </a:r>
            <a:endParaRPr b="0" i="0" sz="3000" u="none" cap="none" strike="noStrike">
              <a:solidFill>
                <a:srgbClr val="000000"/>
              </a:solidFill>
              <a:latin typeface="Roboto"/>
              <a:ea typeface="Roboto"/>
              <a:cs typeface="Roboto"/>
              <a:sym typeface="Roboto"/>
            </a:endParaRPr>
          </a:p>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6 bits - 64</a:t>
            </a:r>
            <a:endParaRPr b="0" i="0" sz="3000" u="none" cap="none" strike="noStrike">
              <a:solidFill>
                <a:srgbClr val="000000"/>
              </a:solidFill>
              <a:latin typeface="Roboto"/>
              <a:ea typeface="Roboto"/>
              <a:cs typeface="Roboto"/>
              <a:sym typeface="Roboto"/>
            </a:endParaRPr>
          </a:p>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7 bits - 128</a:t>
            </a:r>
            <a:endParaRPr b="0" i="0" sz="3000" u="none" cap="none" strike="noStrike">
              <a:solidFill>
                <a:srgbClr val="000000"/>
              </a:solidFill>
              <a:latin typeface="Roboto"/>
              <a:ea typeface="Roboto"/>
              <a:cs typeface="Roboto"/>
              <a:sym typeface="Roboto"/>
            </a:endParaRPr>
          </a:p>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8 bits - 256 - one </a:t>
            </a:r>
            <a:r>
              <a:rPr b="1" i="0" lang="en-US" sz="3000" u="none" cap="none" strike="noStrike">
                <a:solidFill>
                  <a:srgbClr val="000000"/>
                </a:solidFill>
                <a:latin typeface="Roboto"/>
                <a:ea typeface="Roboto"/>
                <a:cs typeface="Roboto"/>
                <a:sym typeface="Roboto"/>
              </a:rPr>
              <a:t>byte</a:t>
            </a:r>
            <a:endParaRPr b="1" i="0" sz="30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7" name="Shape 97"/>
        <p:cNvGrpSpPr/>
        <p:nvPr/>
      </p:nvGrpSpPr>
      <p:grpSpPr>
        <a:xfrm>
          <a:off x="0" y="0"/>
          <a:ext cx="0" cy="0"/>
          <a:chOff x="0" y="0"/>
          <a:chExt cx="0" cy="0"/>
        </a:xfrm>
      </p:grpSpPr>
      <p:sp>
        <p:nvSpPr>
          <p:cNvPr id="98" name="Google Shape;98;p1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Day Overview</a:t>
            </a:r>
            <a:endParaRPr b="1" i="0" sz="4800" u="none" cap="none" strike="noStrike">
              <a:solidFill>
                <a:srgbClr val="434343"/>
              </a:solidFill>
              <a:latin typeface="Roboto"/>
              <a:ea typeface="Roboto"/>
              <a:cs typeface="Roboto"/>
              <a:sym typeface="Roboto"/>
            </a:endParaRPr>
          </a:p>
        </p:txBody>
      </p:sp>
      <p:pic>
        <p:nvPicPr>
          <p:cNvPr id="99" name="Google Shape;99;p14"/>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00" name="Google Shape;100;p14"/>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0"/>
              </a:spcBef>
              <a:spcAft>
                <a:spcPts val="0"/>
              </a:spcAft>
              <a:buClr>
                <a:schemeClr val="accent2"/>
              </a:buClr>
              <a:buSzPts val="3600"/>
              <a:buFont typeface="Roboto"/>
              <a:buChar char="●"/>
            </a:pPr>
            <a:r>
              <a:rPr b="1" i="0" lang="en-US" sz="3600" u="none" cap="none" strike="noStrike">
                <a:solidFill>
                  <a:schemeClr val="accent2"/>
                </a:solidFill>
                <a:latin typeface="Roboto"/>
                <a:ea typeface="Roboto"/>
                <a:cs typeface="Roboto"/>
                <a:sym typeface="Roboto"/>
              </a:rPr>
              <a:t>Getting to Know Terminology</a:t>
            </a:r>
            <a:endParaRPr b="1" i="0" sz="3600" u="none" cap="none" strike="noStrike">
              <a:solidFill>
                <a:schemeClr val="accent2"/>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How Computers Work</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Data Representation</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3" name="Shape 323"/>
        <p:cNvGrpSpPr/>
        <p:nvPr/>
      </p:nvGrpSpPr>
      <p:grpSpPr>
        <a:xfrm>
          <a:off x="0" y="0"/>
          <a:ext cx="0" cy="0"/>
          <a:chOff x="0" y="0"/>
          <a:chExt cx="0" cy="0"/>
        </a:xfrm>
      </p:grpSpPr>
      <p:sp>
        <p:nvSpPr>
          <p:cNvPr id="324" name="Google Shape;324;p3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Bits and Bytes</a:t>
            </a:r>
            <a:endParaRPr b="1" i="0" sz="4800" u="none" cap="none" strike="noStrike">
              <a:solidFill>
                <a:srgbClr val="434343"/>
              </a:solidFill>
              <a:latin typeface="Roboto"/>
              <a:ea typeface="Roboto"/>
              <a:cs typeface="Roboto"/>
              <a:sym typeface="Roboto"/>
            </a:endParaRPr>
          </a:p>
        </p:txBody>
      </p:sp>
      <p:pic>
        <p:nvPicPr>
          <p:cNvPr id="325" name="Google Shape;325;p32"/>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26" name="Google Shape;326;p32"/>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a:t>
            </a:r>
            <a:r>
              <a:rPr b="1" i="0" lang="en-US" sz="3000" u="none" cap="none" strike="noStrike">
                <a:solidFill>
                  <a:srgbClr val="000000"/>
                </a:solidFill>
                <a:latin typeface="Roboto"/>
                <a:ea typeface="Roboto"/>
                <a:cs typeface="Roboto"/>
                <a:sym typeface="Roboto"/>
              </a:rPr>
              <a:t>Byte</a:t>
            </a:r>
            <a:r>
              <a:rPr b="0" i="0" lang="en-US" sz="3000" u="none" cap="none" strike="noStrike">
                <a:solidFill>
                  <a:srgbClr val="000000"/>
                </a:solidFill>
                <a:latin typeface="Roboto"/>
                <a:ea typeface="Roboto"/>
                <a:cs typeface="Roboto"/>
                <a:sym typeface="Roboto"/>
              </a:rPr>
              <a:t>" - unit of information storage</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A document, an image, a movie... How many bytes?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1 byte is enough to hold about 1 typed character, e.g. 'b' or 'X' or '$'</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1" name="Shape 331"/>
        <p:cNvGrpSpPr/>
        <p:nvPr/>
      </p:nvGrpSpPr>
      <p:grpSpPr>
        <a:xfrm>
          <a:off x="0" y="0"/>
          <a:ext cx="0" cy="0"/>
          <a:chOff x="0" y="0"/>
          <a:chExt cx="0" cy="0"/>
        </a:xfrm>
      </p:grpSpPr>
      <p:sp>
        <p:nvSpPr>
          <p:cNvPr id="332" name="Google Shape;332;p33"/>
          <p:cNvSpPr txBox="1"/>
          <p:nvPr/>
        </p:nvSpPr>
        <p:spPr>
          <a:xfrm>
            <a:off x="1460799" y="0"/>
            <a:ext cx="1009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Kilobytes, Megabytes, Gigabytes</a:t>
            </a:r>
            <a:endParaRPr b="1" i="0" sz="4800" u="none" cap="none" strike="noStrike">
              <a:solidFill>
                <a:srgbClr val="434343"/>
              </a:solidFill>
              <a:latin typeface="Roboto"/>
              <a:ea typeface="Roboto"/>
              <a:cs typeface="Roboto"/>
              <a:sym typeface="Roboto"/>
            </a:endParaRPr>
          </a:p>
        </p:txBody>
      </p:sp>
      <p:pic>
        <p:nvPicPr>
          <p:cNvPr id="333" name="Google Shape;333;p33"/>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34" name="Google Shape;334;p33"/>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chemeClr val="dk1"/>
              </a:buClr>
              <a:buSzPts val="3000"/>
              <a:buFont typeface="Roboto"/>
              <a:buChar char="●"/>
            </a:pPr>
            <a:r>
              <a:rPr b="0" i="0" lang="en-US" sz="3000" u="none" cap="none" strike="noStrike">
                <a:solidFill>
                  <a:schemeClr val="dk1"/>
                </a:solidFill>
                <a:latin typeface="Roboto"/>
                <a:ea typeface="Roboto"/>
                <a:cs typeface="Roboto"/>
                <a:sym typeface="Roboto"/>
              </a:rPr>
              <a:t>Kilobyte, </a:t>
            </a:r>
            <a:r>
              <a:rPr b="1" i="0" lang="en-US" sz="3000" u="none" cap="none" strike="noStrike">
                <a:solidFill>
                  <a:schemeClr val="dk1"/>
                </a:solidFill>
                <a:latin typeface="Roboto"/>
                <a:ea typeface="Roboto"/>
                <a:cs typeface="Roboto"/>
                <a:sym typeface="Roboto"/>
              </a:rPr>
              <a:t>KB</a:t>
            </a:r>
            <a:r>
              <a:rPr b="0" i="0" lang="en-US" sz="3000" u="none" cap="none" strike="noStrike">
                <a:solidFill>
                  <a:schemeClr val="dk1"/>
                </a:solidFill>
                <a:latin typeface="Roboto"/>
                <a:ea typeface="Roboto"/>
                <a:cs typeface="Roboto"/>
                <a:sym typeface="Roboto"/>
              </a:rPr>
              <a:t>, about 1 thousand bytes</a:t>
            </a:r>
            <a:endParaRPr b="0" i="0" sz="3000" u="none" cap="none" strike="noStrike">
              <a:solidFill>
                <a:schemeClr val="dk1"/>
              </a:solidFill>
              <a:latin typeface="Roboto"/>
              <a:ea typeface="Roboto"/>
              <a:cs typeface="Roboto"/>
              <a:sym typeface="Roboto"/>
            </a:endParaRPr>
          </a:p>
          <a:p>
            <a:pPr indent="-419100" lvl="0" marL="457200" marR="0" rtl="0" algn="l">
              <a:lnSpc>
                <a:spcPct val="150000"/>
              </a:lnSpc>
              <a:spcBef>
                <a:spcPts val="0"/>
              </a:spcBef>
              <a:spcAft>
                <a:spcPts val="0"/>
              </a:spcAft>
              <a:buClr>
                <a:schemeClr val="dk1"/>
              </a:buClr>
              <a:buSzPts val="3000"/>
              <a:buFont typeface="Roboto"/>
              <a:buChar char="●"/>
            </a:pPr>
            <a:r>
              <a:rPr b="0" i="0" lang="en-US" sz="3000" u="none" cap="none" strike="noStrike">
                <a:solidFill>
                  <a:schemeClr val="dk1"/>
                </a:solidFill>
                <a:latin typeface="Roboto"/>
                <a:ea typeface="Roboto"/>
                <a:cs typeface="Roboto"/>
                <a:sym typeface="Roboto"/>
              </a:rPr>
              <a:t>Megabyte, </a:t>
            </a:r>
            <a:r>
              <a:rPr b="1" i="0" lang="en-US" sz="3000" u="none" cap="none" strike="noStrike">
                <a:solidFill>
                  <a:schemeClr val="dk1"/>
                </a:solidFill>
                <a:latin typeface="Roboto"/>
                <a:ea typeface="Roboto"/>
                <a:cs typeface="Roboto"/>
                <a:sym typeface="Roboto"/>
              </a:rPr>
              <a:t>MB</a:t>
            </a:r>
            <a:r>
              <a:rPr b="0" i="0" lang="en-US" sz="3000" u="none" cap="none" strike="noStrike">
                <a:solidFill>
                  <a:schemeClr val="dk1"/>
                </a:solidFill>
                <a:latin typeface="Roboto"/>
                <a:ea typeface="Roboto"/>
                <a:cs typeface="Roboto"/>
                <a:sym typeface="Roboto"/>
              </a:rPr>
              <a:t>, about 1 million bytes</a:t>
            </a:r>
            <a:endParaRPr b="0" i="0" sz="3000" u="none" cap="none" strike="noStrike">
              <a:solidFill>
                <a:schemeClr val="dk1"/>
              </a:solidFill>
              <a:latin typeface="Roboto"/>
              <a:ea typeface="Roboto"/>
              <a:cs typeface="Roboto"/>
              <a:sym typeface="Roboto"/>
            </a:endParaRPr>
          </a:p>
          <a:p>
            <a:pPr indent="-419100" lvl="0" marL="457200" marR="0" rtl="0" algn="l">
              <a:lnSpc>
                <a:spcPct val="150000"/>
              </a:lnSpc>
              <a:spcBef>
                <a:spcPts val="0"/>
              </a:spcBef>
              <a:spcAft>
                <a:spcPts val="0"/>
              </a:spcAft>
              <a:buClr>
                <a:schemeClr val="dk1"/>
              </a:buClr>
              <a:buSzPts val="3000"/>
              <a:buFont typeface="Roboto"/>
              <a:buChar char="●"/>
            </a:pPr>
            <a:r>
              <a:rPr b="0" i="0" lang="en-US" sz="3000" u="none" cap="none" strike="noStrike">
                <a:solidFill>
                  <a:schemeClr val="dk1"/>
                </a:solidFill>
                <a:latin typeface="Roboto"/>
                <a:ea typeface="Roboto"/>
                <a:cs typeface="Roboto"/>
                <a:sym typeface="Roboto"/>
              </a:rPr>
              <a:t>Gigabyte, </a:t>
            </a:r>
            <a:r>
              <a:rPr b="1" i="0" lang="en-US" sz="3000" u="none" cap="none" strike="noStrike">
                <a:solidFill>
                  <a:schemeClr val="dk1"/>
                </a:solidFill>
                <a:latin typeface="Roboto"/>
                <a:ea typeface="Roboto"/>
                <a:cs typeface="Roboto"/>
                <a:sym typeface="Roboto"/>
              </a:rPr>
              <a:t>GB</a:t>
            </a:r>
            <a:r>
              <a:rPr b="0" i="0" lang="en-US" sz="3000" u="none" cap="none" strike="noStrike">
                <a:solidFill>
                  <a:schemeClr val="dk1"/>
                </a:solidFill>
                <a:latin typeface="Roboto"/>
                <a:ea typeface="Roboto"/>
                <a:cs typeface="Roboto"/>
                <a:sym typeface="Roboto"/>
              </a:rPr>
              <a:t>, about 1 billion bytes</a:t>
            </a:r>
            <a:endParaRPr b="0" i="0" sz="3000" u="none" cap="none" strike="noStrike">
              <a:solidFill>
                <a:schemeClr val="dk1"/>
              </a:solidFill>
              <a:latin typeface="Roboto"/>
              <a:ea typeface="Roboto"/>
              <a:cs typeface="Roboto"/>
              <a:sym typeface="Roboto"/>
            </a:endParaRPr>
          </a:p>
          <a:p>
            <a:pPr indent="-419100" lvl="0" marL="457200" marR="0" rtl="0" algn="l">
              <a:lnSpc>
                <a:spcPct val="150000"/>
              </a:lnSpc>
              <a:spcBef>
                <a:spcPts val="0"/>
              </a:spcBef>
              <a:spcAft>
                <a:spcPts val="0"/>
              </a:spcAft>
              <a:buClr>
                <a:schemeClr val="dk1"/>
              </a:buClr>
              <a:buSzPts val="3000"/>
              <a:buFont typeface="Roboto"/>
              <a:buChar char="●"/>
            </a:pPr>
            <a:r>
              <a:rPr b="0" i="0" lang="en-US" sz="3000" u="none" cap="none" strike="noStrike">
                <a:solidFill>
                  <a:schemeClr val="dk1"/>
                </a:solidFill>
                <a:latin typeface="Roboto"/>
                <a:ea typeface="Roboto"/>
                <a:cs typeface="Roboto"/>
                <a:sym typeface="Roboto"/>
              </a:rPr>
              <a:t>Terabyte, </a:t>
            </a:r>
            <a:r>
              <a:rPr b="1" i="0" lang="en-US" sz="3000" u="none" cap="none" strike="noStrike">
                <a:solidFill>
                  <a:schemeClr val="dk1"/>
                </a:solidFill>
                <a:latin typeface="Roboto"/>
                <a:ea typeface="Roboto"/>
                <a:cs typeface="Roboto"/>
                <a:sym typeface="Roboto"/>
              </a:rPr>
              <a:t>TB</a:t>
            </a:r>
            <a:r>
              <a:rPr b="0" i="0" lang="en-US" sz="3000" u="none" cap="none" strike="noStrike">
                <a:solidFill>
                  <a:schemeClr val="dk1"/>
                </a:solidFill>
                <a:latin typeface="Roboto"/>
                <a:ea typeface="Roboto"/>
                <a:cs typeface="Roboto"/>
                <a:sym typeface="Roboto"/>
              </a:rPr>
              <a:t>, about 1 trillion bytes </a:t>
            </a:r>
            <a:endParaRPr b="0" i="0" sz="3000" u="none" cap="none" strike="noStrike">
              <a:solidFill>
                <a:srgbClr val="000000"/>
              </a:solidFill>
              <a:latin typeface="Roboto"/>
              <a:ea typeface="Roboto"/>
              <a:cs typeface="Roboto"/>
              <a:sym typeface="Roboto"/>
            </a:endParaRPr>
          </a:p>
        </p:txBody>
      </p:sp>
      <p:pic>
        <p:nvPicPr>
          <p:cNvPr id="335" name="Google Shape;335;p33"/>
          <p:cNvPicPr preferRelativeResize="0"/>
          <p:nvPr/>
        </p:nvPicPr>
        <p:blipFill rotWithShape="1">
          <a:blip r:embed="rId4">
            <a:alphaModFix/>
          </a:blip>
          <a:srcRect b="0" l="0" r="0" t="0"/>
          <a:stretch/>
        </p:blipFill>
        <p:spPr>
          <a:xfrm>
            <a:off x="10543446" y="0"/>
            <a:ext cx="1648558"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0" name="Shape 340"/>
        <p:cNvGrpSpPr/>
        <p:nvPr/>
      </p:nvGrpSpPr>
      <p:grpSpPr>
        <a:xfrm>
          <a:off x="0" y="0"/>
          <a:ext cx="0" cy="0"/>
          <a:chOff x="0" y="0"/>
          <a:chExt cx="0" cy="0"/>
        </a:xfrm>
      </p:grpSpPr>
      <p:sp>
        <p:nvSpPr>
          <p:cNvPr id="341" name="Google Shape;341;p3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434343"/>
              </a:solidFill>
              <a:latin typeface="Roboto"/>
              <a:ea typeface="Roboto"/>
              <a:cs typeface="Roboto"/>
              <a:sym typeface="Roboto"/>
            </a:endParaRPr>
          </a:p>
        </p:txBody>
      </p:sp>
      <p:pic>
        <p:nvPicPr>
          <p:cNvPr id="342" name="Google Shape;342;p34"/>
          <p:cNvPicPr preferRelativeResize="0"/>
          <p:nvPr/>
        </p:nvPicPr>
        <p:blipFill rotWithShape="1">
          <a:blip r:embed="rId3">
            <a:alphaModFix/>
          </a:blip>
          <a:srcRect b="0" l="0" r="0" t="0"/>
          <a:stretch/>
        </p:blipFill>
        <p:spPr>
          <a:xfrm>
            <a:off x="0" y="0"/>
            <a:ext cx="1489107" cy="1489107"/>
          </a:xfrm>
          <a:prstGeom prst="rect">
            <a:avLst/>
          </a:prstGeom>
          <a:noFill/>
          <a:ln>
            <a:noFill/>
          </a:ln>
        </p:spPr>
      </p:pic>
      <p:pic>
        <p:nvPicPr>
          <p:cNvPr id="343" name="Google Shape;343;p34"/>
          <p:cNvPicPr preferRelativeResize="0"/>
          <p:nvPr/>
        </p:nvPicPr>
        <p:blipFill rotWithShape="1">
          <a:blip r:embed="rId4">
            <a:alphaModFix/>
          </a:blip>
          <a:srcRect b="8790" l="0" r="0" t="0"/>
          <a:stretch/>
        </p:blipFill>
        <p:spPr>
          <a:xfrm>
            <a:off x="0" y="0"/>
            <a:ext cx="12192001"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8" name="Shape 348"/>
        <p:cNvGrpSpPr/>
        <p:nvPr/>
      </p:nvGrpSpPr>
      <p:grpSpPr>
        <a:xfrm>
          <a:off x="0" y="0"/>
          <a:ext cx="0" cy="0"/>
          <a:chOff x="0" y="0"/>
          <a:chExt cx="0" cy="0"/>
        </a:xfrm>
      </p:grpSpPr>
      <p:sp>
        <p:nvSpPr>
          <p:cNvPr id="349" name="Google Shape;349;p35"/>
          <p:cNvSpPr txBox="1"/>
          <p:nvPr/>
        </p:nvSpPr>
        <p:spPr>
          <a:xfrm>
            <a:off x="1918000" y="0"/>
            <a:ext cx="94221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Kilobytes, Megabytes, Gigabytes</a:t>
            </a:r>
            <a:endParaRPr b="1" i="0" sz="4800" u="none" cap="none" strike="noStrike">
              <a:solidFill>
                <a:srgbClr val="434343"/>
              </a:solidFill>
              <a:latin typeface="Roboto"/>
              <a:ea typeface="Roboto"/>
              <a:cs typeface="Roboto"/>
              <a:sym typeface="Roboto"/>
            </a:endParaRPr>
          </a:p>
        </p:txBody>
      </p:sp>
      <p:pic>
        <p:nvPicPr>
          <p:cNvPr id="350" name="Google Shape;350;p3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51" name="Google Shape;351;p35"/>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Roboto"/>
                <a:ea typeface="Roboto"/>
                <a:cs typeface="Roboto"/>
                <a:sym typeface="Roboto"/>
              </a:rPr>
              <a:t>GB is a common unit for modern hardware</a:t>
            </a:r>
            <a:endParaRPr b="0" i="0" sz="30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chemeClr val="dk1"/>
                </a:solidFill>
                <a:latin typeface="Roboto"/>
                <a:ea typeface="Roboto"/>
                <a:cs typeface="Roboto"/>
                <a:sym typeface="Roboto"/>
              </a:rPr>
              <a:t>An ordinary computer might have: </a:t>
            </a:r>
            <a:endParaRPr b="0" i="0" sz="3000" u="none" cap="none" strike="noStrike">
              <a:solidFill>
                <a:schemeClr val="dk1"/>
              </a:solidFill>
              <a:latin typeface="Roboto"/>
              <a:ea typeface="Roboto"/>
              <a:cs typeface="Roboto"/>
              <a:sym typeface="Roboto"/>
            </a:endParaRPr>
          </a:p>
          <a:p>
            <a:pPr indent="-419100" lvl="0" marL="457200" marR="0" rtl="0" algn="l">
              <a:lnSpc>
                <a:spcPct val="150000"/>
              </a:lnSpc>
              <a:spcBef>
                <a:spcPts val="0"/>
              </a:spcBef>
              <a:spcAft>
                <a:spcPts val="0"/>
              </a:spcAft>
              <a:buClr>
                <a:schemeClr val="dk1"/>
              </a:buClr>
              <a:buSzPts val="3000"/>
              <a:buFont typeface="Roboto"/>
              <a:buChar char="●"/>
            </a:pPr>
            <a:r>
              <a:rPr b="1" i="0" lang="en-US" sz="3000" u="none" cap="none" strike="noStrike">
                <a:solidFill>
                  <a:schemeClr val="dk1"/>
                </a:solidFill>
                <a:latin typeface="Roboto"/>
                <a:ea typeface="Roboto"/>
                <a:cs typeface="Roboto"/>
                <a:sym typeface="Roboto"/>
              </a:rPr>
              <a:t>4GB</a:t>
            </a:r>
            <a:r>
              <a:rPr b="0" i="0" lang="en-US" sz="3000" u="none" cap="none" strike="noStrike">
                <a:solidFill>
                  <a:schemeClr val="dk1"/>
                </a:solidFill>
                <a:latin typeface="Roboto"/>
                <a:ea typeface="Roboto"/>
                <a:cs typeface="Roboto"/>
                <a:sym typeface="Roboto"/>
              </a:rPr>
              <a:t> of RAM </a:t>
            </a:r>
            <a:endParaRPr b="0" i="0" sz="3000" u="none" cap="none" strike="noStrike">
              <a:solidFill>
                <a:schemeClr val="dk1"/>
              </a:solidFill>
              <a:latin typeface="Roboto"/>
              <a:ea typeface="Roboto"/>
              <a:cs typeface="Roboto"/>
              <a:sym typeface="Roboto"/>
            </a:endParaRPr>
          </a:p>
          <a:p>
            <a:pPr indent="-419100" lvl="0" marL="457200" marR="0" rtl="0" algn="l">
              <a:lnSpc>
                <a:spcPct val="150000"/>
              </a:lnSpc>
              <a:spcBef>
                <a:spcPts val="0"/>
              </a:spcBef>
              <a:spcAft>
                <a:spcPts val="0"/>
              </a:spcAft>
              <a:buClr>
                <a:schemeClr val="dk1"/>
              </a:buClr>
              <a:buSzPts val="3000"/>
              <a:buFont typeface="Roboto"/>
              <a:buChar char="●"/>
            </a:pPr>
            <a:r>
              <a:rPr b="1" i="0" lang="en-US" sz="3000" u="none" cap="none" strike="noStrike">
                <a:solidFill>
                  <a:schemeClr val="dk1"/>
                </a:solidFill>
                <a:latin typeface="Roboto"/>
                <a:ea typeface="Roboto"/>
                <a:cs typeface="Roboto"/>
                <a:sym typeface="Roboto"/>
              </a:rPr>
              <a:t>256GB</a:t>
            </a:r>
            <a:r>
              <a:rPr b="0" i="0" lang="en-US" sz="3000" u="none" cap="none" strike="noStrike">
                <a:solidFill>
                  <a:schemeClr val="dk1"/>
                </a:solidFill>
                <a:latin typeface="Roboto"/>
                <a:ea typeface="Roboto"/>
                <a:cs typeface="Roboto"/>
                <a:sym typeface="Roboto"/>
              </a:rPr>
              <a:t> of persistent storage</a:t>
            </a:r>
            <a:endParaRPr b="0" i="0" sz="3000" u="none" cap="none" strike="noStrike">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56" name="Shape 356"/>
        <p:cNvGrpSpPr/>
        <p:nvPr/>
      </p:nvGrpSpPr>
      <p:grpSpPr>
        <a:xfrm>
          <a:off x="0" y="0"/>
          <a:ext cx="0" cy="0"/>
          <a:chOff x="0" y="0"/>
          <a:chExt cx="0" cy="0"/>
        </a:xfrm>
      </p:grpSpPr>
      <p:sp>
        <p:nvSpPr>
          <p:cNvPr id="357" name="Google Shape;357;p36"/>
          <p:cNvSpPr txBox="1"/>
          <p:nvPr/>
        </p:nvSpPr>
        <p:spPr>
          <a:xfrm>
            <a:off x="1918000" y="0"/>
            <a:ext cx="94443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Kilobytes, Megabytes, Gigabytes</a:t>
            </a:r>
            <a:endParaRPr b="1" i="0" sz="4800" u="none" cap="none" strike="noStrike">
              <a:solidFill>
                <a:srgbClr val="434343"/>
              </a:solidFill>
              <a:latin typeface="Roboto"/>
              <a:ea typeface="Roboto"/>
              <a:cs typeface="Roboto"/>
              <a:sym typeface="Roboto"/>
            </a:endParaRPr>
          </a:p>
        </p:txBody>
      </p:sp>
      <p:pic>
        <p:nvPicPr>
          <p:cNvPr id="358" name="Google Shape;358;p3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59" name="Google Shape;359;p36"/>
          <p:cNvSpPr txBox="1"/>
          <p:nvPr/>
        </p:nvSpPr>
        <p:spPr>
          <a:xfrm>
            <a:off x="2010500" y="1704600"/>
            <a:ext cx="92502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Roboto"/>
                <a:ea typeface="Roboto"/>
                <a:cs typeface="Roboto"/>
                <a:sym typeface="Roboto"/>
              </a:rPr>
              <a:t>You should be comfortable doing simple arithmetics to figure out MB/GB sizes, just as you should be able to do basic computations with seconds, km, kilos</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4" name="Shape 364"/>
        <p:cNvGrpSpPr/>
        <p:nvPr/>
      </p:nvGrpSpPr>
      <p:grpSpPr>
        <a:xfrm>
          <a:off x="0" y="0"/>
          <a:ext cx="0" cy="0"/>
          <a:chOff x="0" y="0"/>
          <a:chExt cx="0" cy="0"/>
        </a:xfrm>
      </p:grpSpPr>
      <p:sp>
        <p:nvSpPr>
          <p:cNvPr id="365" name="Google Shape;365;p3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Alternate Terminology</a:t>
            </a:r>
            <a:endParaRPr b="1" i="0" sz="4800" u="none" cap="none" strike="noStrike">
              <a:solidFill>
                <a:srgbClr val="434343"/>
              </a:solidFill>
              <a:latin typeface="Roboto"/>
              <a:ea typeface="Roboto"/>
              <a:cs typeface="Roboto"/>
              <a:sym typeface="Roboto"/>
            </a:endParaRPr>
          </a:p>
        </p:txBody>
      </p:sp>
      <p:pic>
        <p:nvPicPr>
          <p:cNvPr id="366" name="Google Shape;366;p3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67" name="Google Shape;367;p37"/>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chemeClr val="dk1"/>
                </a:solidFill>
                <a:latin typeface="Roboto"/>
                <a:ea typeface="Roboto"/>
                <a:cs typeface="Roboto"/>
                <a:sym typeface="Roboto"/>
              </a:rPr>
              <a:t>Within the computer, it's convenient to organize things in groups of powers of 2</a:t>
            </a:r>
            <a:endParaRPr b="0" i="0" sz="30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2400"/>
              <a:buFont typeface="Arial"/>
              <a:buNone/>
            </a:pPr>
            <a:r>
              <a:rPr b="1" i="0" lang="en-US" sz="2400" u="none" cap="none" strike="noStrike">
                <a:solidFill>
                  <a:schemeClr val="dk1"/>
                </a:solidFill>
                <a:latin typeface="Roboto"/>
                <a:ea typeface="Roboto"/>
                <a:cs typeface="Roboto"/>
                <a:sym typeface="Roboto"/>
              </a:rPr>
              <a:t>1024 * 1024 bytes    </a:t>
            </a:r>
            <a:r>
              <a:rPr b="0" i="0" lang="en-US" sz="2400" u="none" cap="none" strike="noStrike">
                <a:solidFill>
                  <a:schemeClr val="dk1"/>
                </a:solidFill>
                <a:latin typeface="Roboto"/>
                <a:ea typeface="Roboto"/>
                <a:cs typeface="Roboto"/>
                <a:sym typeface="Roboto"/>
              </a:rPr>
              <a:t>or</a:t>
            </a:r>
            <a:r>
              <a:rPr b="1" i="0" lang="en-US" sz="2400" u="none" cap="none" strike="noStrike">
                <a:solidFill>
                  <a:schemeClr val="dk1"/>
                </a:solidFill>
                <a:latin typeface="Roboto"/>
                <a:ea typeface="Roboto"/>
                <a:cs typeface="Roboto"/>
                <a:sym typeface="Roboto"/>
              </a:rPr>
              <a:t>    1000 * 1000 bytes</a:t>
            </a:r>
            <a:endParaRPr b="1" i="0" sz="2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chemeClr val="dk1"/>
                </a:solidFill>
                <a:latin typeface="Roboto"/>
                <a:ea typeface="Roboto"/>
                <a:cs typeface="Roboto"/>
                <a:sym typeface="Roboto"/>
              </a:rPr>
              <a:t>Terms like "</a:t>
            </a:r>
            <a:r>
              <a:rPr b="1" i="0" lang="en-US" sz="3000" u="none" cap="none" strike="noStrike">
                <a:solidFill>
                  <a:schemeClr val="dk1"/>
                </a:solidFill>
                <a:latin typeface="Roboto"/>
                <a:ea typeface="Roboto"/>
                <a:cs typeface="Roboto"/>
                <a:sym typeface="Roboto"/>
              </a:rPr>
              <a:t>megabyte</a:t>
            </a:r>
            <a:r>
              <a:rPr b="0" i="0" lang="en-US" sz="3000" u="none" cap="none" strike="noStrike">
                <a:solidFill>
                  <a:schemeClr val="dk1"/>
                </a:solidFill>
                <a:latin typeface="Roboto"/>
                <a:ea typeface="Roboto"/>
                <a:cs typeface="Roboto"/>
                <a:sym typeface="Roboto"/>
              </a:rPr>
              <a:t>" have a little wiggle room in them between 1024 and 1000 based meanings.</a:t>
            </a:r>
            <a:endParaRPr b="0" i="0" sz="30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2" name="Shape 372"/>
        <p:cNvGrpSpPr/>
        <p:nvPr/>
      </p:nvGrpSpPr>
      <p:grpSpPr>
        <a:xfrm>
          <a:off x="0" y="0"/>
          <a:ext cx="0" cy="0"/>
          <a:chOff x="0" y="0"/>
          <a:chExt cx="0" cy="0"/>
        </a:xfrm>
      </p:grpSpPr>
      <p:sp>
        <p:nvSpPr>
          <p:cNvPr id="373" name="Google Shape;373;p3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Bits and Bytes</a:t>
            </a:r>
            <a:endParaRPr b="1" i="0" sz="4800" u="none" cap="none" strike="noStrike">
              <a:solidFill>
                <a:srgbClr val="434343"/>
              </a:solidFill>
              <a:latin typeface="Roboto"/>
              <a:ea typeface="Roboto"/>
              <a:cs typeface="Roboto"/>
              <a:sym typeface="Roboto"/>
            </a:endParaRPr>
          </a:p>
        </p:txBody>
      </p:sp>
      <p:pic>
        <p:nvPicPr>
          <p:cNvPr id="374" name="Google Shape;374;p38"/>
          <p:cNvPicPr preferRelativeResize="0"/>
          <p:nvPr/>
        </p:nvPicPr>
        <p:blipFill rotWithShape="1">
          <a:blip r:embed="rId3">
            <a:alphaModFix/>
          </a:blip>
          <a:srcRect b="0" l="0" r="0" t="0"/>
          <a:stretch/>
        </p:blipFill>
        <p:spPr>
          <a:xfrm>
            <a:off x="0" y="0"/>
            <a:ext cx="1489107" cy="1489107"/>
          </a:xfrm>
          <a:prstGeom prst="rect">
            <a:avLst/>
          </a:prstGeom>
          <a:noFill/>
          <a:ln>
            <a:noFill/>
          </a:ln>
        </p:spPr>
      </p:pic>
      <p:pic>
        <p:nvPicPr>
          <p:cNvPr id="375" name="Google Shape;375;p38"/>
          <p:cNvPicPr preferRelativeResize="0"/>
          <p:nvPr/>
        </p:nvPicPr>
        <p:blipFill rotWithShape="1">
          <a:blip r:embed="rId4">
            <a:alphaModFix/>
          </a:blip>
          <a:srcRect b="0" l="0" r="0" t="0"/>
          <a:stretch/>
        </p:blipFill>
        <p:spPr>
          <a:xfrm>
            <a:off x="1489100" y="14175"/>
            <a:ext cx="9106200" cy="6829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9"/>
          <p:cNvPicPr preferRelativeResize="0"/>
          <p:nvPr/>
        </p:nvPicPr>
        <p:blipFill rotWithShape="1">
          <a:blip r:embed="rId3">
            <a:alphaModFix/>
          </a:blip>
          <a:srcRect b="0" l="0" r="0" t="0"/>
          <a:stretch/>
        </p:blipFill>
        <p:spPr>
          <a:xfrm>
            <a:off x="0" y="0"/>
            <a:ext cx="12192000" cy="6859031"/>
          </a:xfrm>
          <a:prstGeom prst="rect">
            <a:avLst/>
          </a:prstGeom>
          <a:noFill/>
          <a:ln>
            <a:noFill/>
          </a:ln>
        </p:spPr>
      </p:pic>
      <p:pic>
        <p:nvPicPr>
          <p:cNvPr id="382" name="Google Shape;382;p39"/>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383" name="Google Shape;383;p39"/>
          <p:cNvSpPr txBox="1"/>
          <p:nvPr/>
        </p:nvSpPr>
        <p:spPr>
          <a:xfrm>
            <a:off x="5085709" y="3411021"/>
            <a:ext cx="2301410"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lt1"/>
              </a:solidFill>
              <a:latin typeface="Arial"/>
              <a:ea typeface="Arial"/>
              <a:cs typeface="Arial"/>
              <a:sym typeface="Arial"/>
            </a:endParaRPr>
          </a:p>
        </p:txBody>
      </p:sp>
      <p:sp>
        <p:nvSpPr>
          <p:cNvPr id="384" name="Google Shape;384;p39"/>
          <p:cNvSpPr txBox="1"/>
          <p:nvPr>
            <p:ph type="title"/>
          </p:nvPr>
        </p:nvSpPr>
        <p:spPr>
          <a:xfrm>
            <a:off x="831850" y="1709738"/>
            <a:ext cx="10515600" cy="285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b="1" lang="en-US">
                <a:solidFill>
                  <a:schemeClr val="lt1"/>
                </a:solidFill>
                <a:latin typeface="Roboto"/>
                <a:ea typeface="Roboto"/>
                <a:cs typeface="Roboto"/>
                <a:sym typeface="Roboto"/>
              </a:rPr>
              <a:t>Exercise</a:t>
            </a:r>
            <a:endParaRPr b="1">
              <a:solidFill>
                <a:schemeClr val="lt1"/>
              </a:solidFill>
              <a:latin typeface="Roboto"/>
              <a:ea typeface="Roboto"/>
              <a:cs typeface="Roboto"/>
              <a:sym typeface="Roboto"/>
            </a:endParaRPr>
          </a:p>
        </p:txBody>
      </p:sp>
      <p:sp>
        <p:nvSpPr>
          <p:cNvPr id="385" name="Google Shape;385;p39"/>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SzPts val="2800"/>
              <a:buNone/>
            </a:pPr>
            <a:r>
              <a:t/>
            </a:r>
            <a:endParaRPr>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5" name="Shape 105"/>
        <p:cNvGrpSpPr/>
        <p:nvPr/>
      </p:nvGrpSpPr>
      <p:grpSpPr>
        <a:xfrm>
          <a:off x="0" y="0"/>
          <a:ext cx="0" cy="0"/>
          <a:chOff x="0" y="0"/>
          <a:chExt cx="0" cy="0"/>
        </a:xfrm>
      </p:grpSpPr>
      <p:pic>
        <p:nvPicPr>
          <p:cNvPr id="106" name="Google Shape;106;p15"/>
          <p:cNvPicPr preferRelativeResize="0"/>
          <p:nvPr/>
        </p:nvPicPr>
        <p:blipFill rotWithShape="1">
          <a:blip r:embed="rId3">
            <a:alphaModFix amt="69000"/>
          </a:blip>
          <a:srcRect b="0" l="0" r="0" t="0"/>
          <a:stretch/>
        </p:blipFill>
        <p:spPr>
          <a:xfrm>
            <a:off x="0" y="0"/>
            <a:ext cx="12190189" cy="6858000"/>
          </a:xfrm>
          <a:prstGeom prst="rect">
            <a:avLst/>
          </a:prstGeom>
          <a:noFill/>
          <a:ln>
            <a:noFill/>
          </a:ln>
        </p:spPr>
      </p:pic>
      <p:pic>
        <p:nvPicPr>
          <p:cNvPr id="107" name="Google Shape;107;p15"/>
          <p:cNvPicPr preferRelativeResize="0"/>
          <p:nvPr/>
        </p:nvPicPr>
        <p:blipFill rotWithShape="1">
          <a:blip r:embed="rId4">
            <a:alphaModFix/>
          </a:blip>
          <a:srcRect b="69186" l="0" r="68120" t="0"/>
          <a:stretch/>
        </p:blipFill>
        <p:spPr>
          <a:xfrm>
            <a:off x="0" y="0"/>
            <a:ext cx="1552225" cy="1500300"/>
          </a:xfrm>
          <a:prstGeom prst="rect">
            <a:avLst/>
          </a:prstGeom>
          <a:noFill/>
          <a:ln>
            <a:noFill/>
          </a:ln>
        </p:spPr>
      </p:pic>
      <p:sp>
        <p:nvSpPr>
          <p:cNvPr id="108" name="Google Shape;108;p15"/>
          <p:cNvSpPr txBox="1"/>
          <p:nvPr>
            <p:ph type="title"/>
          </p:nvPr>
        </p:nvSpPr>
        <p:spPr>
          <a:xfrm>
            <a:off x="0" y="2746650"/>
            <a:ext cx="12163200" cy="13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6000">
                <a:solidFill>
                  <a:srgbClr val="FFFFFF"/>
                </a:solidFill>
                <a:latin typeface="Roboto"/>
                <a:ea typeface="Roboto"/>
                <a:cs typeface="Roboto"/>
                <a:sym typeface="Roboto"/>
              </a:rPr>
              <a:t>Terminology</a:t>
            </a:r>
            <a:endParaRPr b="1" sz="6000">
              <a:solidFill>
                <a:srgbClr val="FFFFFF"/>
              </a:solidFill>
              <a:latin typeface="Roboto"/>
              <a:ea typeface="Roboto"/>
              <a:cs typeface="Roboto"/>
              <a:sym typeface="Roboto"/>
            </a:endParaRPr>
          </a:p>
        </p:txBody>
      </p:sp>
      <p:sp>
        <p:nvSpPr>
          <p:cNvPr id="109" name="Google Shape;109;p15"/>
          <p:cNvSpPr txBox="1"/>
          <p:nvPr>
            <p:ph idx="1" type="body"/>
          </p:nvPr>
        </p:nvSpPr>
        <p:spPr>
          <a:xfrm>
            <a:off x="0" y="3870675"/>
            <a:ext cx="12163200" cy="925200"/>
          </a:xfrm>
          <a:prstGeom prst="rect">
            <a:avLst/>
          </a:prstGeom>
          <a:noFill/>
          <a:ln>
            <a:noFill/>
          </a:ln>
        </p:spPr>
        <p:txBody>
          <a:bodyPr anchorCtr="0" anchor="t" bIns="91425" lIns="91425" spcFirstLastPara="1" rIns="91425" wrap="square" tIns="91425">
            <a:noAutofit/>
          </a:bodyPr>
          <a:lstStyle/>
          <a:p>
            <a:pPr indent="-50800" lvl="0" marL="228600" rtl="0" algn="ctr">
              <a:lnSpc>
                <a:spcPct val="90000"/>
              </a:lnSpc>
              <a:spcBef>
                <a:spcPts val="1000"/>
              </a:spcBef>
              <a:spcAft>
                <a:spcPts val="0"/>
              </a:spcAft>
              <a:buSzPts val="2800"/>
              <a:buNone/>
            </a:pPr>
            <a:r>
              <a:rPr b="1" lang="en-US">
                <a:solidFill>
                  <a:srgbClr val="FFFFFF"/>
                </a:solidFill>
              </a:rPr>
              <a:t>Getting to Know Terminology</a:t>
            </a:r>
            <a:endParaRPr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4" name="Shape 114"/>
        <p:cNvGrpSpPr/>
        <p:nvPr/>
      </p:nvGrpSpPr>
      <p:grpSpPr>
        <a:xfrm>
          <a:off x="0" y="0"/>
          <a:ext cx="0" cy="0"/>
          <a:chOff x="0" y="0"/>
          <a:chExt cx="0" cy="0"/>
        </a:xfrm>
      </p:grpSpPr>
      <p:sp>
        <p:nvSpPr>
          <p:cNvPr id="115" name="Google Shape;115;p1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Terminology</a:t>
            </a:r>
            <a:endParaRPr b="1" i="0" sz="4800" u="none" cap="none" strike="noStrike">
              <a:solidFill>
                <a:srgbClr val="434343"/>
              </a:solidFill>
              <a:latin typeface="Roboto"/>
              <a:ea typeface="Roboto"/>
              <a:cs typeface="Roboto"/>
              <a:sym typeface="Roboto"/>
            </a:endParaRPr>
          </a:p>
        </p:txBody>
      </p:sp>
      <p:pic>
        <p:nvPicPr>
          <p:cNvPr id="116" name="Google Shape;116;p1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17" name="Google Shape;117;p16"/>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Computer Engineering</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Computer Science</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Computer Technology</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p1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Arial"/>
              <a:buNone/>
            </a:pPr>
            <a:r>
              <a:rPr b="1" i="0" lang="en-US" sz="4800" u="none" cap="none" strike="noStrike">
                <a:solidFill>
                  <a:srgbClr val="434343"/>
                </a:solidFill>
                <a:latin typeface="Roboto"/>
                <a:ea typeface="Roboto"/>
                <a:cs typeface="Roboto"/>
                <a:sym typeface="Roboto"/>
              </a:rPr>
              <a:t>Terminology</a:t>
            </a:r>
            <a:endParaRPr b="1" i="0" sz="4800" u="none" cap="none" strike="noStrike">
              <a:solidFill>
                <a:srgbClr val="434343"/>
              </a:solidFill>
              <a:latin typeface="Roboto"/>
              <a:ea typeface="Roboto"/>
              <a:cs typeface="Roboto"/>
              <a:sym typeface="Roboto"/>
            </a:endParaRPr>
          </a:p>
        </p:txBody>
      </p:sp>
      <p:pic>
        <p:nvPicPr>
          <p:cNvPr id="124" name="Google Shape;124;p1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25" name="Google Shape;125;p17"/>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Computer</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Informatics</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Data</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Information</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0" name="Shape 130"/>
        <p:cNvGrpSpPr/>
        <p:nvPr/>
      </p:nvGrpSpPr>
      <p:grpSpPr>
        <a:xfrm>
          <a:off x="0" y="0"/>
          <a:ext cx="0" cy="0"/>
          <a:chOff x="0" y="0"/>
          <a:chExt cx="0" cy="0"/>
        </a:xfrm>
      </p:grpSpPr>
      <p:sp>
        <p:nvSpPr>
          <p:cNvPr id="131" name="Google Shape;131;p1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Terminology</a:t>
            </a:r>
            <a:endParaRPr b="1" i="0" sz="4800" u="none" cap="none" strike="noStrike">
              <a:solidFill>
                <a:srgbClr val="434343"/>
              </a:solidFill>
              <a:latin typeface="Roboto"/>
              <a:ea typeface="Roboto"/>
              <a:cs typeface="Roboto"/>
              <a:sym typeface="Roboto"/>
            </a:endParaRPr>
          </a:p>
        </p:txBody>
      </p:sp>
      <p:pic>
        <p:nvPicPr>
          <p:cNvPr id="132" name="Google Shape;132;p1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33" name="Google Shape;133;p18"/>
          <p:cNvSpPr txBox="1"/>
          <p:nvPr/>
        </p:nvSpPr>
        <p:spPr>
          <a:xfrm>
            <a:off x="2010500" y="1704600"/>
            <a:ext cx="9502800" cy="101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Computer science is full of abbreviations that are used in everyday communication between IT people.</a:t>
            </a:r>
            <a:endParaRPr b="0" i="0" sz="3000" u="none" cap="none" strike="noStrike">
              <a:solidFill>
                <a:srgbClr val="000000"/>
              </a:solidFill>
              <a:latin typeface="Roboto"/>
              <a:ea typeface="Roboto"/>
              <a:cs typeface="Roboto"/>
              <a:sym typeface="Roboto"/>
            </a:endParaRPr>
          </a:p>
        </p:txBody>
      </p:sp>
      <p:sp>
        <p:nvSpPr>
          <p:cNvPr id="134" name="Google Shape;134;p18"/>
          <p:cNvSpPr txBox="1"/>
          <p:nvPr/>
        </p:nvSpPr>
        <p:spPr>
          <a:xfrm>
            <a:off x="3208339" y="4240875"/>
            <a:ext cx="548700" cy="51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IT</a:t>
            </a:r>
            <a:endParaRPr b="1" i="0" sz="2400" u="none" cap="none" strike="noStrike">
              <a:solidFill>
                <a:srgbClr val="000000"/>
              </a:solidFill>
              <a:latin typeface="Roboto"/>
              <a:ea typeface="Roboto"/>
              <a:cs typeface="Roboto"/>
              <a:sym typeface="Roboto"/>
            </a:endParaRPr>
          </a:p>
        </p:txBody>
      </p:sp>
      <p:sp>
        <p:nvSpPr>
          <p:cNvPr id="135" name="Google Shape;135;p18"/>
          <p:cNvSpPr txBox="1"/>
          <p:nvPr/>
        </p:nvSpPr>
        <p:spPr>
          <a:xfrm>
            <a:off x="3892401" y="4461300"/>
            <a:ext cx="6705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CS</a:t>
            </a:r>
            <a:endParaRPr b="1" i="0" sz="3000" u="none" cap="none" strike="noStrike">
              <a:solidFill>
                <a:srgbClr val="000000"/>
              </a:solidFill>
              <a:latin typeface="Roboto"/>
              <a:ea typeface="Roboto"/>
              <a:cs typeface="Roboto"/>
              <a:sym typeface="Roboto"/>
            </a:endParaRPr>
          </a:p>
        </p:txBody>
      </p:sp>
      <p:sp>
        <p:nvSpPr>
          <p:cNvPr id="136" name="Google Shape;136;p18"/>
          <p:cNvSpPr txBox="1"/>
          <p:nvPr/>
        </p:nvSpPr>
        <p:spPr>
          <a:xfrm>
            <a:off x="3861258" y="3618071"/>
            <a:ext cx="6705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IDE</a:t>
            </a:r>
            <a:endParaRPr b="1" i="0" sz="2400" u="none" cap="none" strike="noStrike">
              <a:solidFill>
                <a:srgbClr val="000000"/>
              </a:solidFill>
              <a:latin typeface="Roboto"/>
              <a:ea typeface="Roboto"/>
              <a:cs typeface="Roboto"/>
              <a:sym typeface="Roboto"/>
            </a:endParaRPr>
          </a:p>
        </p:txBody>
      </p:sp>
      <p:sp>
        <p:nvSpPr>
          <p:cNvPr id="137" name="Google Shape;137;p18"/>
          <p:cNvSpPr txBox="1"/>
          <p:nvPr/>
        </p:nvSpPr>
        <p:spPr>
          <a:xfrm>
            <a:off x="4793977" y="4185825"/>
            <a:ext cx="8217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APP</a:t>
            </a:r>
            <a:endParaRPr b="1" i="0" sz="2400" u="none" cap="none" strike="noStrike">
              <a:solidFill>
                <a:srgbClr val="000000"/>
              </a:solidFill>
              <a:latin typeface="Roboto"/>
              <a:ea typeface="Roboto"/>
              <a:cs typeface="Roboto"/>
              <a:sym typeface="Roboto"/>
            </a:endParaRPr>
          </a:p>
        </p:txBody>
      </p:sp>
      <p:sp>
        <p:nvSpPr>
          <p:cNvPr id="138" name="Google Shape;138;p18"/>
          <p:cNvSpPr txBox="1"/>
          <p:nvPr/>
        </p:nvSpPr>
        <p:spPr>
          <a:xfrm>
            <a:off x="5655913" y="3515763"/>
            <a:ext cx="6705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JS</a:t>
            </a:r>
            <a:endParaRPr b="1" i="0" sz="3000" u="none" cap="none" strike="noStrike">
              <a:solidFill>
                <a:srgbClr val="000000"/>
              </a:solidFill>
              <a:latin typeface="Roboto"/>
              <a:ea typeface="Roboto"/>
              <a:cs typeface="Roboto"/>
              <a:sym typeface="Roboto"/>
            </a:endParaRPr>
          </a:p>
        </p:txBody>
      </p:sp>
      <p:sp>
        <p:nvSpPr>
          <p:cNvPr id="139" name="Google Shape;139;p18"/>
          <p:cNvSpPr txBox="1"/>
          <p:nvPr/>
        </p:nvSpPr>
        <p:spPr>
          <a:xfrm>
            <a:off x="5866827" y="4935125"/>
            <a:ext cx="13809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HTML</a:t>
            </a:r>
            <a:endParaRPr b="1" i="0" sz="3000" u="none" cap="none" strike="noStrike">
              <a:solidFill>
                <a:srgbClr val="000000"/>
              </a:solidFill>
              <a:latin typeface="Roboto"/>
              <a:ea typeface="Roboto"/>
              <a:cs typeface="Roboto"/>
              <a:sym typeface="Roboto"/>
            </a:endParaRPr>
          </a:p>
        </p:txBody>
      </p:sp>
      <p:sp>
        <p:nvSpPr>
          <p:cNvPr id="140" name="Google Shape;140;p18"/>
          <p:cNvSpPr txBox="1"/>
          <p:nvPr/>
        </p:nvSpPr>
        <p:spPr>
          <a:xfrm>
            <a:off x="6326415" y="4132050"/>
            <a:ext cx="11700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URL</a:t>
            </a:r>
            <a:endParaRPr b="1" i="0" sz="3000" u="none" cap="none" strike="noStrike">
              <a:solidFill>
                <a:srgbClr val="000000"/>
              </a:solidFill>
              <a:latin typeface="Roboto"/>
              <a:ea typeface="Roboto"/>
              <a:cs typeface="Roboto"/>
              <a:sym typeface="Roboto"/>
            </a:endParaRPr>
          </a:p>
        </p:txBody>
      </p:sp>
      <p:sp>
        <p:nvSpPr>
          <p:cNvPr id="141" name="Google Shape;141;p18"/>
          <p:cNvSpPr txBox="1"/>
          <p:nvPr/>
        </p:nvSpPr>
        <p:spPr>
          <a:xfrm>
            <a:off x="7247690" y="4753575"/>
            <a:ext cx="11700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CPU</a:t>
            </a:r>
            <a:endParaRPr b="1" i="0" sz="2400" u="none" cap="none" strike="noStrike">
              <a:solidFill>
                <a:srgbClr val="000000"/>
              </a:solidFill>
              <a:latin typeface="Roboto"/>
              <a:ea typeface="Roboto"/>
              <a:cs typeface="Roboto"/>
              <a:sym typeface="Roboto"/>
            </a:endParaRPr>
          </a:p>
        </p:txBody>
      </p:sp>
      <p:sp>
        <p:nvSpPr>
          <p:cNvPr id="142" name="Google Shape;142;p18"/>
          <p:cNvSpPr txBox="1"/>
          <p:nvPr/>
        </p:nvSpPr>
        <p:spPr>
          <a:xfrm>
            <a:off x="4485927" y="5019950"/>
            <a:ext cx="11700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ROM</a:t>
            </a:r>
            <a:endParaRPr b="1" i="0" sz="2400" u="none" cap="none" strike="noStrike">
              <a:solidFill>
                <a:srgbClr val="000000"/>
              </a:solidFill>
              <a:latin typeface="Roboto"/>
              <a:ea typeface="Roboto"/>
              <a:cs typeface="Roboto"/>
              <a:sym typeface="Roboto"/>
            </a:endParaRPr>
          </a:p>
        </p:txBody>
      </p:sp>
      <p:sp>
        <p:nvSpPr>
          <p:cNvPr id="143" name="Google Shape;143;p18"/>
          <p:cNvSpPr txBox="1"/>
          <p:nvPr/>
        </p:nvSpPr>
        <p:spPr>
          <a:xfrm>
            <a:off x="6803040" y="3328975"/>
            <a:ext cx="11700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RAM</a:t>
            </a:r>
            <a:endParaRPr b="1" i="0" sz="2400" u="none" cap="none" strike="noStrike">
              <a:solidFill>
                <a:srgbClr val="000000"/>
              </a:solidFill>
              <a:latin typeface="Roboto"/>
              <a:ea typeface="Roboto"/>
              <a:cs typeface="Roboto"/>
              <a:sym typeface="Roboto"/>
            </a:endParaRPr>
          </a:p>
        </p:txBody>
      </p:sp>
      <p:sp>
        <p:nvSpPr>
          <p:cNvPr id="144" name="Google Shape;144;p18"/>
          <p:cNvSpPr txBox="1"/>
          <p:nvPr/>
        </p:nvSpPr>
        <p:spPr>
          <a:xfrm>
            <a:off x="7761702" y="4041275"/>
            <a:ext cx="11700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SSD</a:t>
            </a:r>
            <a:endParaRPr b="1" i="0" sz="2400" u="none" cap="none" strike="noStrike">
              <a:solidFill>
                <a:srgbClr val="000000"/>
              </a:solidFill>
              <a:latin typeface="Roboto"/>
              <a:ea typeface="Roboto"/>
              <a:cs typeface="Roboto"/>
              <a:sym typeface="Roboto"/>
            </a:endParaRPr>
          </a:p>
        </p:txBody>
      </p:sp>
      <p:sp>
        <p:nvSpPr>
          <p:cNvPr id="145" name="Google Shape;145;p18"/>
          <p:cNvSpPr txBox="1"/>
          <p:nvPr/>
        </p:nvSpPr>
        <p:spPr>
          <a:xfrm>
            <a:off x="8185752" y="3328975"/>
            <a:ext cx="11700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HDD</a:t>
            </a:r>
            <a:endParaRPr b="1" i="0" sz="2400" u="none" cap="none" strike="noStrike">
              <a:solidFill>
                <a:srgbClr val="000000"/>
              </a:solidFill>
              <a:latin typeface="Roboto"/>
              <a:ea typeface="Roboto"/>
              <a:cs typeface="Roboto"/>
              <a:sym typeface="Roboto"/>
            </a:endParaRPr>
          </a:p>
        </p:txBody>
      </p:sp>
      <p:sp>
        <p:nvSpPr>
          <p:cNvPr id="146" name="Google Shape;146;p18"/>
          <p:cNvSpPr txBox="1"/>
          <p:nvPr/>
        </p:nvSpPr>
        <p:spPr>
          <a:xfrm>
            <a:off x="8185752" y="4935125"/>
            <a:ext cx="11700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USB</a:t>
            </a:r>
            <a:endParaRPr b="1" i="0" sz="2400" u="none" cap="none" strike="noStrike">
              <a:solidFill>
                <a:srgbClr val="000000"/>
              </a:solidFill>
              <a:latin typeface="Roboto"/>
              <a:ea typeface="Roboto"/>
              <a:cs typeface="Roboto"/>
              <a:sym typeface="Roboto"/>
            </a:endParaRPr>
          </a:p>
        </p:txBody>
      </p:sp>
      <p:sp>
        <p:nvSpPr>
          <p:cNvPr id="147" name="Google Shape;147;p18"/>
          <p:cNvSpPr txBox="1"/>
          <p:nvPr/>
        </p:nvSpPr>
        <p:spPr>
          <a:xfrm>
            <a:off x="3014839" y="3491575"/>
            <a:ext cx="548700" cy="51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AI</a:t>
            </a:r>
            <a:endParaRPr b="1" i="0" sz="2400" u="none" cap="none" strike="noStrike">
              <a:solidFill>
                <a:srgbClr val="000000"/>
              </a:solidFill>
              <a:latin typeface="Roboto"/>
              <a:ea typeface="Roboto"/>
              <a:cs typeface="Roboto"/>
              <a:sym typeface="Roboto"/>
            </a:endParaRPr>
          </a:p>
        </p:txBody>
      </p:sp>
      <p:sp>
        <p:nvSpPr>
          <p:cNvPr id="148" name="Google Shape;148;p18"/>
          <p:cNvSpPr txBox="1"/>
          <p:nvPr/>
        </p:nvSpPr>
        <p:spPr>
          <a:xfrm>
            <a:off x="2919414" y="4990175"/>
            <a:ext cx="548700" cy="51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IP</a:t>
            </a:r>
            <a:endParaRPr b="1" i="0" sz="2400" u="none" cap="none" strike="noStrike">
              <a:solidFill>
                <a:srgbClr val="000000"/>
              </a:solidFill>
              <a:latin typeface="Roboto"/>
              <a:ea typeface="Roboto"/>
              <a:cs typeface="Roboto"/>
              <a:sym typeface="Roboto"/>
            </a:endParaRPr>
          </a:p>
        </p:txBody>
      </p:sp>
      <p:sp>
        <p:nvSpPr>
          <p:cNvPr id="149" name="Google Shape;149;p18"/>
          <p:cNvSpPr txBox="1"/>
          <p:nvPr/>
        </p:nvSpPr>
        <p:spPr>
          <a:xfrm>
            <a:off x="3468127" y="5502875"/>
            <a:ext cx="13257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HTTP</a:t>
            </a:r>
            <a:endParaRPr b="1" i="0" sz="3000" u="none" cap="none" strike="noStrike">
              <a:solidFill>
                <a:srgbClr val="000000"/>
              </a:solidFill>
              <a:latin typeface="Roboto"/>
              <a:ea typeface="Roboto"/>
              <a:cs typeface="Roboto"/>
              <a:sym typeface="Roboto"/>
            </a:endParaRPr>
          </a:p>
        </p:txBody>
      </p:sp>
      <p:sp>
        <p:nvSpPr>
          <p:cNvPr id="150" name="Google Shape;150;p18"/>
          <p:cNvSpPr txBox="1"/>
          <p:nvPr/>
        </p:nvSpPr>
        <p:spPr>
          <a:xfrm>
            <a:off x="4635952" y="3277138"/>
            <a:ext cx="10947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SSH</a:t>
            </a:r>
            <a:endParaRPr b="1" i="0" sz="2400" u="none" cap="none" strike="noStrike">
              <a:solidFill>
                <a:srgbClr val="000000"/>
              </a:solidFill>
              <a:latin typeface="Roboto"/>
              <a:ea typeface="Roboto"/>
              <a:cs typeface="Roboto"/>
              <a:sym typeface="Roboto"/>
            </a:endParaRPr>
          </a:p>
        </p:txBody>
      </p:sp>
      <p:sp>
        <p:nvSpPr>
          <p:cNvPr id="151" name="Google Shape;151;p18"/>
          <p:cNvSpPr txBox="1"/>
          <p:nvPr/>
        </p:nvSpPr>
        <p:spPr>
          <a:xfrm>
            <a:off x="5349914" y="5502875"/>
            <a:ext cx="10947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PC</a:t>
            </a:r>
            <a:endParaRPr b="1" i="0" sz="2400" u="none" cap="none" strike="noStrike">
              <a:solidFill>
                <a:srgbClr val="000000"/>
              </a:solidFill>
              <a:latin typeface="Roboto"/>
              <a:ea typeface="Roboto"/>
              <a:cs typeface="Roboto"/>
              <a:sym typeface="Roboto"/>
            </a:endParaRPr>
          </a:p>
        </p:txBody>
      </p:sp>
      <p:sp>
        <p:nvSpPr>
          <p:cNvPr id="152" name="Google Shape;152;p18"/>
          <p:cNvSpPr txBox="1"/>
          <p:nvPr/>
        </p:nvSpPr>
        <p:spPr>
          <a:xfrm>
            <a:off x="6928864" y="5502875"/>
            <a:ext cx="10947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OS</a:t>
            </a:r>
            <a:endParaRPr b="1" i="0" sz="2400" u="none" cap="none" strike="noStrike">
              <a:solidFill>
                <a:srgbClr val="000000"/>
              </a:solidFill>
              <a:latin typeface="Roboto"/>
              <a:ea typeface="Roboto"/>
              <a:cs typeface="Roboto"/>
              <a:sym typeface="Roboto"/>
            </a:endParaRPr>
          </a:p>
        </p:txBody>
      </p:sp>
      <p:sp>
        <p:nvSpPr>
          <p:cNvPr id="153" name="Google Shape;153;p18"/>
          <p:cNvSpPr txBox="1"/>
          <p:nvPr/>
        </p:nvSpPr>
        <p:spPr>
          <a:xfrm>
            <a:off x="2120388" y="4004275"/>
            <a:ext cx="6705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MB</a:t>
            </a:r>
            <a:endParaRPr b="1" i="0" sz="2400" u="none" cap="none" strike="noStrike">
              <a:solidFill>
                <a:srgbClr val="000000"/>
              </a:solidFill>
              <a:latin typeface="Roboto"/>
              <a:ea typeface="Roboto"/>
              <a:cs typeface="Roboto"/>
              <a:sym typeface="Roboto"/>
            </a:endParaRPr>
          </a:p>
        </p:txBody>
      </p:sp>
      <p:sp>
        <p:nvSpPr>
          <p:cNvPr id="154" name="Google Shape;154;p18"/>
          <p:cNvSpPr txBox="1"/>
          <p:nvPr/>
        </p:nvSpPr>
        <p:spPr>
          <a:xfrm>
            <a:off x="1917988" y="4753575"/>
            <a:ext cx="670500" cy="6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Roboto"/>
                <a:ea typeface="Roboto"/>
                <a:cs typeface="Roboto"/>
                <a:sym typeface="Roboto"/>
              </a:rPr>
              <a:t>GB</a:t>
            </a:r>
            <a:endParaRPr b="1" i="0" sz="2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9" name="Shape 159"/>
        <p:cNvGrpSpPr/>
        <p:nvPr/>
      </p:nvGrpSpPr>
      <p:grpSpPr>
        <a:xfrm>
          <a:off x="0" y="0"/>
          <a:ext cx="0" cy="0"/>
          <a:chOff x="0" y="0"/>
          <a:chExt cx="0" cy="0"/>
        </a:xfrm>
      </p:grpSpPr>
      <p:pic>
        <p:nvPicPr>
          <p:cNvPr id="160" name="Google Shape;160;p1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61" name="Google Shape;161;p19"/>
          <p:cNvSpPr txBox="1"/>
          <p:nvPr>
            <p:ph type="title"/>
          </p:nvPr>
        </p:nvSpPr>
        <p:spPr>
          <a:xfrm>
            <a:off x="1533125" y="1709750"/>
            <a:ext cx="9814200" cy="2879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1400"/>
              <a:buNone/>
            </a:pPr>
            <a:r>
              <a:rPr lang="en-US" sz="4800">
                <a:latin typeface="Roboto"/>
                <a:ea typeface="Roboto"/>
                <a:cs typeface="Roboto"/>
                <a:sym typeface="Roboto"/>
              </a:rPr>
              <a:t>Computers are all about storing and processing data and information. </a:t>
            </a:r>
            <a:endParaRPr sz="4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6" name="Shape 166"/>
        <p:cNvGrpSpPr/>
        <p:nvPr/>
      </p:nvGrpSpPr>
      <p:grpSpPr>
        <a:xfrm>
          <a:off x="0" y="0"/>
          <a:ext cx="0" cy="0"/>
          <a:chOff x="0" y="0"/>
          <a:chExt cx="0" cy="0"/>
        </a:xfrm>
      </p:grpSpPr>
      <p:pic>
        <p:nvPicPr>
          <p:cNvPr id="167" name="Google Shape;167;p2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68" name="Google Shape;168;p20"/>
          <p:cNvSpPr txBox="1"/>
          <p:nvPr>
            <p:ph type="title"/>
          </p:nvPr>
        </p:nvSpPr>
        <p:spPr>
          <a:xfrm>
            <a:off x="1533125" y="1709750"/>
            <a:ext cx="9814200" cy="2879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1400"/>
              <a:buNone/>
            </a:pPr>
            <a:r>
              <a:rPr lang="en-US" sz="4800">
                <a:latin typeface="Roboto"/>
                <a:ea typeface="Roboto"/>
                <a:cs typeface="Roboto"/>
                <a:sym typeface="Roboto"/>
              </a:rPr>
              <a:t>At the smallest scale in the computer, information is stored as bits and bytes.</a:t>
            </a:r>
            <a:endParaRPr sz="4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3" name="Shape 173"/>
        <p:cNvGrpSpPr/>
        <p:nvPr/>
      </p:nvGrpSpPr>
      <p:grpSpPr>
        <a:xfrm>
          <a:off x="0" y="0"/>
          <a:ext cx="0" cy="0"/>
          <a:chOff x="0" y="0"/>
          <a:chExt cx="0" cy="0"/>
        </a:xfrm>
      </p:grpSpPr>
      <p:sp>
        <p:nvSpPr>
          <p:cNvPr id="174" name="Google Shape;174;p2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Bits and Bytes</a:t>
            </a:r>
            <a:endParaRPr b="1" i="0" sz="4800" u="none" cap="none" strike="noStrike">
              <a:solidFill>
                <a:srgbClr val="434343"/>
              </a:solidFill>
              <a:latin typeface="Roboto"/>
              <a:ea typeface="Roboto"/>
              <a:cs typeface="Roboto"/>
              <a:sym typeface="Roboto"/>
            </a:endParaRPr>
          </a:p>
        </p:txBody>
      </p:sp>
      <p:pic>
        <p:nvPicPr>
          <p:cNvPr id="175" name="Google Shape;175;p21"/>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76" name="Google Shape;176;p21"/>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A "</a:t>
            </a:r>
            <a:r>
              <a:rPr b="1" i="0" lang="en-US" sz="3000" u="none" cap="none" strike="noStrike">
                <a:solidFill>
                  <a:srgbClr val="000000"/>
                </a:solidFill>
                <a:latin typeface="Roboto"/>
                <a:ea typeface="Roboto"/>
                <a:cs typeface="Roboto"/>
                <a:sym typeface="Roboto"/>
              </a:rPr>
              <a:t>bit</a:t>
            </a:r>
            <a:r>
              <a:rPr b="0" i="0" lang="en-US" sz="3000" u="none" cap="none" strike="noStrike">
                <a:solidFill>
                  <a:srgbClr val="000000"/>
                </a:solidFill>
                <a:latin typeface="Roboto"/>
                <a:ea typeface="Roboto"/>
                <a:cs typeface="Roboto"/>
                <a:sym typeface="Roboto"/>
              </a:rPr>
              <a:t>", like an atom, the smallest unit of storage</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A bit stores just a 0 or 1</a:t>
            </a:r>
            <a:endParaRPr b="0" i="0" sz="3000" u="none" cap="none" strike="noStrike">
              <a:solidFill>
                <a:srgbClr val="000000"/>
              </a:solidFill>
              <a:latin typeface="Roboto"/>
              <a:ea typeface="Roboto"/>
              <a:cs typeface="Roboto"/>
              <a:sym typeface="Roboto"/>
            </a:endParaRPr>
          </a:p>
          <a:p>
            <a:pPr indent="-419100" lvl="0" marL="457200" marR="0" rtl="0" algn="l">
              <a:lnSpc>
                <a:spcPct val="150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"In a computer it's all 0's and 1's" ... bits</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