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6858000" cx="12192000"/>
  <p:notesSz cx="6858000" cy="914400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font" Target="fonts/Roboto-bold.fntdata"/><Relationship Id="rId23" Type="http://schemas.openxmlformats.org/officeDocument/2006/relationships/slide" Target="slides/slide19.xml"/><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Roboto-boldItalic.fntdata"/><Relationship Id="rId25" Type="http://schemas.openxmlformats.org/officeDocument/2006/relationships/slide" Target="slides/slide21.xml"/><Relationship Id="rId47" Type="http://schemas.openxmlformats.org/officeDocument/2006/relationships/font" Target="fonts/Roboto-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rPr lang="en-US"/>
              <a:t>ENIAC, mašina koja se smatra jednim od prvih računara, bila je vrlo kompleksna u svakom smislu.</a:t>
            </a:r>
            <a:endParaRPr/>
          </a:p>
        </p:txBody>
      </p:sp>
      <p:sp>
        <p:nvSpPr>
          <p:cNvPr id="162" name="Google Shape;162;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170" name="Google Shape;170;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SzPts val="1100"/>
              <a:buNone/>
            </a:pPr>
            <a:r>
              <a:t/>
            </a:r>
            <a:endParaRPr/>
          </a:p>
        </p:txBody>
      </p:sp>
      <p:sp>
        <p:nvSpPr>
          <p:cNvPr id="178" name="Google Shape;178;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SzPts val="1100"/>
              <a:buNone/>
            </a:pPr>
            <a:r>
              <a:t/>
            </a:r>
            <a:endParaRPr/>
          </a:p>
        </p:txBody>
      </p:sp>
      <p:sp>
        <p:nvSpPr>
          <p:cNvPr id="186" name="Google Shape;186;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SzPts val="1100"/>
              <a:buNone/>
            </a:pPr>
            <a:r>
              <a:rPr lang="en-US"/>
              <a:t>CPU - Central Processing Unit - inevitably referred to as the "brains" of the computer. The CPU does the active "running" of code, manipulating data, while the other components have a more passive role, such as storing data. When we say that a computer can "add two numbers, a billion times a second", we mean that the CPU does it. When you hit the Run button, the CPU ultimately "runs" your code. Later on, we will complete the picture of how your JavaScript code is run by the CPU.</a:t>
            </a:r>
            <a:endParaRPr/>
          </a:p>
        </p:txBody>
      </p:sp>
      <p:sp>
        <p:nvSpPr>
          <p:cNvPr id="193" name="Google Shape;193;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35000"/>
              </a:lnSpc>
              <a:spcBef>
                <a:spcPts val="0"/>
              </a:spcBef>
              <a:spcAft>
                <a:spcPts val="0"/>
              </a:spcAft>
              <a:buClr>
                <a:schemeClr val="dk1"/>
              </a:buClr>
              <a:buSzPts val="1100"/>
              <a:buFont typeface="Arial"/>
              <a:buNone/>
            </a:pPr>
            <a:r>
              <a:rPr lang="en-US" sz="1000">
                <a:latin typeface="Arial"/>
                <a:ea typeface="Arial"/>
                <a:cs typeface="Arial"/>
                <a:sym typeface="Arial"/>
              </a:rPr>
              <a:t>RAM - Random-Access Memory, or just "memory". RAM is the working scratchpad memory the computer uses to store code and data that are being actively used. RAM is effectively a storage area of bytes under the control of the CPU. RAM is relatively fast, able to retrieve the value of any particular byte in a few nanoseconds (1 nanosecond is 1 billionth of a second). The other main feature of RAM is that it only keeps its state so long as it is supplied with power -- RAM is "volatile", not "persistent".</a:t>
            </a:r>
            <a:endParaRPr sz="1000">
              <a:latin typeface="Arial"/>
              <a:ea typeface="Arial"/>
              <a:cs typeface="Arial"/>
              <a:sym typeface="Arial"/>
            </a:endParaRPr>
          </a:p>
          <a:p>
            <a:pPr indent="0" lvl="0" marL="0" rtl="0" algn="l">
              <a:lnSpc>
                <a:spcPct val="135000"/>
              </a:lnSpc>
              <a:spcBef>
                <a:spcPts val="700"/>
              </a:spcBef>
              <a:spcAft>
                <a:spcPts val="0"/>
              </a:spcAft>
              <a:buClr>
                <a:schemeClr val="dk1"/>
              </a:buClr>
              <a:buSzPts val="1100"/>
              <a:buFont typeface="Arial"/>
              <a:buNone/>
            </a:pPr>
            <a:r>
              <a:rPr lang="en-US" sz="1000">
                <a:latin typeface="Arial"/>
                <a:ea typeface="Arial"/>
                <a:cs typeface="Arial"/>
                <a:sym typeface="Arial"/>
              </a:rPr>
              <a:t>Suppose you are working on your computer and it suddenly loses power and the screen goes blank. You understand that what you were working on is gone .. RAM has been wiped clean, leaving you only with what you last saved to disk (below).</a:t>
            </a:r>
            <a:endParaRPr sz="1000">
              <a:latin typeface="Arial"/>
              <a:ea typeface="Arial"/>
              <a:cs typeface="Arial"/>
              <a:sym typeface="Arial"/>
            </a:endParaRPr>
          </a:p>
          <a:p>
            <a:pPr indent="0" lvl="0" marL="0" rtl="0" algn="l">
              <a:lnSpc>
                <a:spcPct val="135000"/>
              </a:lnSpc>
              <a:spcBef>
                <a:spcPts val="700"/>
              </a:spcBef>
              <a:spcAft>
                <a:spcPts val="0"/>
              </a:spcAft>
              <a:buClr>
                <a:schemeClr val="dk1"/>
              </a:buClr>
              <a:buSzPts val="1100"/>
              <a:buFont typeface="Arial"/>
              <a:buNone/>
            </a:pPr>
            <a:r>
              <a:rPr b="1" lang="en-US" sz="1000">
                <a:latin typeface="Arial"/>
                <a:ea typeface="Arial"/>
                <a:cs typeface="Arial"/>
                <a:sym typeface="Arial"/>
              </a:rPr>
              <a:t>Cache</a:t>
            </a:r>
            <a:r>
              <a:rPr lang="en-US" sz="1000">
                <a:latin typeface="Arial"/>
                <a:ea typeface="Arial"/>
                <a:cs typeface="Arial"/>
                <a:sym typeface="Arial"/>
              </a:rPr>
              <a:t> - A computer’s CPU is a fast device. But the storage devices are not as fast as the CPU. Most of the time the CPU has to slow down because of these devices. A small section of the high speed RAM is used to keep frequently needed information.</a:t>
            </a:r>
            <a:endParaRPr sz="1000">
              <a:latin typeface="Arial"/>
              <a:ea typeface="Arial"/>
              <a:cs typeface="Arial"/>
              <a:sym typeface="Arial"/>
            </a:endParaRPr>
          </a:p>
          <a:p>
            <a:pPr indent="0" lvl="0" marL="0" rtl="0" algn="l">
              <a:lnSpc>
                <a:spcPct val="135000"/>
              </a:lnSpc>
              <a:spcBef>
                <a:spcPts val="700"/>
              </a:spcBef>
              <a:spcAft>
                <a:spcPts val="0"/>
              </a:spcAft>
              <a:buClr>
                <a:schemeClr val="dk1"/>
              </a:buClr>
              <a:buSzPts val="1100"/>
              <a:buFont typeface="Arial"/>
              <a:buNone/>
            </a:pPr>
            <a:r>
              <a:rPr lang="en-US" sz="1000">
                <a:latin typeface="Arial"/>
                <a:ea typeface="Arial"/>
                <a:cs typeface="Arial"/>
                <a:sym typeface="Arial"/>
              </a:rPr>
              <a:t>Kako bi sve komponente znale da kao da komuniciraju medjusobno proizvodjaci su morali da da im daju neke nacine </a:t>
            </a:r>
            <a:endParaRPr sz="1000">
              <a:latin typeface="Arial"/>
              <a:ea typeface="Arial"/>
              <a:cs typeface="Arial"/>
              <a:sym typeface="Arial"/>
            </a:endParaRPr>
          </a:p>
          <a:p>
            <a:pPr indent="0" lvl="0" marL="0" rtl="0" algn="l">
              <a:lnSpc>
                <a:spcPct val="135000"/>
              </a:lnSpc>
              <a:spcBef>
                <a:spcPts val="700"/>
              </a:spcBef>
              <a:spcAft>
                <a:spcPts val="700"/>
              </a:spcAft>
              <a:buSzPts val="1100"/>
              <a:buNone/>
            </a:pPr>
            <a:r>
              <a:rPr lang="en-US" sz="1000">
                <a:latin typeface="Arial"/>
                <a:ea typeface="Arial"/>
                <a:cs typeface="Arial"/>
                <a:sym typeface="Arial"/>
              </a:rPr>
              <a:t>One set of instructions found in the ROM is called the </a:t>
            </a:r>
            <a:r>
              <a:rPr b="1" lang="en-US" sz="1000">
                <a:latin typeface="Arial"/>
                <a:ea typeface="Arial"/>
                <a:cs typeface="Arial"/>
                <a:sym typeface="Arial"/>
              </a:rPr>
              <a:t>ROM</a:t>
            </a:r>
            <a:r>
              <a:rPr lang="en-US" sz="1000">
                <a:latin typeface="Arial"/>
                <a:ea typeface="Arial"/>
                <a:cs typeface="Arial"/>
                <a:sym typeface="Arial"/>
              </a:rPr>
              <a:t> - BIOS which stands for Read Only Memory Basic Input Output Services. This set of programs perform the most basic control and supervisory operations for the computer.</a:t>
            </a:r>
            <a:endParaRPr sz="1000">
              <a:latin typeface="Arial"/>
              <a:ea typeface="Arial"/>
              <a:cs typeface="Arial"/>
              <a:sym typeface="Arial"/>
            </a:endParaRPr>
          </a:p>
        </p:txBody>
      </p:sp>
      <p:sp>
        <p:nvSpPr>
          <p:cNvPr id="202" name="Google Shape;202;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35000"/>
              </a:lnSpc>
              <a:spcBef>
                <a:spcPts val="0"/>
              </a:spcBef>
              <a:spcAft>
                <a:spcPts val="0"/>
              </a:spcAft>
              <a:buClr>
                <a:schemeClr val="dk1"/>
              </a:buClr>
              <a:buSzPts val="1100"/>
              <a:buFont typeface="Arial"/>
              <a:buNone/>
            </a:pPr>
            <a:r>
              <a:rPr lang="en-US" sz="1000">
                <a:latin typeface="Arial"/>
                <a:ea typeface="Arial"/>
                <a:cs typeface="Arial"/>
                <a:sym typeface="Arial"/>
              </a:rPr>
              <a:t>Persistent storage - long term storage for bytes as files and folders. Persistent meaning that the bytes are stored, even when power is turned off. A laptop might use a spinning hard drive (also known as "hard disk") for persistent storage of files. Or it could use a "flash drive", also known as a Solid State Disk - SSD, to store bytes on flash chips. The hard drive reads and writes magnetic patterns on a spinning metal disk to store the bytes, while flash is "solid state" - there are no moving parts, just silicon chips with tiny groups of electrons to store the bytes. In either case, the storage is persistent, meaning that it maintains its state even when the power is turned off.</a:t>
            </a:r>
            <a:endParaRPr sz="1000">
              <a:latin typeface="Arial"/>
              <a:ea typeface="Arial"/>
              <a:cs typeface="Arial"/>
              <a:sym typeface="Arial"/>
            </a:endParaRPr>
          </a:p>
          <a:p>
            <a:pPr indent="0" lvl="0" marL="0" rtl="0" algn="l">
              <a:lnSpc>
                <a:spcPct val="135000"/>
              </a:lnSpc>
              <a:spcBef>
                <a:spcPts val="700"/>
              </a:spcBef>
              <a:spcAft>
                <a:spcPts val="0"/>
              </a:spcAft>
              <a:buClr>
                <a:schemeClr val="dk1"/>
              </a:buClr>
              <a:buSzPts val="1100"/>
              <a:buFont typeface="Arial"/>
              <a:buNone/>
            </a:pPr>
            <a:r>
              <a:rPr lang="en-US" sz="1000">
                <a:latin typeface="Arial"/>
                <a:ea typeface="Arial"/>
                <a:cs typeface="Arial"/>
                <a:sym typeface="Arial"/>
              </a:rPr>
              <a:t>A flash drive is faster and uses less power than a hard disk. However, per byte, flash is significantly more expensive than hard drive storage. Flash has been getting cheaper, so it may take over niches at the expense of hard drives. Flash is much slower than RAM, so it is not a good replacement for RAM. Note that Adobe "flash" is an unrelated concept; it is a proprietary media format.</a:t>
            </a:r>
            <a:endParaRPr sz="1000">
              <a:latin typeface="Arial"/>
              <a:ea typeface="Arial"/>
              <a:cs typeface="Arial"/>
              <a:sym typeface="Arial"/>
            </a:endParaRPr>
          </a:p>
          <a:p>
            <a:pPr indent="0" lvl="0" marL="0" rtl="0" algn="l">
              <a:lnSpc>
                <a:spcPct val="135000"/>
              </a:lnSpc>
              <a:spcBef>
                <a:spcPts val="700"/>
              </a:spcBef>
              <a:spcAft>
                <a:spcPts val="700"/>
              </a:spcAft>
              <a:buSzPts val="1100"/>
              <a:buNone/>
            </a:pPr>
            <a:r>
              <a:rPr lang="en-US" sz="1000">
                <a:latin typeface="Arial"/>
                <a:ea typeface="Arial"/>
                <a:cs typeface="Arial"/>
                <a:sym typeface="Arial"/>
              </a:rPr>
              <a:t>Flash storage is what underlies USB thumb drives, cameras’ SD cards, or the built-in storage in a tablet or phone.</a:t>
            </a:r>
            <a:endParaRPr sz="1000">
              <a:latin typeface="Arial"/>
              <a:ea typeface="Arial"/>
              <a:cs typeface="Arial"/>
              <a:sym typeface="Arial"/>
            </a:endParaRPr>
          </a:p>
        </p:txBody>
      </p:sp>
      <p:sp>
        <p:nvSpPr>
          <p:cNvPr id="211" name="Google Shape;211;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SzPts val="1100"/>
              <a:buNone/>
            </a:pPr>
            <a:r>
              <a:t/>
            </a:r>
            <a:endParaRPr/>
          </a:p>
        </p:txBody>
      </p:sp>
      <p:sp>
        <p:nvSpPr>
          <p:cNvPr id="220" name="Google Shape;220;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SzPts val="1100"/>
              <a:buNone/>
            </a:pPr>
            <a:r>
              <a:t/>
            </a:r>
            <a:endParaRPr/>
          </a:p>
        </p:txBody>
      </p:sp>
      <p:sp>
        <p:nvSpPr>
          <p:cNvPr id="229" name="Google Shape;229;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SzPts val="1100"/>
              <a:buNone/>
            </a:pPr>
            <a:r>
              <a:t/>
            </a:r>
            <a:endParaRPr/>
          </a:p>
        </p:txBody>
      </p:sp>
      <p:sp>
        <p:nvSpPr>
          <p:cNvPr id="238" name="Google Shape;238;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SzPts val="1100"/>
              <a:buNone/>
            </a:pPr>
            <a:r>
              <a:t/>
            </a:r>
            <a:endParaRPr/>
          </a:p>
        </p:txBody>
      </p:sp>
      <p:sp>
        <p:nvSpPr>
          <p:cNvPr id="246" name="Google Shape;246;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SzPts val="1100"/>
              <a:buNone/>
            </a:pPr>
            <a:r>
              <a:t/>
            </a:r>
            <a:endParaRPr/>
          </a:p>
        </p:txBody>
      </p:sp>
      <p:sp>
        <p:nvSpPr>
          <p:cNvPr id="254" name="Google Shape;254;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SzPts val="1100"/>
              <a:buNone/>
            </a:pPr>
            <a:r>
              <a:t/>
            </a:r>
            <a:endParaRPr/>
          </a:p>
        </p:txBody>
      </p:sp>
      <p:sp>
        <p:nvSpPr>
          <p:cNvPr id="262" name="Google Shape;262;p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71" name="Google Shape;271;p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rPr lang="en-US"/>
              <a:t>Klasifikacija softvera se moze izvršiti na mnogo načina: po tipu zadataka kojima je namenjen, po platformama na kojima se izvršava... Ovde je data opšta klasifikacija.</a:t>
            </a:r>
            <a:endParaRPr/>
          </a:p>
        </p:txBody>
      </p:sp>
      <p:sp>
        <p:nvSpPr>
          <p:cNvPr id="280" name="Google Shape;280;p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rPr lang="en-US"/>
              <a:t>Program je skup instrukcija koje vode ka rešenju problema. Analogija koja može da se napravi: kulinarski recepti.</a:t>
            </a:r>
            <a:endParaRPr/>
          </a:p>
        </p:txBody>
      </p:sp>
      <p:sp>
        <p:nvSpPr>
          <p:cNvPr id="288" name="Google Shape;288;p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296" name="Google Shape;296;p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305" name="Google Shape;305;p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Zamislimo da imamo 5 postova i da oni redom imaju 3, 1, 11, 8, 6 lajkova. Zadatak je da prikažemo nekom novom korisniku postove od najzanimljivijih ka manje zanimljivima. Kako to da uradimo? </a:t>
            </a:r>
            <a:endParaRPr/>
          </a:p>
          <a:p>
            <a:pPr indent="0" lvl="0" marL="0" rtl="0" algn="l">
              <a:lnSpc>
                <a:spcPct val="115000"/>
              </a:lnSpc>
              <a:spcBef>
                <a:spcPts val="1000"/>
              </a:spcBef>
              <a:spcAft>
                <a:spcPts val="0"/>
              </a:spcAft>
              <a:buClr>
                <a:schemeClr val="dk1"/>
              </a:buClr>
              <a:buSzPts val="1100"/>
              <a:buFont typeface="Arial"/>
              <a:buNone/>
            </a:pPr>
            <a:r>
              <a:rPr lang="en-US"/>
              <a:t>I način: selection sort</a:t>
            </a:r>
            <a:endParaRPr/>
          </a:p>
          <a:p>
            <a:pPr indent="0" lvl="0" marL="0" rtl="0" algn="l">
              <a:lnSpc>
                <a:spcPct val="115000"/>
              </a:lnSpc>
              <a:spcBef>
                <a:spcPts val="1000"/>
              </a:spcBef>
              <a:spcAft>
                <a:spcPts val="0"/>
              </a:spcAft>
              <a:buClr>
                <a:schemeClr val="dk1"/>
              </a:buClr>
              <a:buSzPts val="1100"/>
              <a:buFont typeface="Arial"/>
              <a:buNone/>
            </a:pPr>
            <a:r>
              <a:rPr lang="en-US"/>
              <a:t>II nacin: bubble sort</a:t>
            </a:r>
            <a:endParaRPr/>
          </a:p>
          <a:p>
            <a:pPr indent="0" lvl="0" marL="0" rtl="0" algn="l">
              <a:lnSpc>
                <a:spcPct val="115000"/>
              </a:lnSpc>
              <a:spcBef>
                <a:spcPts val="1000"/>
              </a:spcBef>
              <a:spcAft>
                <a:spcPts val="1000"/>
              </a:spcAft>
              <a:buClr>
                <a:schemeClr val="dk1"/>
              </a:buClr>
              <a:buSzPts val="1100"/>
              <a:buFont typeface="Arial"/>
              <a:buNone/>
            </a:pPr>
            <a:r>
              <a:rPr lang="en-US"/>
              <a:t>Poenta je da smo videli dva različita načina, dva različita algoritma, da rešimo jedan te isti problem.  Algoritam je postupak, niz koraka koje treba preduzeti da bi se rešio neki problem. Algoritmi se razlikuju po svojoj efikasnosti, koliko prostora zauzimaju, koliko im vremena treba za izvršavanje, i razmatraju se različite česte probleme: algoritmi kriptovanja podataka, algoritmi kompresije podataka, algoritam trgovačkog putnika…</a:t>
            </a:r>
            <a:endParaRPr/>
          </a:p>
        </p:txBody>
      </p:sp>
      <p:sp>
        <p:nvSpPr>
          <p:cNvPr id="313" name="Google Shape;313;p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Kako pišemo programe? </a:t>
            </a:r>
            <a:endParaRPr/>
          </a:p>
          <a:p>
            <a:pPr indent="0" lvl="0" marL="0" rtl="0" algn="l">
              <a:lnSpc>
                <a:spcPct val="115000"/>
              </a:lnSpc>
              <a:spcBef>
                <a:spcPts val="1000"/>
              </a:spcBef>
              <a:spcAft>
                <a:spcPts val="1000"/>
              </a:spcAft>
              <a:buClr>
                <a:schemeClr val="dk1"/>
              </a:buClr>
              <a:buSzPts val="1100"/>
              <a:buFont typeface="Arial"/>
              <a:buNone/>
            </a:pPr>
            <a:r>
              <a:rPr lang="en-US"/>
              <a:t>Analogija koja može da se napravi sa govornim, prirodnim jezicima.</a:t>
            </a:r>
            <a:endParaRPr/>
          </a:p>
        </p:txBody>
      </p:sp>
      <p:sp>
        <p:nvSpPr>
          <p:cNvPr id="321" name="Google Shape;321;p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04" name="Google Shape;104;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Pitanje izbora odgovarajuceg jezika:</a:t>
            </a:r>
            <a:endParaRPr/>
          </a:p>
          <a:p>
            <a:pPr indent="0" lvl="0" marL="0" rtl="0" algn="l">
              <a:lnSpc>
                <a:spcPct val="115000"/>
              </a:lnSpc>
              <a:spcBef>
                <a:spcPts val="1000"/>
              </a:spcBef>
              <a:spcAft>
                <a:spcPts val="1000"/>
              </a:spcAft>
              <a:buClr>
                <a:schemeClr val="dk1"/>
              </a:buClr>
              <a:buSzPts val="1100"/>
              <a:buFont typeface="Arial"/>
              <a:buNone/>
            </a:pPr>
            <a:r>
              <a:rPr lang="en-US"/>
              <a:t>Svaki jezik ima svoje karakteristike. Prirodno se srodni jezici mogu grupisati. Kriterijumi grupisanja uticu na njihove podele. Sa stanovista udobnosti programiranja i nezavisnosti od samih platformi, moze da se posmatra podela na jezike niskog i visokog nivoa.  </a:t>
            </a:r>
            <a:endParaRPr/>
          </a:p>
        </p:txBody>
      </p:sp>
      <p:sp>
        <p:nvSpPr>
          <p:cNvPr id="329" name="Google Shape;329;p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Šta nam je tehnički neophodno da napišemo neki program?</a:t>
            </a:r>
            <a:endParaRPr/>
          </a:p>
          <a:p>
            <a:pPr indent="0" lvl="0" marL="0" rtl="0" algn="l">
              <a:lnSpc>
                <a:spcPct val="115000"/>
              </a:lnSpc>
              <a:spcBef>
                <a:spcPts val="1000"/>
              </a:spcBef>
              <a:spcAft>
                <a:spcPts val="0"/>
              </a:spcAft>
              <a:buClr>
                <a:schemeClr val="dk1"/>
              </a:buClr>
              <a:buSzPts val="1100"/>
              <a:buFont typeface="Arial"/>
              <a:buNone/>
            </a:pPr>
            <a:r>
              <a:rPr lang="en-US"/>
              <a:t>Editori: Programi koji omogućavaju da se zapiše sam tekst programa. </a:t>
            </a:r>
            <a:endParaRPr/>
          </a:p>
          <a:p>
            <a:pPr indent="0" lvl="0" marL="0" rtl="0" algn="l">
              <a:lnSpc>
                <a:spcPct val="115000"/>
              </a:lnSpc>
              <a:spcBef>
                <a:spcPts val="1000"/>
              </a:spcBef>
              <a:spcAft>
                <a:spcPts val="0"/>
              </a:spcAft>
              <a:buClr>
                <a:schemeClr val="dk1"/>
              </a:buClr>
              <a:buSzPts val="1100"/>
              <a:buFont typeface="Arial"/>
              <a:buNone/>
            </a:pPr>
            <a:r>
              <a:rPr lang="en-US"/>
              <a:t>Na primer, Notepad, gedit, Sublime, Atom…</a:t>
            </a:r>
            <a:endParaRPr/>
          </a:p>
          <a:p>
            <a:pPr indent="0" lvl="0" marL="0" rtl="0" algn="l">
              <a:lnSpc>
                <a:spcPct val="115000"/>
              </a:lnSpc>
              <a:spcBef>
                <a:spcPts val="1000"/>
              </a:spcBef>
              <a:spcAft>
                <a:spcPts val="0"/>
              </a:spcAft>
              <a:buClr>
                <a:schemeClr val="dk1"/>
              </a:buClr>
              <a:buSzPts val="1100"/>
              <a:buFont typeface="Arial"/>
              <a:buNone/>
            </a:pPr>
            <a:r>
              <a:rPr lang="en-US"/>
              <a:t>IDE: Programi koji omogućavaju udobniji razvoj.</a:t>
            </a:r>
            <a:endParaRPr/>
          </a:p>
          <a:p>
            <a:pPr indent="0" lvl="0" marL="0" rtl="0" algn="l">
              <a:lnSpc>
                <a:spcPct val="115000"/>
              </a:lnSpc>
              <a:spcBef>
                <a:spcPts val="1000"/>
              </a:spcBef>
              <a:spcAft>
                <a:spcPts val="1000"/>
              </a:spcAft>
              <a:buClr>
                <a:schemeClr val="dk1"/>
              </a:buClr>
              <a:buSzPts val="1100"/>
              <a:buFont typeface="Arial"/>
              <a:buNone/>
            </a:pPr>
            <a:r>
              <a:rPr lang="en-US"/>
              <a:t>Na primer, Visual Code Studio, WebStorm...</a:t>
            </a:r>
            <a:endParaRPr/>
          </a:p>
        </p:txBody>
      </p:sp>
      <p:sp>
        <p:nvSpPr>
          <p:cNvPr id="337" name="Google Shape;337;p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p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345" name="Google Shape;345;p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353" name="Google Shape;353;p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361" name="Google Shape;361;p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p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rPr lang="en-US"/>
              <a:t>Ovde je akcenat na logičkim greškama. Debageri su programi koji omogućavaju da ispratimo tok izvršavanja programa i korigujemo logičke previde.</a:t>
            </a:r>
            <a:endParaRPr/>
          </a:p>
        </p:txBody>
      </p:sp>
      <p:sp>
        <p:nvSpPr>
          <p:cNvPr id="369" name="Google Shape;369;p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377" name="Google Shape;377;p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385" name="Google Shape;385;p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p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393" name="Google Shape;393;p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rgbClr val="FFFFFF"/>
                </a:solidFill>
                <a:latin typeface="Calibri"/>
                <a:ea typeface="Calibri"/>
                <a:cs typeface="Calibri"/>
                <a:sym typeface="Calibri"/>
              </a:rPr>
              <a:t>Starting with the bootcamp</a:t>
            </a:r>
            <a:endParaRPr b="0" i="0" sz="12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rgbClr val="FFFFFF"/>
                </a:solidFill>
                <a:latin typeface="Calibri"/>
                <a:ea typeface="Calibri"/>
                <a:cs typeface="Calibri"/>
                <a:sym typeface="Calibri"/>
              </a:rPr>
              <a:t>Hoping to catch the wave and achieve much more </a:t>
            </a:r>
            <a:endParaRPr b="0" i="0" sz="1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02" name="Google Shape;402;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rgbClr val="000000"/>
              </a:buClr>
              <a:buSzPts val="1100"/>
              <a:buFont typeface="Arial"/>
              <a:buNone/>
            </a:pPr>
            <a:r>
              <a:rPr lang="en-US"/>
              <a:t>Da krenemo od toga zašto nam je potrebno da koristimo računare:</a:t>
            </a:r>
            <a:endParaRPr/>
          </a:p>
          <a:p>
            <a:pPr indent="-317500" lvl="0" marL="457200" rtl="0" algn="l">
              <a:lnSpc>
                <a:spcPct val="115000"/>
              </a:lnSpc>
              <a:spcBef>
                <a:spcPts val="1000"/>
              </a:spcBef>
              <a:spcAft>
                <a:spcPts val="0"/>
              </a:spcAft>
              <a:buClr>
                <a:schemeClr val="dk1"/>
              </a:buClr>
              <a:buSzPts val="1400"/>
              <a:buChar char="●"/>
            </a:pPr>
            <a:r>
              <a:rPr lang="en-US"/>
              <a:t>Brza obrada podataka</a:t>
            </a:r>
            <a:endParaRPr/>
          </a:p>
          <a:p>
            <a:pPr indent="-317500" lvl="0" marL="457200" rtl="0" algn="l">
              <a:lnSpc>
                <a:spcPct val="115000"/>
              </a:lnSpc>
              <a:spcBef>
                <a:spcPts val="0"/>
              </a:spcBef>
              <a:spcAft>
                <a:spcPts val="0"/>
              </a:spcAft>
              <a:buClr>
                <a:schemeClr val="dk1"/>
              </a:buClr>
              <a:buSzPts val="1400"/>
              <a:buChar char="●"/>
            </a:pPr>
            <a:r>
              <a:rPr lang="en-US"/>
              <a:t>Tačnost pri izračunavanju podataka</a:t>
            </a:r>
            <a:endParaRPr/>
          </a:p>
          <a:p>
            <a:pPr indent="-317500" lvl="0" marL="457200" rtl="0" algn="l">
              <a:lnSpc>
                <a:spcPct val="115000"/>
              </a:lnSpc>
              <a:spcBef>
                <a:spcPts val="0"/>
              </a:spcBef>
              <a:spcAft>
                <a:spcPts val="0"/>
              </a:spcAft>
              <a:buClr>
                <a:schemeClr val="dk1"/>
              </a:buClr>
              <a:buSzPts val="1400"/>
              <a:buChar char="●"/>
            </a:pPr>
            <a:r>
              <a:rPr lang="en-US"/>
              <a:t>Mogućnost da se velika količina podataka obradi u kratkom vremenskom periodu</a:t>
            </a:r>
            <a:endParaRPr/>
          </a:p>
        </p:txBody>
      </p:sp>
      <p:sp>
        <p:nvSpPr>
          <p:cNvPr id="113" name="Google Shape;113;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12" name="Google Shape;412;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700"/>
              </a:spcAft>
              <a:buClr>
                <a:schemeClr val="dk1"/>
              </a:buClr>
              <a:buSzPts val="1100"/>
              <a:buFont typeface="Arial"/>
              <a:buNone/>
            </a:pPr>
            <a:r>
              <a:t/>
            </a:r>
            <a:endParaRPr/>
          </a:p>
        </p:txBody>
      </p:sp>
      <p:sp>
        <p:nvSpPr>
          <p:cNvPr id="121" name="Google Shape;121;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700"/>
              </a:spcAft>
              <a:buClr>
                <a:schemeClr val="dk1"/>
              </a:buClr>
              <a:buSzPts val="1100"/>
              <a:buFont typeface="Arial"/>
              <a:buNone/>
            </a:pPr>
            <a:r>
              <a:t/>
            </a:r>
            <a:endParaRPr/>
          </a:p>
        </p:txBody>
      </p:sp>
      <p:sp>
        <p:nvSpPr>
          <p:cNvPr id="129" name="Google Shape;129;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rPr lang="en-US"/>
              <a:t>Kada pričamo o računarima, obično pričamo o hardveru i softveru.</a:t>
            </a:r>
            <a:endParaRPr/>
          </a:p>
        </p:txBody>
      </p:sp>
      <p:sp>
        <p:nvSpPr>
          <p:cNvPr id="137" name="Google Shape;137;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145" name="Google Shape;145;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53" name="Google Shape;153;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7" name="Google Shape;17;p2"/>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4" name="Google Shape;74;p11"/>
          <p:cNvSpPr txBox="1"/>
          <p:nvPr>
            <p:ph idx="1" type="body"/>
          </p:nvPr>
        </p:nvSpPr>
        <p:spPr>
          <a:xfrm rot="5400000">
            <a:off x="3920400" y="-1256575"/>
            <a:ext cx="4351200" cy="105156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00" y="1956625"/>
            <a:ext cx="5811900" cy="26289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80" name="Google Shape;80;p12"/>
          <p:cNvSpPr txBox="1"/>
          <p:nvPr>
            <p:ph idx="1" type="body"/>
          </p:nvPr>
        </p:nvSpPr>
        <p:spPr>
          <a:xfrm rot="5400000">
            <a:off x="1799400" y="-596075"/>
            <a:ext cx="5811900" cy="77343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831850" y="1709738"/>
            <a:ext cx="10515600" cy="28527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3" name="Google Shape;23;p3"/>
          <p:cNvSpPr txBox="1"/>
          <p:nvPr>
            <p:ph idx="1" type="body"/>
          </p:nvPr>
        </p:nvSpPr>
        <p:spPr>
          <a:xfrm>
            <a:off x="831850" y="4589463"/>
            <a:ext cx="10515600" cy="1500300"/>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rgbClr val="888888"/>
              </a:buClr>
              <a:buSzPts val="2800"/>
              <a:buFont typeface="Arial"/>
              <a:buNone/>
              <a:defRPr b="0" i="0" sz="2400" u="none" cap="none" strike="noStrike">
                <a:solidFill>
                  <a:srgbClr val="888888"/>
                </a:solidFill>
                <a:latin typeface="Calibri"/>
                <a:ea typeface="Calibri"/>
                <a:cs typeface="Calibri"/>
                <a:sym typeface="Calibri"/>
              </a:defRPr>
            </a:lvl1pPr>
            <a:lvl2pPr indent="-228600" lvl="1" marL="914400" marR="0" algn="l">
              <a:lnSpc>
                <a:spcPct val="90000"/>
              </a:lnSpc>
              <a:spcBef>
                <a:spcPts val="500"/>
              </a:spcBef>
              <a:spcAft>
                <a:spcPts val="0"/>
              </a:spcAft>
              <a:buClr>
                <a:srgbClr val="888888"/>
              </a:buClr>
              <a:buSzPts val="2400"/>
              <a:buFont typeface="Arial"/>
              <a:buNone/>
              <a:defRPr b="0" i="0" sz="2000" u="none" cap="none" strike="noStrike">
                <a:solidFill>
                  <a:srgbClr val="888888"/>
                </a:solidFill>
                <a:latin typeface="Calibri"/>
                <a:ea typeface="Calibri"/>
                <a:cs typeface="Calibri"/>
                <a:sym typeface="Calibri"/>
              </a:defRPr>
            </a:lvl2pPr>
            <a:lvl3pPr indent="-228600" lvl="2" marL="1371600" marR="0" algn="l">
              <a:lnSpc>
                <a:spcPct val="90000"/>
              </a:lnSpc>
              <a:spcBef>
                <a:spcPts val="500"/>
              </a:spcBef>
              <a:spcAft>
                <a:spcPts val="0"/>
              </a:spcAft>
              <a:buClr>
                <a:srgbClr val="888888"/>
              </a:buClr>
              <a:buSzPts val="2000"/>
              <a:buFont typeface="Arial"/>
              <a:buNone/>
              <a:defRPr b="0" i="0" sz="1800" u="none" cap="none" strike="noStrike">
                <a:solidFill>
                  <a:srgbClr val="888888"/>
                </a:solidFill>
                <a:latin typeface="Calibri"/>
                <a:ea typeface="Calibri"/>
                <a:cs typeface="Calibri"/>
                <a:sym typeface="Calibri"/>
              </a:defRPr>
            </a:lvl3pPr>
            <a:lvl4pPr indent="-228600" lvl="3" marL="18288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4pPr>
            <a:lvl5pPr indent="-228600" lvl="4" marL="22860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5pPr>
            <a:lvl6pPr indent="-228600" lvl="5" marL="27432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9pPr>
          </a:lstStyle>
          <a:p/>
        </p:txBody>
      </p:sp>
      <p:sp>
        <p:nvSpPr>
          <p:cNvPr id="24" name="Google Shape;24;p3"/>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4"/>
          <p:cNvSpPr txBox="1"/>
          <p:nvPr>
            <p:ph type="ctrTitle"/>
          </p:nvPr>
        </p:nvSpPr>
        <p:spPr>
          <a:xfrm>
            <a:off x="1524000" y="1122363"/>
            <a:ext cx="9144000" cy="23877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9" name="Google Shape;29;p4"/>
          <p:cNvSpPr txBox="1"/>
          <p:nvPr>
            <p:ph idx="1" type="subTitle"/>
          </p:nvPr>
        </p:nvSpPr>
        <p:spPr>
          <a:xfrm>
            <a:off x="1524000" y="3602038"/>
            <a:ext cx="9144000" cy="1655700"/>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8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4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
        <p:nvSpPr>
          <p:cNvPr id="30" name="Google Shape;30;p4"/>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5" name="Google Shape;35;p5"/>
          <p:cNvSpPr txBox="1"/>
          <p:nvPr>
            <p:ph idx="1" type="body"/>
          </p:nvPr>
        </p:nvSpPr>
        <p:spPr>
          <a:xfrm>
            <a:off x="838200" y="1825625"/>
            <a:ext cx="5181600" cy="43512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6172200" y="1825625"/>
            <a:ext cx="5181600" cy="43512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2" name="Google Shape;42;p6"/>
          <p:cNvSpPr txBox="1"/>
          <p:nvPr>
            <p:ph idx="1" type="body"/>
          </p:nvPr>
        </p:nvSpPr>
        <p:spPr>
          <a:xfrm>
            <a:off x="839788" y="1681163"/>
            <a:ext cx="5157900" cy="823800"/>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839788" y="2505075"/>
            <a:ext cx="5157900" cy="36846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6172200" y="1681163"/>
            <a:ext cx="5183100" cy="823800"/>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6172200" y="2505075"/>
            <a:ext cx="5183100" cy="36846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1" name="Google Shape;51;p7"/>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100" cy="16002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0" name="Google Shape;60;p9"/>
          <p:cNvSpPr txBox="1"/>
          <p:nvPr>
            <p:ph idx="1" type="body"/>
          </p:nvPr>
        </p:nvSpPr>
        <p:spPr>
          <a:xfrm>
            <a:off x="5183188" y="987425"/>
            <a:ext cx="6172200" cy="4873500"/>
          </a:xfrm>
          <a:prstGeom prst="rect">
            <a:avLst/>
          </a:prstGeom>
          <a:noFill/>
          <a:ln>
            <a:noFill/>
          </a:ln>
        </p:spPr>
        <p:txBody>
          <a:bodyPr anchorCtr="0" anchor="t" bIns="91425" lIns="91425" spcFirstLastPara="1" rIns="91425" wrap="square" tIns="91425">
            <a:noAutofit/>
          </a:bodyPr>
          <a:lstStyle>
            <a:lvl1pPr indent="-431800" lvl="0" marL="457200" marR="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839788" y="2057400"/>
            <a:ext cx="3932100" cy="3811500"/>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100" cy="16002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7" name="Google Shape;67;p10"/>
          <p:cNvSpPr/>
          <p:nvPr>
            <p:ph idx="2" type="pic"/>
          </p:nvPr>
        </p:nvSpPr>
        <p:spPr>
          <a:xfrm>
            <a:off x="5183188" y="987425"/>
            <a:ext cx="6172200" cy="4873500"/>
          </a:xfrm>
          <a:prstGeom prst="rect">
            <a:avLst/>
          </a:prstGeom>
          <a:noFill/>
          <a:ln>
            <a:noFill/>
          </a:ln>
        </p:spPr>
      </p:sp>
      <p:sp>
        <p:nvSpPr>
          <p:cNvPr id="68" name="Google Shape;68;p10"/>
          <p:cNvSpPr txBox="1"/>
          <p:nvPr>
            <p:ph idx="1" type="body"/>
          </p:nvPr>
        </p:nvSpPr>
        <p:spPr>
          <a:xfrm>
            <a:off x="839788" y="2057400"/>
            <a:ext cx="3932100" cy="3811500"/>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6.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0.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3"/>
          <p:cNvPicPr preferRelativeResize="0"/>
          <p:nvPr/>
        </p:nvPicPr>
        <p:blipFill rotWithShape="1">
          <a:blip r:embed="rId3">
            <a:alphaModFix/>
          </a:blip>
          <a:srcRect b="0" l="0" r="0" t="0"/>
          <a:stretch/>
        </p:blipFill>
        <p:spPr>
          <a:xfrm>
            <a:off x="0" y="0"/>
            <a:ext cx="12192000" cy="6859019"/>
          </a:xfrm>
          <a:prstGeom prst="rect">
            <a:avLst/>
          </a:prstGeom>
          <a:noFill/>
          <a:ln>
            <a:noFill/>
          </a:ln>
        </p:spPr>
      </p:pic>
      <p:pic>
        <p:nvPicPr>
          <p:cNvPr id="90" name="Google Shape;90;p13"/>
          <p:cNvPicPr preferRelativeResize="0"/>
          <p:nvPr/>
        </p:nvPicPr>
        <p:blipFill rotWithShape="1">
          <a:blip r:embed="rId4">
            <a:alphaModFix/>
          </a:blip>
          <a:srcRect b="0" l="0" r="0" t="0"/>
          <a:stretch/>
        </p:blipFill>
        <p:spPr>
          <a:xfrm>
            <a:off x="0" y="0"/>
            <a:ext cx="4868997" cy="4868997"/>
          </a:xfrm>
          <a:prstGeom prst="rect">
            <a:avLst/>
          </a:prstGeom>
          <a:noFill/>
          <a:ln>
            <a:noFill/>
          </a:ln>
        </p:spPr>
      </p:pic>
      <p:sp>
        <p:nvSpPr>
          <p:cNvPr id="91" name="Google Shape;91;p13"/>
          <p:cNvSpPr txBox="1"/>
          <p:nvPr>
            <p:ph type="title"/>
          </p:nvPr>
        </p:nvSpPr>
        <p:spPr>
          <a:xfrm>
            <a:off x="831850" y="2610550"/>
            <a:ext cx="10515600" cy="1951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r>
              <a:rPr b="1" lang="en-US" sz="6000">
                <a:solidFill>
                  <a:schemeClr val="lt1"/>
                </a:solidFill>
                <a:latin typeface="Roboto"/>
                <a:ea typeface="Roboto"/>
                <a:cs typeface="Roboto"/>
                <a:sym typeface="Roboto"/>
              </a:rPr>
              <a:t>Programming </a:t>
            </a:r>
            <a:endParaRPr b="1" sz="6000">
              <a:solidFill>
                <a:schemeClr val="lt1"/>
              </a:solidFill>
              <a:latin typeface="Roboto"/>
              <a:ea typeface="Roboto"/>
              <a:cs typeface="Roboto"/>
              <a:sym typeface="Roboto"/>
            </a:endParaRPr>
          </a:p>
          <a:p>
            <a:pPr indent="0" lvl="0" marL="0" rtl="0" algn="r">
              <a:lnSpc>
                <a:spcPct val="100000"/>
              </a:lnSpc>
              <a:spcBef>
                <a:spcPts val="0"/>
              </a:spcBef>
              <a:spcAft>
                <a:spcPts val="0"/>
              </a:spcAft>
              <a:buSzPts val="1400"/>
              <a:buNone/>
            </a:pPr>
            <a:r>
              <a:rPr b="1" lang="en-US" sz="6000">
                <a:solidFill>
                  <a:schemeClr val="lt1"/>
                </a:solidFill>
                <a:latin typeface="Roboto"/>
                <a:ea typeface="Roboto"/>
                <a:cs typeface="Roboto"/>
                <a:sym typeface="Roboto"/>
              </a:rPr>
              <a:t>Principles</a:t>
            </a:r>
            <a:endParaRPr b="1" sz="6000">
              <a:latin typeface="Roboto"/>
              <a:ea typeface="Roboto"/>
              <a:cs typeface="Roboto"/>
              <a:sym typeface="Roboto"/>
            </a:endParaRPr>
          </a:p>
        </p:txBody>
      </p:sp>
      <p:sp>
        <p:nvSpPr>
          <p:cNvPr id="92" name="Google Shape;92;p13"/>
          <p:cNvSpPr txBox="1"/>
          <p:nvPr>
            <p:ph idx="1" type="body"/>
          </p:nvPr>
        </p:nvSpPr>
        <p:spPr>
          <a:xfrm>
            <a:off x="831850" y="4589463"/>
            <a:ext cx="10515600" cy="1500300"/>
          </a:xfrm>
          <a:prstGeom prst="rect">
            <a:avLst/>
          </a:prstGeom>
          <a:noFill/>
          <a:ln>
            <a:noFill/>
          </a:ln>
        </p:spPr>
        <p:txBody>
          <a:bodyPr anchorCtr="0" anchor="t" bIns="91425" lIns="91425" spcFirstLastPara="1" rIns="91425" wrap="square" tIns="91425">
            <a:noAutofit/>
          </a:bodyPr>
          <a:lstStyle/>
          <a:p>
            <a:pPr indent="-50800" lvl="0" marL="228600" rtl="0" algn="r">
              <a:lnSpc>
                <a:spcPct val="90000"/>
              </a:lnSpc>
              <a:spcBef>
                <a:spcPts val="1000"/>
              </a:spcBef>
              <a:spcAft>
                <a:spcPts val="0"/>
              </a:spcAft>
              <a:buClr>
                <a:schemeClr val="dk1"/>
              </a:buClr>
              <a:buSzPts val="1100"/>
              <a:buFont typeface="Arial"/>
              <a:buNone/>
            </a:pPr>
            <a:r>
              <a:rPr lang="en-US" sz="1800">
                <a:solidFill>
                  <a:srgbClr val="F3F3F3"/>
                </a:solidFill>
              </a:rPr>
              <a:t>with</a:t>
            </a:r>
            <a:r>
              <a:rPr lang="en-US">
                <a:solidFill>
                  <a:srgbClr val="F3F3F3"/>
                </a:solidFill>
              </a:rPr>
              <a:t> </a:t>
            </a:r>
            <a:r>
              <a:rPr b="1" lang="en-US">
                <a:solidFill>
                  <a:srgbClr val="F3F3F3"/>
                </a:solidFill>
              </a:rPr>
              <a:t>JavaScript</a:t>
            </a:r>
            <a:endParaRPr>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The Very Beginning</a:t>
            </a:r>
            <a:endParaRPr b="1" i="0" sz="4800" u="none" cap="none" strike="noStrike">
              <a:solidFill>
                <a:srgbClr val="434343"/>
              </a:solidFill>
              <a:latin typeface="Roboto"/>
              <a:ea typeface="Roboto"/>
              <a:cs typeface="Roboto"/>
              <a:sym typeface="Roboto"/>
            </a:endParaRPr>
          </a:p>
        </p:txBody>
      </p:sp>
      <p:pic>
        <p:nvPicPr>
          <p:cNvPr id="165" name="Google Shape;165;p22"/>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66" name="Google Shape;166;p22"/>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3000"/>
              <a:buFont typeface="Arial"/>
              <a:buNone/>
            </a:pPr>
            <a:r>
              <a:rPr b="1" i="0" lang="en-US" sz="3000" u="none" cap="none" strike="noStrike">
                <a:solidFill>
                  <a:srgbClr val="000000"/>
                </a:solidFill>
                <a:latin typeface="Roboto"/>
                <a:ea typeface="Roboto"/>
                <a:cs typeface="Roboto"/>
                <a:sym typeface="Roboto"/>
              </a:rPr>
              <a:t>ENIAC:</a:t>
            </a:r>
            <a:endParaRPr b="1" i="0" sz="3000" u="none" cap="none" strike="noStrike">
              <a:solidFill>
                <a:srgbClr val="000000"/>
              </a:solidFill>
              <a:latin typeface="Roboto"/>
              <a:ea typeface="Roboto"/>
              <a:cs typeface="Roboto"/>
              <a:sym typeface="Roboto"/>
            </a:endParaRPr>
          </a:p>
          <a:p>
            <a:pPr indent="-381000" lvl="0" marL="457200" marR="0" rtl="0" algn="l">
              <a:lnSpc>
                <a:spcPct val="150000"/>
              </a:lnSpc>
              <a:spcBef>
                <a:spcPts val="0"/>
              </a:spcBef>
              <a:spcAft>
                <a:spcPts val="0"/>
              </a:spcAft>
              <a:buClr>
                <a:srgbClr val="000000"/>
              </a:buClr>
              <a:buSzPts val="2400"/>
              <a:buFont typeface="Roboto"/>
              <a:buChar char="●"/>
            </a:pPr>
            <a:r>
              <a:rPr b="0" i="0" lang="en-US" sz="2400" u="none" cap="none" strike="noStrike">
                <a:solidFill>
                  <a:srgbClr val="000000"/>
                </a:solidFill>
                <a:latin typeface="Roboto"/>
                <a:ea typeface="Roboto"/>
                <a:cs typeface="Roboto"/>
                <a:sym typeface="Roboto"/>
              </a:rPr>
              <a:t>weighted more than 30000 tons</a:t>
            </a:r>
            <a:endParaRPr b="0" i="0" sz="2400" u="none" cap="none" strike="noStrike">
              <a:solidFill>
                <a:srgbClr val="000000"/>
              </a:solidFill>
              <a:latin typeface="Roboto"/>
              <a:ea typeface="Roboto"/>
              <a:cs typeface="Roboto"/>
              <a:sym typeface="Roboto"/>
            </a:endParaRPr>
          </a:p>
          <a:p>
            <a:pPr indent="-381000" lvl="0" marL="457200" marR="0" rtl="0" algn="l">
              <a:lnSpc>
                <a:spcPct val="150000"/>
              </a:lnSpc>
              <a:spcBef>
                <a:spcPts val="0"/>
              </a:spcBef>
              <a:spcAft>
                <a:spcPts val="0"/>
              </a:spcAft>
              <a:buClr>
                <a:srgbClr val="000000"/>
              </a:buClr>
              <a:buSzPts val="2400"/>
              <a:buFont typeface="Roboto"/>
              <a:buChar char="●"/>
            </a:pPr>
            <a:r>
              <a:rPr b="0" i="0" lang="en-US" sz="2400" u="none" cap="none" strike="noStrike">
                <a:solidFill>
                  <a:srgbClr val="000000"/>
                </a:solidFill>
                <a:latin typeface="Roboto"/>
                <a:ea typeface="Roboto"/>
                <a:cs typeface="Roboto"/>
                <a:sym typeface="Roboto"/>
              </a:rPr>
              <a:t>2.4 x 0.9 x 30m</a:t>
            </a:r>
            <a:endParaRPr b="0" i="0" sz="2400" u="none" cap="none" strike="noStrike">
              <a:solidFill>
                <a:srgbClr val="000000"/>
              </a:solidFill>
              <a:latin typeface="Roboto"/>
              <a:ea typeface="Roboto"/>
              <a:cs typeface="Roboto"/>
              <a:sym typeface="Roboto"/>
            </a:endParaRPr>
          </a:p>
          <a:p>
            <a:pPr indent="-381000" lvl="0" marL="457200" marR="0" rtl="0" algn="l">
              <a:lnSpc>
                <a:spcPct val="150000"/>
              </a:lnSpc>
              <a:spcBef>
                <a:spcPts val="0"/>
              </a:spcBef>
              <a:spcAft>
                <a:spcPts val="0"/>
              </a:spcAft>
              <a:buClr>
                <a:srgbClr val="000000"/>
              </a:buClr>
              <a:buSzPts val="2400"/>
              <a:buFont typeface="Roboto"/>
              <a:buChar char="●"/>
            </a:pPr>
            <a:r>
              <a:rPr b="0" i="0" lang="en-US" sz="2400" u="none" cap="none" strike="noStrike">
                <a:solidFill>
                  <a:srgbClr val="000000"/>
                </a:solidFill>
                <a:latin typeface="Roboto"/>
                <a:ea typeface="Roboto"/>
                <a:cs typeface="Roboto"/>
                <a:sym typeface="Roboto"/>
              </a:rPr>
              <a:t>power consumption 150kW</a:t>
            </a:r>
            <a:endParaRPr b="0" i="0" sz="2400" u="none" cap="none" strike="noStrike">
              <a:solidFill>
                <a:srgbClr val="000000"/>
              </a:solidFill>
              <a:latin typeface="Roboto"/>
              <a:ea typeface="Roboto"/>
              <a:cs typeface="Roboto"/>
              <a:sym typeface="Roboto"/>
            </a:endParaRPr>
          </a:p>
          <a:p>
            <a:pPr indent="-381000" lvl="0" marL="457200" marR="0" rtl="0" algn="l">
              <a:lnSpc>
                <a:spcPct val="150000"/>
              </a:lnSpc>
              <a:spcBef>
                <a:spcPts val="0"/>
              </a:spcBef>
              <a:spcAft>
                <a:spcPts val="0"/>
              </a:spcAft>
              <a:buClr>
                <a:srgbClr val="000000"/>
              </a:buClr>
              <a:buSzPts val="2400"/>
              <a:buFont typeface="Roboto"/>
              <a:buChar char="●"/>
            </a:pPr>
            <a:r>
              <a:rPr b="0" i="0" lang="en-US" sz="2400" u="none" cap="none" strike="noStrike">
                <a:solidFill>
                  <a:srgbClr val="000000"/>
                </a:solidFill>
                <a:latin typeface="Roboto"/>
                <a:ea typeface="Roboto"/>
                <a:cs typeface="Roboto"/>
                <a:sym typeface="Roboto"/>
              </a:rPr>
              <a:t>20,000 vacuum tubes, 72,000 crystal diodes, 1500 relays, 70,000 resistors, 10,000 capacitors... </a:t>
            </a:r>
            <a:endParaRPr b="0" i="0" sz="2400" u="none" cap="none" strike="noStrike">
              <a:solidFill>
                <a:srgbClr val="00000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State of the Art Computers</a:t>
            </a:r>
            <a:endParaRPr b="1" i="0" sz="4800" u="none" cap="none" strike="noStrike">
              <a:solidFill>
                <a:srgbClr val="434343"/>
              </a:solidFill>
              <a:latin typeface="Roboto"/>
              <a:ea typeface="Roboto"/>
              <a:cs typeface="Roboto"/>
              <a:sym typeface="Roboto"/>
            </a:endParaRPr>
          </a:p>
        </p:txBody>
      </p:sp>
      <p:pic>
        <p:nvPicPr>
          <p:cNvPr id="173" name="Google Shape;173;p23"/>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74" name="Google Shape;174;p23"/>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381000" lvl="0" marL="457200" marR="0" rtl="0" algn="l">
              <a:lnSpc>
                <a:spcPct val="150000"/>
              </a:lnSpc>
              <a:spcBef>
                <a:spcPts val="0"/>
              </a:spcBef>
              <a:spcAft>
                <a:spcPts val="0"/>
              </a:spcAft>
              <a:buClr>
                <a:srgbClr val="000000"/>
              </a:buClr>
              <a:buSzPts val="2400"/>
              <a:buFont typeface="Roboto"/>
              <a:buChar char="●"/>
            </a:pPr>
            <a:r>
              <a:rPr b="0" i="0" lang="en-US" sz="2400" u="none" cap="none" strike="noStrike">
                <a:solidFill>
                  <a:srgbClr val="000000"/>
                </a:solidFill>
                <a:latin typeface="Roboto"/>
                <a:ea typeface="Roboto"/>
                <a:cs typeface="Roboto"/>
                <a:sym typeface="Roboto"/>
              </a:rPr>
              <a:t>Display: 2304x1440 resolution at 226 pixels per inch with support for millions of colors</a:t>
            </a:r>
            <a:endParaRPr b="0" i="0" sz="2400" u="none" cap="none" strike="noStrike">
              <a:solidFill>
                <a:srgbClr val="333333"/>
              </a:solidFill>
              <a:highlight>
                <a:srgbClr val="FFFFFF"/>
              </a:highlight>
              <a:latin typeface="Arial"/>
              <a:ea typeface="Arial"/>
              <a:cs typeface="Arial"/>
              <a:sym typeface="Arial"/>
            </a:endParaRPr>
          </a:p>
          <a:p>
            <a:pPr indent="-381000" lvl="0" marL="457200" marR="0" rtl="0" algn="l">
              <a:lnSpc>
                <a:spcPct val="150000"/>
              </a:lnSpc>
              <a:spcBef>
                <a:spcPts val="0"/>
              </a:spcBef>
              <a:spcAft>
                <a:spcPts val="0"/>
              </a:spcAft>
              <a:buClr>
                <a:srgbClr val="000000"/>
              </a:buClr>
              <a:buSzPts val="2400"/>
              <a:buFont typeface="Roboto"/>
              <a:buChar char="●"/>
            </a:pPr>
            <a:r>
              <a:rPr b="0" i="0" lang="en-US" sz="2400" u="none" cap="none" strike="noStrike">
                <a:solidFill>
                  <a:srgbClr val="000000"/>
                </a:solidFill>
                <a:latin typeface="Roboto"/>
                <a:ea typeface="Roboto"/>
                <a:cs typeface="Roboto"/>
                <a:sym typeface="Roboto"/>
              </a:rPr>
              <a:t>Processor: Intel Core i7, Turbo Boost up to 3.66GHz with 4MB L3 cache</a:t>
            </a:r>
            <a:endParaRPr b="0" i="0" sz="2400" u="none" cap="none" strike="noStrike">
              <a:solidFill>
                <a:srgbClr val="000000"/>
              </a:solidFill>
              <a:latin typeface="Roboto"/>
              <a:ea typeface="Roboto"/>
              <a:cs typeface="Roboto"/>
              <a:sym typeface="Roboto"/>
            </a:endParaRPr>
          </a:p>
          <a:p>
            <a:pPr indent="-381000" lvl="0" marL="457200" marR="0" rtl="0" algn="l">
              <a:lnSpc>
                <a:spcPct val="150000"/>
              </a:lnSpc>
              <a:spcBef>
                <a:spcPts val="0"/>
              </a:spcBef>
              <a:spcAft>
                <a:spcPts val="0"/>
              </a:spcAft>
              <a:buClr>
                <a:srgbClr val="000000"/>
              </a:buClr>
              <a:buSzPts val="2400"/>
              <a:buFont typeface="Roboto"/>
              <a:buChar char="●"/>
            </a:pPr>
            <a:r>
              <a:rPr b="0" i="0" lang="en-US" sz="2400" u="none" cap="none" strike="noStrike">
                <a:solidFill>
                  <a:srgbClr val="000000"/>
                </a:solidFill>
                <a:latin typeface="Roboto"/>
                <a:ea typeface="Roboto"/>
                <a:cs typeface="Roboto"/>
                <a:sym typeface="Roboto"/>
              </a:rPr>
              <a:t>Storage: 256GB storage RAM </a:t>
            </a:r>
            <a:endParaRPr b="0" i="0" sz="2400" u="none" cap="none" strike="noStrike">
              <a:solidFill>
                <a:srgbClr val="000000"/>
              </a:solidFill>
              <a:latin typeface="Roboto"/>
              <a:ea typeface="Roboto"/>
              <a:cs typeface="Roboto"/>
              <a:sym typeface="Roboto"/>
            </a:endParaRPr>
          </a:p>
          <a:p>
            <a:pPr indent="-381000" lvl="0" marL="457200" marR="0" rtl="0" algn="l">
              <a:lnSpc>
                <a:spcPct val="150000"/>
              </a:lnSpc>
              <a:spcBef>
                <a:spcPts val="0"/>
              </a:spcBef>
              <a:spcAft>
                <a:spcPts val="0"/>
              </a:spcAft>
              <a:buClr>
                <a:srgbClr val="000000"/>
              </a:buClr>
              <a:buSzPts val="2400"/>
              <a:buFont typeface="Roboto"/>
              <a:buChar char="●"/>
            </a:pPr>
            <a:r>
              <a:rPr b="0" i="0" lang="en-US" sz="2400" u="none" cap="none" strike="noStrike">
                <a:solidFill>
                  <a:srgbClr val="000000"/>
                </a:solidFill>
                <a:latin typeface="Roboto"/>
                <a:ea typeface="Roboto"/>
                <a:cs typeface="Roboto"/>
                <a:sym typeface="Roboto"/>
              </a:rPr>
              <a:t>Dimensions: 28.05 x 19.65 x 1.31cm</a:t>
            </a:r>
            <a:endParaRPr b="0" i="0" sz="2400" u="none" cap="none" strike="noStrike">
              <a:solidFill>
                <a:srgbClr val="000000"/>
              </a:solidFill>
              <a:latin typeface="Roboto"/>
              <a:ea typeface="Roboto"/>
              <a:cs typeface="Roboto"/>
              <a:sym typeface="Roboto"/>
            </a:endParaRPr>
          </a:p>
          <a:p>
            <a:pPr indent="-381000" lvl="0" marL="457200" marR="0" rtl="0" algn="l">
              <a:lnSpc>
                <a:spcPct val="150000"/>
              </a:lnSpc>
              <a:spcBef>
                <a:spcPts val="0"/>
              </a:spcBef>
              <a:spcAft>
                <a:spcPts val="0"/>
              </a:spcAft>
              <a:buClr>
                <a:srgbClr val="000000"/>
              </a:buClr>
              <a:buSzPts val="2400"/>
              <a:buFont typeface="Roboto"/>
              <a:buChar char="●"/>
            </a:pPr>
            <a:r>
              <a:rPr b="0" i="0" lang="en-US" sz="2400" u="none" cap="none" strike="noStrike">
                <a:solidFill>
                  <a:srgbClr val="000000"/>
                </a:solidFill>
                <a:latin typeface="Roboto"/>
                <a:ea typeface="Roboto"/>
                <a:cs typeface="Roboto"/>
                <a:sym typeface="Roboto"/>
              </a:rPr>
              <a:t>Weight: 0.92kg</a:t>
            </a:r>
            <a:endParaRPr b="0" i="0" sz="2400" u="none" cap="none" strike="noStrike">
              <a:solidFill>
                <a:srgbClr val="00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4"/>
          <p:cNvPicPr preferRelativeResize="0"/>
          <p:nvPr/>
        </p:nvPicPr>
        <p:blipFill rotWithShape="1">
          <a:blip r:embed="rId3">
            <a:alphaModFix/>
          </a:blip>
          <a:srcRect b="0" l="0" r="0" t="0"/>
          <a:stretch/>
        </p:blipFill>
        <p:spPr>
          <a:xfrm>
            <a:off x="0" y="0"/>
            <a:ext cx="1489107" cy="1489107"/>
          </a:xfrm>
          <a:prstGeom prst="rect">
            <a:avLst/>
          </a:prstGeom>
          <a:noFill/>
          <a:ln>
            <a:noFill/>
          </a:ln>
        </p:spPr>
      </p:pic>
      <p:pic>
        <p:nvPicPr>
          <p:cNvPr id="181" name="Google Shape;181;p24"/>
          <p:cNvPicPr preferRelativeResize="0"/>
          <p:nvPr/>
        </p:nvPicPr>
        <p:blipFill rotWithShape="1">
          <a:blip r:embed="rId4">
            <a:alphaModFix/>
          </a:blip>
          <a:srcRect b="0" l="0" r="0" t="0"/>
          <a:stretch/>
        </p:blipFill>
        <p:spPr>
          <a:xfrm>
            <a:off x="2653464" y="1964048"/>
            <a:ext cx="6885075" cy="3982550"/>
          </a:xfrm>
          <a:prstGeom prst="rect">
            <a:avLst/>
          </a:prstGeom>
          <a:noFill/>
          <a:ln>
            <a:noFill/>
          </a:ln>
        </p:spPr>
      </p:pic>
      <p:sp>
        <p:nvSpPr>
          <p:cNvPr id="182" name="Google Shape;182;p24"/>
          <p:cNvSpPr txBox="1"/>
          <p:nvPr/>
        </p:nvSpPr>
        <p:spPr>
          <a:xfrm>
            <a:off x="1917999" y="0"/>
            <a:ext cx="99843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800"/>
              <a:buFont typeface="Arial"/>
              <a:buNone/>
            </a:pPr>
            <a:r>
              <a:rPr b="1" i="0" lang="en-US" sz="4800" u="none" cap="none" strike="noStrike">
                <a:solidFill>
                  <a:srgbClr val="434343"/>
                </a:solidFill>
                <a:latin typeface="Roboto"/>
                <a:ea typeface="Roboto"/>
                <a:cs typeface="Roboto"/>
                <a:sym typeface="Roboto"/>
              </a:rPr>
              <a:t>Von Neumann Architecture Scheme</a:t>
            </a:r>
            <a:endParaRPr b="1" i="0" sz="4800" u="none" cap="none" strike="noStrike">
              <a:solidFill>
                <a:srgbClr val="434343"/>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7" name="Shape 187"/>
        <p:cNvGrpSpPr/>
        <p:nvPr/>
      </p:nvGrpSpPr>
      <p:grpSpPr>
        <a:xfrm>
          <a:off x="0" y="0"/>
          <a:ext cx="0" cy="0"/>
          <a:chOff x="0" y="0"/>
          <a:chExt cx="0" cy="0"/>
        </a:xfrm>
      </p:grpSpPr>
      <p:pic>
        <p:nvPicPr>
          <p:cNvPr id="188" name="Google Shape;188;p25"/>
          <p:cNvPicPr preferRelativeResize="0"/>
          <p:nvPr/>
        </p:nvPicPr>
        <p:blipFill rotWithShape="1">
          <a:blip r:embed="rId3">
            <a:alphaModFix/>
          </a:blip>
          <a:srcRect b="0" l="0" r="0" t="0"/>
          <a:stretch/>
        </p:blipFill>
        <p:spPr>
          <a:xfrm>
            <a:off x="0" y="0"/>
            <a:ext cx="1489107" cy="1489107"/>
          </a:xfrm>
          <a:prstGeom prst="rect">
            <a:avLst/>
          </a:prstGeom>
          <a:noFill/>
          <a:ln>
            <a:noFill/>
          </a:ln>
        </p:spPr>
      </p:pic>
      <p:pic>
        <p:nvPicPr>
          <p:cNvPr id="189" name="Google Shape;189;p25"/>
          <p:cNvPicPr preferRelativeResize="0"/>
          <p:nvPr/>
        </p:nvPicPr>
        <p:blipFill rotWithShape="1">
          <a:blip r:embed="rId4">
            <a:alphaModFix/>
          </a:blip>
          <a:srcRect b="0" l="0" r="0" t="0"/>
          <a:stretch/>
        </p:blipFill>
        <p:spPr>
          <a:xfrm>
            <a:off x="1489100" y="-1"/>
            <a:ext cx="9077616" cy="685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CPU</a:t>
            </a:r>
            <a:endParaRPr b="1" i="0" sz="4800" u="none" cap="none" strike="noStrike">
              <a:solidFill>
                <a:srgbClr val="434343"/>
              </a:solidFill>
              <a:latin typeface="Roboto"/>
              <a:ea typeface="Roboto"/>
              <a:cs typeface="Roboto"/>
              <a:sym typeface="Roboto"/>
            </a:endParaRPr>
          </a:p>
        </p:txBody>
      </p:sp>
      <p:pic>
        <p:nvPicPr>
          <p:cNvPr id="196" name="Google Shape;196;p26"/>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97" name="Google Shape;197;p26"/>
          <p:cNvSpPr txBox="1"/>
          <p:nvPr/>
        </p:nvSpPr>
        <p:spPr>
          <a:xfrm>
            <a:off x="2010506" y="1704600"/>
            <a:ext cx="8954700" cy="45996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50000"/>
              </a:lnSpc>
              <a:spcBef>
                <a:spcPts val="0"/>
              </a:spcBef>
              <a:spcAft>
                <a:spcPts val="0"/>
              </a:spcAft>
              <a:buClr>
                <a:schemeClr val="dk1"/>
              </a:buClr>
              <a:buSzPts val="3000"/>
              <a:buFont typeface="Roboto"/>
              <a:buChar char="●"/>
            </a:pPr>
            <a:r>
              <a:rPr b="0" i="0" lang="en-US" sz="3000" u="none" cap="none" strike="noStrike">
                <a:solidFill>
                  <a:schemeClr val="dk1"/>
                </a:solidFill>
                <a:latin typeface="Roboto"/>
                <a:ea typeface="Roboto"/>
                <a:cs typeface="Roboto"/>
                <a:sym typeface="Roboto"/>
              </a:rPr>
              <a:t>Fetch, Decode, Execute</a:t>
            </a:r>
            <a:endParaRPr b="0" i="0" sz="3000" u="none" cap="none" strike="noStrike">
              <a:solidFill>
                <a:schemeClr val="dk1"/>
              </a:solidFill>
              <a:latin typeface="Roboto"/>
              <a:ea typeface="Roboto"/>
              <a:cs typeface="Roboto"/>
              <a:sym typeface="Roboto"/>
            </a:endParaRPr>
          </a:p>
          <a:p>
            <a:pPr indent="-419100" lvl="0" marL="457200" marR="0" rtl="0" algn="l">
              <a:lnSpc>
                <a:spcPct val="150000"/>
              </a:lnSpc>
              <a:spcBef>
                <a:spcPts val="0"/>
              </a:spcBef>
              <a:spcAft>
                <a:spcPts val="0"/>
              </a:spcAft>
              <a:buClr>
                <a:schemeClr val="dk1"/>
              </a:buClr>
              <a:buSzPts val="3000"/>
              <a:buFont typeface="Roboto"/>
              <a:buChar char="●"/>
            </a:pPr>
            <a:r>
              <a:rPr b="0" i="0" lang="en-US" sz="3000" u="none" cap="none" strike="noStrike">
                <a:solidFill>
                  <a:schemeClr val="dk1"/>
                </a:solidFill>
                <a:latin typeface="Roboto"/>
                <a:ea typeface="Roboto"/>
                <a:cs typeface="Roboto"/>
                <a:sym typeface="Roboto"/>
              </a:rPr>
              <a:t>MIPS and MFLOPS</a:t>
            </a:r>
            <a:endParaRPr b="0" i="0" sz="3000" u="none" cap="none" strike="noStrike">
              <a:solidFill>
                <a:schemeClr val="dk1"/>
              </a:solidFill>
              <a:latin typeface="Roboto"/>
              <a:ea typeface="Roboto"/>
              <a:cs typeface="Roboto"/>
              <a:sym typeface="Roboto"/>
            </a:endParaRPr>
          </a:p>
          <a:p>
            <a:pPr indent="-419100" lvl="0" marL="457200" marR="0" rtl="0" algn="l">
              <a:lnSpc>
                <a:spcPct val="150000"/>
              </a:lnSpc>
              <a:spcBef>
                <a:spcPts val="0"/>
              </a:spcBef>
              <a:spcAft>
                <a:spcPts val="0"/>
              </a:spcAft>
              <a:buClr>
                <a:schemeClr val="dk1"/>
              </a:buClr>
              <a:buSzPts val="3000"/>
              <a:buFont typeface="Roboto"/>
              <a:buChar char="●"/>
            </a:pPr>
            <a:r>
              <a:rPr b="0" i="0" lang="en-US" sz="3000" u="none" cap="none" strike="noStrike">
                <a:solidFill>
                  <a:schemeClr val="dk1"/>
                </a:solidFill>
                <a:latin typeface="Roboto"/>
                <a:ea typeface="Roboto"/>
                <a:cs typeface="Roboto"/>
                <a:sym typeface="Roboto"/>
              </a:rPr>
              <a:t>32-bit, 64-bit</a:t>
            </a:r>
            <a:endParaRPr b="0" i="0" sz="3000" u="none" cap="none" strike="noStrike">
              <a:solidFill>
                <a:srgbClr val="000000"/>
              </a:solidFill>
              <a:latin typeface="Roboto"/>
              <a:ea typeface="Roboto"/>
              <a:cs typeface="Roboto"/>
              <a:sym typeface="Roboto"/>
            </a:endParaRPr>
          </a:p>
        </p:txBody>
      </p:sp>
      <p:pic>
        <p:nvPicPr>
          <p:cNvPr descr="Procesor i hladnjak" id="198" name="Google Shape;198;p26" title="Procesor i hladnjak"/>
          <p:cNvPicPr preferRelativeResize="0"/>
          <p:nvPr/>
        </p:nvPicPr>
        <p:blipFill rotWithShape="1">
          <a:blip r:embed="rId4">
            <a:alphaModFix/>
          </a:blip>
          <a:srcRect b="0" l="0" r="0" t="0"/>
          <a:stretch/>
        </p:blipFill>
        <p:spPr>
          <a:xfrm>
            <a:off x="2581450" y="4044300"/>
            <a:ext cx="6223000" cy="2540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27"/>
          <p:cNvPicPr preferRelativeResize="0"/>
          <p:nvPr/>
        </p:nvPicPr>
        <p:blipFill rotWithShape="1">
          <a:blip r:embed="rId3">
            <a:alphaModFix amt="19000"/>
          </a:blip>
          <a:srcRect b="0" l="0" r="0" t="0"/>
          <a:stretch/>
        </p:blipFill>
        <p:spPr>
          <a:xfrm>
            <a:off x="-2" y="-1041613"/>
            <a:ext cx="12192000" cy="8067048"/>
          </a:xfrm>
          <a:prstGeom prst="rect">
            <a:avLst/>
          </a:prstGeom>
          <a:noFill/>
          <a:ln>
            <a:noFill/>
          </a:ln>
        </p:spPr>
      </p:pic>
      <p:sp>
        <p:nvSpPr>
          <p:cNvPr id="205" name="Google Shape;205;p27"/>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Memory</a:t>
            </a:r>
            <a:endParaRPr b="1" i="0" sz="4800" u="none" cap="none" strike="noStrike">
              <a:solidFill>
                <a:srgbClr val="434343"/>
              </a:solidFill>
              <a:latin typeface="Roboto"/>
              <a:ea typeface="Roboto"/>
              <a:cs typeface="Roboto"/>
              <a:sym typeface="Roboto"/>
            </a:endParaRPr>
          </a:p>
        </p:txBody>
      </p:sp>
      <p:pic>
        <p:nvPicPr>
          <p:cNvPr id="206" name="Google Shape;206;p27"/>
          <p:cNvPicPr preferRelativeResize="0"/>
          <p:nvPr/>
        </p:nvPicPr>
        <p:blipFill rotWithShape="1">
          <a:blip r:embed="rId4">
            <a:alphaModFix/>
          </a:blip>
          <a:srcRect b="0" l="0" r="0" t="0"/>
          <a:stretch/>
        </p:blipFill>
        <p:spPr>
          <a:xfrm>
            <a:off x="0" y="0"/>
            <a:ext cx="1489107" cy="1489107"/>
          </a:xfrm>
          <a:prstGeom prst="rect">
            <a:avLst/>
          </a:prstGeom>
          <a:noFill/>
          <a:ln>
            <a:noFill/>
          </a:ln>
        </p:spPr>
      </p:pic>
      <p:sp>
        <p:nvSpPr>
          <p:cNvPr id="207" name="Google Shape;207;p27"/>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419100" lvl="0" marL="457200" marR="0" rtl="0" algn="l">
              <a:lnSpc>
                <a:spcPct val="150000"/>
              </a:lnSpc>
              <a:spcBef>
                <a:spcPts val="0"/>
              </a:spcBef>
              <a:spcAft>
                <a:spcPts val="0"/>
              </a:spcAft>
              <a:buClr>
                <a:srgbClr val="000000"/>
              </a:buClr>
              <a:buSzPts val="3000"/>
              <a:buFont typeface="Roboto"/>
              <a:buChar char="●"/>
            </a:pPr>
            <a:r>
              <a:rPr b="1" i="0" lang="en-US" sz="3000" u="none" cap="none" strike="noStrike">
                <a:solidFill>
                  <a:srgbClr val="000000"/>
                </a:solidFill>
                <a:latin typeface="Roboto"/>
                <a:ea typeface="Roboto"/>
                <a:cs typeface="Roboto"/>
                <a:sym typeface="Roboto"/>
              </a:rPr>
              <a:t>ROM</a:t>
            </a:r>
            <a:r>
              <a:rPr b="0" i="0" lang="en-US" sz="3000" u="none" cap="none" strike="noStrike">
                <a:solidFill>
                  <a:srgbClr val="000000"/>
                </a:solidFill>
                <a:latin typeface="Roboto"/>
                <a:ea typeface="Roboto"/>
                <a:cs typeface="Roboto"/>
                <a:sym typeface="Roboto"/>
              </a:rPr>
              <a:t> - Read-Only Memory </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1" i="0" lang="en-US" sz="3000" u="none" cap="none" strike="noStrike">
                <a:solidFill>
                  <a:srgbClr val="000000"/>
                </a:solidFill>
                <a:latin typeface="Roboto"/>
                <a:ea typeface="Roboto"/>
                <a:cs typeface="Roboto"/>
                <a:sym typeface="Roboto"/>
              </a:rPr>
              <a:t>RAM </a:t>
            </a:r>
            <a:r>
              <a:rPr b="0" i="0" lang="en-US" sz="3000" u="none" cap="none" strike="noStrike">
                <a:solidFill>
                  <a:srgbClr val="000000"/>
                </a:solidFill>
                <a:latin typeface="Roboto"/>
                <a:ea typeface="Roboto"/>
                <a:cs typeface="Roboto"/>
                <a:sym typeface="Roboto"/>
              </a:rPr>
              <a:t>- Random-Access Memory</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1" i="0" lang="en-US" sz="3000" u="none" cap="none" strike="noStrike">
                <a:solidFill>
                  <a:schemeClr val="dk1"/>
                </a:solidFill>
                <a:latin typeface="Roboto"/>
                <a:ea typeface="Roboto"/>
                <a:cs typeface="Roboto"/>
                <a:sym typeface="Roboto"/>
              </a:rPr>
              <a:t>Cache</a:t>
            </a:r>
            <a:r>
              <a:rPr b="0" i="0" lang="en-US" sz="3000" u="none" cap="none" strike="noStrike">
                <a:solidFill>
                  <a:schemeClr val="dk1"/>
                </a:solidFill>
                <a:latin typeface="Roboto"/>
                <a:ea typeface="Roboto"/>
                <a:cs typeface="Roboto"/>
                <a:sym typeface="Roboto"/>
              </a:rPr>
              <a:t> - small fast memory </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Hard Drive</a:t>
            </a:r>
            <a:endParaRPr b="1" i="0" sz="4800" u="none" cap="none" strike="noStrike">
              <a:solidFill>
                <a:srgbClr val="434343"/>
              </a:solidFill>
              <a:latin typeface="Roboto"/>
              <a:ea typeface="Roboto"/>
              <a:cs typeface="Roboto"/>
              <a:sym typeface="Roboto"/>
            </a:endParaRPr>
          </a:p>
        </p:txBody>
      </p:sp>
      <p:pic>
        <p:nvPicPr>
          <p:cNvPr id="214" name="Google Shape;214;p28"/>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15" name="Google Shape;215;p28"/>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Computers rely on hard disk drives (HDDS) to store data permanently. They are storage devices used to save and retrieve digital information</a:t>
            </a:r>
            <a:endParaRPr b="0" i="0" sz="3000" u="none" cap="none" strike="noStrike">
              <a:solidFill>
                <a:srgbClr val="000000"/>
              </a:solidFill>
              <a:latin typeface="Roboto"/>
              <a:ea typeface="Roboto"/>
              <a:cs typeface="Roboto"/>
              <a:sym typeface="Roboto"/>
            </a:endParaRPr>
          </a:p>
        </p:txBody>
      </p:sp>
      <p:pic>
        <p:nvPicPr>
          <p:cNvPr id="216" name="Google Shape;216;p28"/>
          <p:cNvPicPr preferRelativeResize="0"/>
          <p:nvPr/>
        </p:nvPicPr>
        <p:blipFill rotWithShape="1">
          <a:blip r:embed="rId4">
            <a:alphaModFix amt="27000"/>
          </a:blip>
          <a:srcRect b="0" l="0" r="0" t="0"/>
          <a:stretch/>
        </p:blipFill>
        <p:spPr>
          <a:xfrm>
            <a:off x="5489425" y="0"/>
            <a:ext cx="6702576" cy="67025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Hard Drive</a:t>
            </a:r>
            <a:endParaRPr b="1" i="0" sz="4800" u="none" cap="none" strike="noStrike">
              <a:solidFill>
                <a:srgbClr val="434343"/>
              </a:solidFill>
              <a:latin typeface="Roboto"/>
              <a:ea typeface="Roboto"/>
              <a:cs typeface="Roboto"/>
              <a:sym typeface="Roboto"/>
            </a:endParaRPr>
          </a:p>
        </p:txBody>
      </p:sp>
      <p:pic>
        <p:nvPicPr>
          <p:cNvPr id="223" name="Google Shape;223;p29"/>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24" name="Google Shape;224;p29"/>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Currently, we can group hard drives into four types:</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Parallel Advanced Technology Attachment (PATA)</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Serial ATA (SATA)</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Small Computer System Interface (SCSI)</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Solid State Drives (SSD)</a:t>
            </a:r>
            <a:endParaRPr b="0" i="0" sz="30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3000"/>
              <a:buFont typeface="Arial"/>
              <a:buNone/>
            </a:pPr>
            <a:r>
              <a:t/>
            </a:r>
            <a:endParaRPr b="0" i="0" sz="3000" u="none" cap="none" strike="noStrike">
              <a:solidFill>
                <a:srgbClr val="000000"/>
              </a:solidFill>
              <a:latin typeface="Roboto"/>
              <a:ea typeface="Roboto"/>
              <a:cs typeface="Roboto"/>
              <a:sym typeface="Roboto"/>
            </a:endParaRPr>
          </a:p>
        </p:txBody>
      </p:sp>
      <p:pic>
        <p:nvPicPr>
          <p:cNvPr id="225" name="Google Shape;225;p29"/>
          <p:cNvPicPr preferRelativeResize="0"/>
          <p:nvPr/>
        </p:nvPicPr>
        <p:blipFill rotWithShape="1">
          <a:blip r:embed="rId4">
            <a:alphaModFix amt="27000"/>
          </a:blip>
          <a:srcRect b="0" l="0" r="0" t="0"/>
          <a:stretch/>
        </p:blipFill>
        <p:spPr>
          <a:xfrm>
            <a:off x="5489425" y="0"/>
            <a:ext cx="6702576" cy="67025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BUS</a:t>
            </a:r>
            <a:endParaRPr b="1" i="0" sz="4800" u="none" cap="none" strike="noStrike">
              <a:solidFill>
                <a:srgbClr val="434343"/>
              </a:solidFill>
              <a:latin typeface="Roboto"/>
              <a:ea typeface="Roboto"/>
              <a:cs typeface="Roboto"/>
              <a:sym typeface="Roboto"/>
            </a:endParaRPr>
          </a:p>
        </p:txBody>
      </p:sp>
      <p:pic>
        <p:nvPicPr>
          <p:cNvPr id="232" name="Google Shape;232;p30"/>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33" name="Google Shape;233;p30"/>
          <p:cNvSpPr txBox="1"/>
          <p:nvPr/>
        </p:nvSpPr>
        <p:spPr>
          <a:xfrm>
            <a:off x="1858106" y="1704600"/>
            <a:ext cx="8954700" cy="45996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Communication path for exchanging data between components</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Data bus</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Address bus</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Control bus</a:t>
            </a:r>
            <a:endParaRPr b="0" i="0" sz="3000" u="none" cap="none" strike="noStrike">
              <a:solidFill>
                <a:srgbClr val="000000"/>
              </a:solidFill>
              <a:latin typeface="Roboto"/>
              <a:ea typeface="Roboto"/>
              <a:cs typeface="Roboto"/>
              <a:sym typeface="Roboto"/>
            </a:endParaRPr>
          </a:p>
        </p:txBody>
      </p:sp>
      <p:pic>
        <p:nvPicPr>
          <p:cNvPr id="234" name="Google Shape;234;p30"/>
          <p:cNvPicPr preferRelativeResize="0"/>
          <p:nvPr/>
        </p:nvPicPr>
        <p:blipFill rotWithShape="1">
          <a:blip r:embed="rId4">
            <a:alphaModFix/>
          </a:blip>
          <a:srcRect b="0" l="0" r="0" t="0"/>
          <a:stretch/>
        </p:blipFill>
        <p:spPr>
          <a:xfrm>
            <a:off x="4811300" y="3053000"/>
            <a:ext cx="6153900" cy="210338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Slots and Ports</a:t>
            </a:r>
            <a:endParaRPr b="1" i="0" sz="4800" u="none" cap="none" strike="noStrike">
              <a:solidFill>
                <a:srgbClr val="434343"/>
              </a:solidFill>
              <a:latin typeface="Roboto"/>
              <a:ea typeface="Roboto"/>
              <a:cs typeface="Roboto"/>
              <a:sym typeface="Roboto"/>
            </a:endParaRPr>
          </a:p>
        </p:txBody>
      </p:sp>
      <p:pic>
        <p:nvPicPr>
          <p:cNvPr id="241" name="Google Shape;241;p31"/>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42" name="Google Shape;242;p31"/>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Controllers</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Drivers</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USB</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Day Overview</a:t>
            </a:r>
            <a:endParaRPr b="1" i="0" sz="4800" u="none" cap="none" strike="noStrike">
              <a:solidFill>
                <a:srgbClr val="434343"/>
              </a:solidFill>
              <a:latin typeface="Roboto"/>
              <a:ea typeface="Roboto"/>
              <a:cs typeface="Roboto"/>
              <a:sym typeface="Roboto"/>
            </a:endParaRPr>
          </a:p>
        </p:txBody>
      </p:sp>
      <p:pic>
        <p:nvPicPr>
          <p:cNvPr id="99" name="Google Shape;99;p14"/>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00" name="Google Shape;100;p14"/>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419100" lvl="0" marL="457200" marR="0" rtl="0" algn="l">
              <a:lnSpc>
                <a:spcPct val="150000"/>
              </a:lnSpc>
              <a:spcBef>
                <a:spcPts val="0"/>
              </a:spcBef>
              <a:spcAft>
                <a:spcPts val="0"/>
              </a:spcAft>
              <a:buClr>
                <a:srgbClr val="434343"/>
              </a:buClr>
              <a:buSzPts val="3000"/>
              <a:buFont typeface="Roboto"/>
              <a:buChar char="●"/>
            </a:pPr>
            <a:r>
              <a:rPr b="0" i="0" lang="en-US" sz="3000" u="none" cap="none" strike="noStrike">
                <a:solidFill>
                  <a:srgbClr val="434343"/>
                </a:solidFill>
                <a:latin typeface="Roboto"/>
                <a:ea typeface="Roboto"/>
                <a:cs typeface="Roboto"/>
                <a:sym typeface="Roboto"/>
              </a:rPr>
              <a:t>Getting to Know Terminology</a:t>
            </a:r>
            <a:endParaRPr b="0" i="0" sz="3000" u="none" cap="none" strike="noStrike">
              <a:solidFill>
                <a:srgbClr val="434343"/>
              </a:solidFill>
              <a:latin typeface="Roboto"/>
              <a:ea typeface="Roboto"/>
              <a:cs typeface="Roboto"/>
              <a:sym typeface="Roboto"/>
            </a:endParaRPr>
          </a:p>
          <a:p>
            <a:pPr indent="-457200" lvl="0" marL="457200" marR="0" rtl="0" algn="l">
              <a:lnSpc>
                <a:spcPct val="150000"/>
              </a:lnSpc>
              <a:spcBef>
                <a:spcPts val="0"/>
              </a:spcBef>
              <a:spcAft>
                <a:spcPts val="0"/>
              </a:spcAft>
              <a:buClr>
                <a:schemeClr val="accent2"/>
              </a:buClr>
              <a:buSzPts val="3600"/>
              <a:buFont typeface="Roboto"/>
              <a:buChar char="●"/>
            </a:pPr>
            <a:r>
              <a:rPr b="1" i="0" lang="en-US" sz="3600" u="none" cap="none" strike="noStrike">
                <a:solidFill>
                  <a:schemeClr val="accent2"/>
                </a:solidFill>
                <a:latin typeface="Roboto"/>
                <a:ea typeface="Roboto"/>
                <a:cs typeface="Roboto"/>
                <a:sym typeface="Roboto"/>
              </a:rPr>
              <a:t>How Computers Work</a:t>
            </a:r>
            <a:endParaRPr b="0" i="0" sz="3000" u="none" cap="none" strike="noStrike">
              <a:solidFill>
                <a:srgbClr val="434343"/>
              </a:solidFill>
              <a:latin typeface="Roboto"/>
              <a:ea typeface="Roboto"/>
              <a:cs typeface="Roboto"/>
              <a:sym typeface="Roboto"/>
            </a:endParaRPr>
          </a:p>
          <a:p>
            <a:pPr indent="-419100" lvl="0" marL="457200" marR="0" rtl="0" algn="l">
              <a:lnSpc>
                <a:spcPct val="150000"/>
              </a:lnSpc>
              <a:spcBef>
                <a:spcPts val="0"/>
              </a:spcBef>
              <a:spcAft>
                <a:spcPts val="0"/>
              </a:spcAft>
              <a:buClr>
                <a:schemeClr val="dk1"/>
              </a:buClr>
              <a:buSzPts val="3000"/>
              <a:buFont typeface="Roboto"/>
              <a:buChar char="●"/>
            </a:pPr>
            <a:r>
              <a:rPr b="0" i="0" lang="en-US" sz="3000" u="none" cap="none" strike="noStrike">
                <a:solidFill>
                  <a:srgbClr val="434343"/>
                </a:solidFill>
                <a:latin typeface="Roboto"/>
                <a:ea typeface="Roboto"/>
                <a:cs typeface="Roboto"/>
                <a:sym typeface="Roboto"/>
              </a:rPr>
              <a:t>Data Representation</a:t>
            </a:r>
            <a:endParaRPr b="0" i="0" sz="3000" u="none" cap="none" strike="noStrike">
              <a:solidFill>
                <a:srgbClr val="434343"/>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Keyboard</a:t>
            </a:r>
            <a:endParaRPr b="1" i="0" sz="4800" u="none" cap="none" strike="noStrike">
              <a:solidFill>
                <a:srgbClr val="434343"/>
              </a:solidFill>
              <a:latin typeface="Roboto"/>
              <a:ea typeface="Roboto"/>
              <a:cs typeface="Roboto"/>
              <a:sym typeface="Roboto"/>
            </a:endParaRPr>
          </a:p>
        </p:txBody>
      </p:sp>
      <p:pic>
        <p:nvPicPr>
          <p:cNvPr id="249" name="Google Shape;249;p32"/>
          <p:cNvPicPr preferRelativeResize="0"/>
          <p:nvPr/>
        </p:nvPicPr>
        <p:blipFill rotWithShape="1">
          <a:blip r:embed="rId3">
            <a:alphaModFix/>
          </a:blip>
          <a:srcRect b="0" l="0" r="0" t="0"/>
          <a:stretch/>
        </p:blipFill>
        <p:spPr>
          <a:xfrm>
            <a:off x="0" y="0"/>
            <a:ext cx="1489107" cy="1489107"/>
          </a:xfrm>
          <a:prstGeom prst="rect">
            <a:avLst/>
          </a:prstGeom>
          <a:noFill/>
          <a:ln>
            <a:noFill/>
          </a:ln>
        </p:spPr>
      </p:pic>
      <p:pic>
        <p:nvPicPr>
          <p:cNvPr id="250" name="Google Shape;250;p32"/>
          <p:cNvPicPr preferRelativeResize="0"/>
          <p:nvPr/>
        </p:nvPicPr>
        <p:blipFill rotWithShape="1">
          <a:blip r:embed="rId4">
            <a:alphaModFix/>
          </a:blip>
          <a:srcRect b="0" l="0" r="0" t="0"/>
          <a:stretch/>
        </p:blipFill>
        <p:spPr>
          <a:xfrm>
            <a:off x="1918003" y="1699925"/>
            <a:ext cx="7503800" cy="3948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Keyboard</a:t>
            </a:r>
            <a:endParaRPr b="1" i="0" sz="4800" u="none" cap="none" strike="noStrike">
              <a:solidFill>
                <a:srgbClr val="434343"/>
              </a:solidFill>
              <a:latin typeface="Roboto"/>
              <a:ea typeface="Roboto"/>
              <a:cs typeface="Roboto"/>
              <a:sym typeface="Roboto"/>
            </a:endParaRPr>
          </a:p>
        </p:txBody>
      </p:sp>
      <p:pic>
        <p:nvPicPr>
          <p:cNvPr id="257" name="Google Shape;257;p33"/>
          <p:cNvPicPr preferRelativeResize="0"/>
          <p:nvPr/>
        </p:nvPicPr>
        <p:blipFill rotWithShape="1">
          <a:blip r:embed="rId3">
            <a:alphaModFix/>
          </a:blip>
          <a:srcRect b="0" l="0" r="0" t="0"/>
          <a:stretch/>
        </p:blipFill>
        <p:spPr>
          <a:xfrm>
            <a:off x="0" y="0"/>
            <a:ext cx="1489107" cy="1489107"/>
          </a:xfrm>
          <a:prstGeom prst="rect">
            <a:avLst/>
          </a:prstGeom>
          <a:noFill/>
          <a:ln>
            <a:noFill/>
          </a:ln>
        </p:spPr>
      </p:pic>
      <p:pic>
        <p:nvPicPr>
          <p:cNvPr id="258" name="Google Shape;258;p33"/>
          <p:cNvPicPr preferRelativeResize="0"/>
          <p:nvPr/>
        </p:nvPicPr>
        <p:blipFill rotWithShape="1">
          <a:blip r:embed="rId4">
            <a:alphaModFix/>
          </a:blip>
          <a:srcRect b="0" l="0" r="0" t="0"/>
          <a:stretch/>
        </p:blipFill>
        <p:spPr>
          <a:xfrm>
            <a:off x="610400" y="2379925"/>
            <a:ext cx="10633450" cy="3031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Monitor</a:t>
            </a:r>
            <a:endParaRPr b="1" i="0" sz="4800" u="none" cap="none" strike="noStrike">
              <a:solidFill>
                <a:srgbClr val="434343"/>
              </a:solidFill>
              <a:latin typeface="Roboto"/>
              <a:ea typeface="Roboto"/>
              <a:cs typeface="Roboto"/>
              <a:sym typeface="Roboto"/>
            </a:endParaRPr>
          </a:p>
        </p:txBody>
      </p:sp>
      <p:pic>
        <p:nvPicPr>
          <p:cNvPr id="265" name="Google Shape;265;p34"/>
          <p:cNvPicPr preferRelativeResize="0"/>
          <p:nvPr/>
        </p:nvPicPr>
        <p:blipFill rotWithShape="1">
          <a:blip r:embed="rId3">
            <a:alphaModFix/>
          </a:blip>
          <a:srcRect b="0" l="0" r="0" t="0"/>
          <a:stretch/>
        </p:blipFill>
        <p:spPr>
          <a:xfrm>
            <a:off x="0" y="0"/>
            <a:ext cx="1489107" cy="1489107"/>
          </a:xfrm>
          <a:prstGeom prst="rect">
            <a:avLst/>
          </a:prstGeom>
          <a:noFill/>
          <a:ln>
            <a:noFill/>
          </a:ln>
        </p:spPr>
      </p:pic>
      <p:pic>
        <p:nvPicPr>
          <p:cNvPr id="266" name="Google Shape;266;p34"/>
          <p:cNvPicPr preferRelativeResize="0"/>
          <p:nvPr/>
        </p:nvPicPr>
        <p:blipFill rotWithShape="1">
          <a:blip r:embed="rId4">
            <a:alphaModFix/>
          </a:blip>
          <a:srcRect b="0" l="0" r="0" t="0"/>
          <a:stretch/>
        </p:blipFill>
        <p:spPr>
          <a:xfrm>
            <a:off x="7465075" y="1359950"/>
            <a:ext cx="4356726" cy="4356726"/>
          </a:xfrm>
          <a:prstGeom prst="rect">
            <a:avLst/>
          </a:prstGeom>
          <a:noFill/>
          <a:ln>
            <a:noFill/>
          </a:ln>
        </p:spPr>
      </p:pic>
      <p:sp>
        <p:nvSpPr>
          <p:cNvPr id="267" name="Google Shape;267;p34"/>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419100" lvl="0" marL="457200" marR="0" rtl="0" algn="l">
              <a:lnSpc>
                <a:spcPct val="150000"/>
              </a:lnSpc>
              <a:spcBef>
                <a:spcPts val="0"/>
              </a:spcBef>
              <a:spcAft>
                <a:spcPts val="0"/>
              </a:spcAft>
              <a:buClr>
                <a:srgbClr val="000000"/>
              </a:buClr>
              <a:buSzPts val="3000"/>
              <a:buFont typeface="Roboto"/>
              <a:buChar char="●"/>
            </a:pPr>
            <a:r>
              <a:rPr b="1" i="0" lang="en-US" sz="3000" u="none" cap="none" strike="noStrike">
                <a:solidFill>
                  <a:srgbClr val="000000"/>
                </a:solidFill>
                <a:latin typeface="Roboto"/>
                <a:ea typeface="Roboto"/>
                <a:cs typeface="Roboto"/>
                <a:sym typeface="Roboto"/>
              </a:rPr>
              <a:t>CRT</a:t>
            </a:r>
            <a:r>
              <a:rPr b="0" i="0" lang="en-US" sz="3000" u="none" cap="none" strike="noStrike">
                <a:solidFill>
                  <a:srgbClr val="000000"/>
                </a:solidFill>
                <a:latin typeface="Roboto"/>
                <a:ea typeface="Roboto"/>
                <a:cs typeface="Roboto"/>
                <a:sym typeface="Roboto"/>
              </a:rPr>
              <a:t> (Cathode Ray Tube)</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1" i="0" lang="en-US" sz="3000" u="none" cap="none" strike="noStrike">
                <a:solidFill>
                  <a:srgbClr val="000000"/>
                </a:solidFill>
                <a:latin typeface="Roboto"/>
                <a:ea typeface="Roboto"/>
                <a:cs typeface="Roboto"/>
                <a:sym typeface="Roboto"/>
              </a:rPr>
              <a:t>LCD</a:t>
            </a:r>
            <a:r>
              <a:rPr b="0" i="0" lang="en-US" sz="3000" u="none" cap="none" strike="noStrike">
                <a:solidFill>
                  <a:srgbClr val="000000"/>
                </a:solidFill>
                <a:latin typeface="Roboto"/>
                <a:ea typeface="Roboto"/>
                <a:cs typeface="Roboto"/>
                <a:sym typeface="Roboto"/>
              </a:rPr>
              <a:t> (Liquid Crystal Display)</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1" i="0" lang="en-US" sz="3000" u="none" cap="none" strike="noStrike">
                <a:solidFill>
                  <a:srgbClr val="000000"/>
                </a:solidFill>
                <a:latin typeface="Roboto"/>
                <a:ea typeface="Roboto"/>
                <a:cs typeface="Roboto"/>
                <a:sym typeface="Roboto"/>
              </a:rPr>
              <a:t>LED</a:t>
            </a:r>
            <a:r>
              <a:rPr b="0" i="0" lang="en-US" sz="3000" u="none" cap="none" strike="noStrike">
                <a:solidFill>
                  <a:srgbClr val="000000"/>
                </a:solidFill>
                <a:latin typeface="Roboto"/>
                <a:ea typeface="Roboto"/>
                <a:cs typeface="Roboto"/>
                <a:sym typeface="Roboto"/>
              </a:rPr>
              <a:t> (Light Emitting Diode)</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1" i="0" lang="en-US" sz="3000" u="none" cap="none" strike="noStrike">
                <a:solidFill>
                  <a:srgbClr val="000000"/>
                </a:solidFill>
                <a:latin typeface="Roboto"/>
                <a:ea typeface="Roboto"/>
                <a:cs typeface="Roboto"/>
                <a:sym typeface="Roboto"/>
              </a:rPr>
              <a:t>Plasma</a:t>
            </a:r>
            <a:endParaRPr b="1"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1" i="0" lang="en-US" sz="3000" u="none" cap="none" strike="noStrike">
                <a:solidFill>
                  <a:srgbClr val="000000"/>
                </a:solidFill>
                <a:latin typeface="Roboto"/>
                <a:ea typeface="Roboto"/>
                <a:cs typeface="Roboto"/>
                <a:sym typeface="Roboto"/>
              </a:rPr>
              <a:t>OLED </a:t>
            </a:r>
            <a:r>
              <a:rPr b="0" i="0" lang="en-US" sz="3000" u="none" cap="none" strike="noStrike">
                <a:solidFill>
                  <a:srgbClr val="000000"/>
                </a:solidFill>
                <a:latin typeface="Roboto"/>
                <a:ea typeface="Roboto"/>
                <a:cs typeface="Roboto"/>
                <a:sym typeface="Roboto"/>
              </a:rPr>
              <a:t>(Organic Light Emitting Diode )</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35"/>
          <p:cNvPicPr preferRelativeResize="0"/>
          <p:nvPr/>
        </p:nvPicPr>
        <p:blipFill rotWithShape="1">
          <a:blip r:embed="rId3">
            <a:alphaModFix amt="69000"/>
          </a:blip>
          <a:srcRect b="0" l="0" r="0" t="0"/>
          <a:stretch/>
        </p:blipFill>
        <p:spPr>
          <a:xfrm>
            <a:off x="0" y="0"/>
            <a:ext cx="12192000" cy="6859019"/>
          </a:xfrm>
          <a:prstGeom prst="rect">
            <a:avLst/>
          </a:prstGeom>
          <a:noFill/>
          <a:ln>
            <a:noFill/>
          </a:ln>
        </p:spPr>
      </p:pic>
      <p:pic>
        <p:nvPicPr>
          <p:cNvPr id="274" name="Google Shape;274;p35"/>
          <p:cNvPicPr preferRelativeResize="0"/>
          <p:nvPr/>
        </p:nvPicPr>
        <p:blipFill rotWithShape="1">
          <a:blip r:embed="rId4">
            <a:alphaModFix/>
          </a:blip>
          <a:srcRect b="69186" l="0" r="68120" t="0"/>
          <a:stretch/>
        </p:blipFill>
        <p:spPr>
          <a:xfrm>
            <a:off x="0" y="0"/>
            <a:ext cx="1552225" cy="1500300"/>
          </a:xfrm>
          <a:prstGeom prst="rect">
            <a:avLst/>
          </a:prstGeom>
          <a:noFill/>
          <a:ln>
            <a:noFill/>
          </a:ln>
        </p:spPr>
      </p:pic>
      <p:sp>
        <p:nvSpPr>
          <p:cNvPr id="275" name="Google Shape;275;p35"/>
          <p:cNvSpPr txBox="1"/>
          <p:nvPr>
            <p:ph type="title"/>
          </p:nvPr>
        </p:nvSpPr>
        <p:spPr>
          <a:xfrm>
            <a:off x="0" y="2746650"/>
            <a:ext cx="12163200" cy="136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b="1" lang="en-US" sz="6000">
                <a:solidFill>
                  <a:srgbClr val="FFFFFF"/>
                </a:solidFill>
                <a:latin typeface="Roboto"/>
                <a:ea typeface="Roboto"/>
                <a:cs typeface="Roboto"/>
                <a:sym typeface="Roboto"/>
              </a:rPr>
              <a:t>A Closer Look at Software</a:t>
            </a:r>
            <a:endParaRPr b="1" sz="6000">
              <a:solidFill>
                <a:srgbClr val="FFFFFF"/>
              </a:solidFill>
              <a:latin typeface="Roboto"/>
              <a:ea typeface="Roboto"/>
              <a:cs typeface="Roboto"/>
              <a:sym typeface="Roboto"/>
            </a:endParaRPr>
          </a:p>
        </p:txBody>
      </p:sp>
      <p:sp>
        <p:nvSpPr>
          <p:cNvPr id="276" name="Google Shape;276;p35"/>
          <p:cNvSpPr txBox="1"/>
          <p:nvPr>
            <p:ph idx="1" type="body"/>
          </p:nvPr>
        </p:nvSpPr>
        <p:spPr>
          <a:xfrm>
            <a:off x="0" y="3870675"/>
            <a:ext cx="12163200" cy="925200"/>
          </a:xfrm>
          <a:prstGeom prst="rect">
            <a:avLst/>
          </a:prstGeom>
          <a:noFill/>
          <a:ln>
            <a:noFill/>
          </a:ln>
        </p:spPr>
        <p:txBody>
          <a:bodyPr anchorCtr="0" anchor="t" bIns="91425" lIns="91425" spcFirstLastPara="1" rIns="91425" wrap="square" tIns="91425">
            <a:noAutofit/>
          </a:bodyPr>
          <a:lstStyle/>
          <a:p>
            <a:pPr indent="-50800" lvl="0" marL="228600" rtl="0" algn="ctr">
              <a:lnSpc>
                <a:spcPct val="90000"/>
              </a:lnSpc>
              <a:spcBef>
                <a:spcPts val="1000"/>
              </a:spcBef>
              <a:spcAft>
                <a:spcPts val="0"/>
              </a:spcAft>
              <a:buSzPts val="2800"/>
              <a:buNone/>
            </a:pPr>
            <a:r>
              <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6"/>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Software Classification</a:t>
            </a:r>
            <a:endParaRPr b="1" i="0" sz="4800" u="none" cap="none" strike="noStrike">
              <a:solidFill>
                <a:srgbClr val="434343"/>
              </a:solidFill>
              <a:latin typeface="Roboto"/>
              <a:ea typeface="Roboto"/>
              <a:cs typeface="Roboto"/>
              <a:sym typeface="Roboto"/>
            </a:endParaRPr>
          </a:p>
        </p:txBody>
      </p:sp>
      <p:pic>
        <p:nvPicPr>
          <p:cNvPr id="283" name="Google Shape;283;p36"/>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84" name="Google Shape;284;p36"/>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System software</a:t>
            </a:r>
            <a:endParaRPr b="0" i="0" sz="3000" u="none" cap="none" strike="noStrike">
              <a:solidFill>
                <a:srgbClr val="000000"/>
              </a:solidFill>
              <a:latin typeface="Roboto"/>
              <a:ea typeface="Roboto"/>
              <a:cs typeface="Roboto"/>
              <a:sym typeface="Roboto"/>
            </a:endParaRPr>
          </a:p>
          <a:p>
            <a:pPr indent="-419100" lvl="1" marL="9144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operating systems</a:t>
            </a:r>
            <a:endParaRPr b="0" i="0" sz="3000" u="none" cap="none" strike="noStrike">
              <a:solidFill>
                <a:srgbClr val="000000"/>
              </a:solidFill>
              <a:latin typeface="Roboto"/>
              <a:ea typeface="Roboto"/>
              <a:cs typeface="Roboto"/>
              <a:sym typeface="Roboto"/>
            </a:endParaRPr>
          </a:p>
          <a:p>
            <a:pPr indent="-419100" lvl="1" marL="9144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drivers </a:t>
            </a:r>
            <a:endParaRPr b="0" i="0" sz="3000" u="none" cap="none" strike="noStrike">
              <a:solidFill>
                <a:srgbClr val="000000"/>
              </a:solidFill>
              <a:latin typeface="Roboto"/>
              <a:ea typeface="Roboto"/>
              <a:cs typeface="Roboto"/>
              <a:sym typeface="Roboto"/>
            </a:endParaRPr>
          </a:p>
          <a:p>
            <a:pPr indent="-419100" lvl="1" marL="9144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utility programs</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Application software </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7"/>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Computer Program</a:t>
            </a:r>
            <a:endParaRPr b="1" i="0" sz="4800" u="none" cap="none" strike="noStrike">
              <a:solidFill>
                <a:srgbClr val="434343"/>
              </a:solidFill>
              <a:latin typeface="Roboto"/>
              <a:ea typeface="Roboto"/>
              <a:cs typeface="Roboto"/>
              <a:sym typeface="Roboto"/>
            </a:endParaRPr>
          </a:p>
        </p:txBody>
      </p:sp>
      <p:pic>
        <p:nvPicPr>
          <p:cNvPr id="291" name="Google Shape;291;p37"/>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92" name="Google Shape;292;p37"/>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t/>
            </a:r>
            <a:endParaRPr b="1" i="0" sz="30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A </a:t>
            </a:r>
            <a:r>
              <a:rPr b="1" i="0" lang="en-US" sz="3000" u="none" cap="none" strike="noStrike">
                <a:solidFill>
                  <a:srgbClr val="000000"/>
                </a:solidFill>
                <a:latin typeface="Roboto"/>
                <a:ea typeface="Roboto"/>
                <a:cs typeface="Roboto"/>
                <a:sym typeface="Roboto"/>
              </a:rPr>
              <a:t>computer program </a:t>
            </a:r>
            <a:r>
              <a:rPr b="0" i="0" lang="en-US" sz="3000" u="none" cap="none" strike="noStrike">
                <a:solidFill>
                  <a:srgbClr val="000000"/>
                </a:solidFill>
                <a:latin typeface="Roboto"/>
                <a:ea typeface="Roboto"/>
                <a:cs typeface="Roboto"/>
                <a:sym typeface="Roboto"/>
              </a:rPr>
              <a:t>is</a:t>
            </a:r>
            <a:r>
              <a:rPr b="1" i="0" lang="en-US" sz="3000" u="none" cap="none" strike="noStrike">
                <a:solidFill>
                  <a:srgbClr val="000000"/>
                </a:solidFill>
                <a:latin typeface="Roboto"/>
                <a:ea typeface="Roboto"/>
                <a:cs typeface="Roboto"/>
                <a:sym typeface="Roboto"/>
              </a:rPr>
              <a:t> </a:t>
            </a:r>
            <a:r>
              <a:rPr b="0" i="0" lang="en-US" sz="3000" u="none" cap="none" strike="noStrike">
                <a:solidFill>
                  <a:srgbClr val="000000"/>
                </a:solidFill>
                <a:latin typeface="Roboto"/>
                <a:ea typeface="Roboto"/>
                <a:cs typeface="Roboto"/>
                <a:sym typeface="Roboto"/>
              </a:rPr>
              <a:t>a set of steps that should be taken in order to solve the problem at hand.</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8"/>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Life Cycle of a Program</a:t>
            </a:r>
            <a:endParaRPr b="1" i="0" sz="4800" u="none" cap="none" strike="noStrike">
              <a:solidFill>
                <a:srgbClr val="434343"/>
              </a:solidFill>
              <a:latin typeface="Roboto"/>
              <a:ea typeface="Roboto"/>
              <a:cs typeface="Roboto"/>
              <a:sym typeface="Roboto"/>
            </a:endParaRPr>
          </a:p>
        </p:txBody>
      </p:sp>
      <p:pic>
        <p:nvPicPr>
          <p:cNvPr id="299" name="Google Shape;299;p38"/>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300" name="Google Shape;300;p38"/>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381000" lvl="0" marL="457200" marR="0" rtl="0" algn="l">
              <a:lnSpc>
                <a:spcPct val="150000"/>
              </a:lnSpc>
              <a:spcBef>
                <a:spcPts val="0"/>
              </a:spcBef>
              <a:spcAft>
                <a:spcPts val="0"/>
              </a:spcAft>
              <a:buClr>
                <a:srgbClr val="000000"/>
              </a:buClr>
              <a:buSzPts val="2400"/>
              <a:buFont typeface="Roboto"/>
              <a:buChar char="●"/>
            </a:pPr>
            <a:r>
              <a:rPr b="0" i="0" lang="en-US" sz="2400" u="none" cap="none" strike="noStrike">
                <a:solidFill>
                  <a:srgbClr val="000000"/>
                </a:solidFill>
                <a:latin typeface="Roboto"/>
                <a:ea typeface="Roboto"/>
                <a:cs typeface="Roboto"/>
                <a:sym typeface="Roboto"/>
              </a:rPr>
              <a:t>Problem analysis </a:t>
            </a:r>
            <a:endParaRPr b="0" i="0" sz="2400" u="none" cap="none" strike="noStrike">
              <a:solidFill>
                <a:srgbClr val="000000"/>
              </a:solidFill>
              <a:latin typeface="Roboto"/>
              <a:ea typeface="Roboto"/>
              <a:cs typeface="Roboto"/>
              <a:sym typeface="Roboto"/>
            </a:endParaRPr>
          </a:p>
          <a:p>
            <a:pPr indent="-381000" lvl="0" marL="457200" marR="0" rtl="0" algn="l">
              <a:lnSpc>
                <a:spcPct val="150000"/>
              </a:lnSpc>
              <a:spcBef>
                <a:spcPts val="0"/>
              </a:spcBef>
              <a:spcAft>
                <a:spcPts val="0"/>
              </a:spcAft>
              <a:buClr>
                <a:srgbClr val="000000"/>
              </a:buClr>
              <a:buSzPts val="2400"/>
              <a:buFont typeface="Roboto"/>
              <a:buChar char="●"/>
            </a:pPr>
            <a:r>
              <a:rPr b="0" i="0" lang="en-US" sz="2400" u="none" cap="none" strike="noStrike">
                <a:solidFill>
                  <a:srgbClr val="000000"/>
                </a:solidFill>
                <a:latin typeface="Roboto"/>
                <a:ea typeface="Roboto"/>
                <a:cs typeface="Roboto"/>
                <a:sym typeface="Roboto"/>
              </a:rPr>
              <a:t>Coding</a:t>
            </a:r>
            <a:endParaRPr b="0" i="0" sz="2400" u="none" cap="none" strike="noStrike">
              <a:solidFill>
                <a:srgbClr val="000000"/>
              </a:solidFill>
              <a:latin typeface="Roboto"/>
              <a:ea typeface="Roboto"/>
              <a:cs typeface="Roboto"/>
              <a:sym typeface="Roboto"/>
            </a:endParaRPr>
          </a:p>
          <a:p>
            <a:pPr indent="-381000" lvl="0" marL="457200" marR="0" rtl="0" algn="l">
              <a:lnSpc>
                <a:spcPct val="150000"/>
              </a:lnSpc>
              <a:spcBef>
                <a:spcPts val="0"/>
              </a:spcBef>
              <a:spcAft>
                <a:spcPts val="0"/>
              </a:spcAft>
              <a:buClr>
                <a:srgbClr val="000000"/>
              </a:buClr>
              <a:buSzPts val="2400"/>
              <a:buFont typeface="Roboto"/>
              <a:buChar char="●"/>
            </a:pPr>
            <a:r>
              <a:rPr b="0" i="0" lang="en-US" sz="2400" u="none" cap="none" strike="noStrike">
                <a:solidFill>
                  <a:srgbClr val="000000"/>
                </a:solidFill>
                <a:latin typeface="Roboto"/>
                <a:ea typeface="Roboto"/>
                <a:cs typeface="Roboto"/>
                <a:sym typeface="Roboto"/>
              </a:rPr>
              <a:t>Compile program/interpret program</a:t>
            </a:r>
            <a:endParaRPr b="0" i="0" sz="2400" u="none" cap="none" strike="noStrike">
              <a:solidFill>
                <a:srgbClr val="000000"/>
              </a:solidFill>
              <a:latin typeface="Roboto"/>
              <a:ea typeface="Roboto"/>
              <a:cs typeface="Roboto"/>
              <a:sym typeface="Roboto"/>
            </a:endParaRPr>
          </a:p>
          <a:p>
            <a:pPr indent="-381000" lvl="0" marL="457200" marR="0" rtl="0" algn="l">
              <a:lnSpc>
                <a:spcPct val="150000"/>
              </a:lnSpc>
              <a:spcBef>
                <a:spcPts val="0"/>
              </a:spcBef>
              <a:spcAft>
                <a:spcPts val="0"/>
              </a:spcAft>
              <a:buClr>
                <a:srgbClr val="000000"/>
              </a:buClr>
              <a:buSzPts val="2400"/>
              <a:buFont typeface="Roboto"/>
              <a:buChar char="●"/>
            </a:pPr>
            <a:r>
              <a:rPr b="0" i="0" lang="en-US" sz="2400" u="none" cap="none" strike="noStrike">
                <a:solidFill>
                  <a:srgbClr val="000000"/>
                </a:solidFill>
                <a:latin typeface="Roboto"/>
                <a:ea typeface="Roboto"/>
                <a:cs typeface="Roboto"/>
                <a:sym typeface="Roboto"/>
              </a:rPr>
              <a:t>Run program</a:t>
            </a:r>
            <a:endParaRPr b="0" i="0" sz="2400" u="none" cap="none" strike="noStrike">
              <a:solidFill>
                <a:srgbClr val="000000"/>
              </a:solidFill>
              <a:latin typeface="Roboto"/>
              <a:ea typeface="Roboto"/>
              <a:cs typeface="Roboto"/>
              <a:sym typeface="Roboto"/>
            </a:endParaRPr>
          </a:p>
          <a:p>
            <a:pPr indent="-381000" lvl="0" marL="457200" marR="0" rtl="0" algn="l">
              <a:lnSpc>
                <a:spcPct val="150000"/>
              </a:lnSpc>
              <a:spcBef>
                <a:spcPts val="0"/>
              </a:spcBef>
              <a:spcAft>
                <a:spcPts val="0"/>
              </a:spcAft>
              <a:buClr>
                <a:srgbClr val="000000"/>
              </a:buClr>
              <a:buSzPts val="2400"/>
              <a:buFont typeface="Roboto"/>
              <a:buChar char="●"/>
            </a:pPr>
            <a:r>
              <a:rPr b="0" i="0" lang="en-US" sz="2400" u="none" cap="none" strike="noStrike">
                <a:solidFill>
                  <a:srgbClr val="000000"/>
                </a:solidFill>
                <a:latin typeface="Roboto"/>
                <a:ea typeface="Roboto"/>
                <a:cs typeface="Roboto"/>
                <a:sym typeface="Roboto"/>
              </a:rPr>
              <a:t>Debug it</a:t>
            </a:r>
            <a:endParaRPr b="0" i="0" sz="2400" u="none" cap="none" strike="noStrike">
              <a:solidFill>
                <a:srgbClr val="000000"/>
              </a:solidFill>
              <a:latin typeface="Roboto"/>
              <a:ea typeface="Roboto"/>
              <a:cs typeface="Roboto"/>
              <a:sym typeface="Roboto"/>
            </a:endParaRPr>
          </a:p>
          <a:p>
            <a:pPr indent="-381000" lvl="0" marL="457200" marR="0" rtl="0" algn="l">
              <a:lnSpc>
                <a:spcPct val="150000"/>
              </a:lnSpc>
              <a:spcBef>
                <a:spcPts val="0"/>
              </a:spcBef>
              <a:spcAft>
                <a:spcPts val="0"/>
              </a:spcAft>
              <a:buClr>
                <a:srgbClr val="000000"/>
              </a:buClr>
              <a:buSzPts val="2400"/>
              <a:buFont typeface="Roboto"/>
              <a:buChar char="●"/>
            </a:pPr>
            <a:r>
              <a:rPr b="0" i="0" lang="en-US" sz="2400" u="none" cap="none" strike="noStrike">
                <a:solidFill>
                  <a:srgbClr val="000000"/>
                </a:solidFill>
                <a:latin typeface="Roboto"/>
                <a:ea typeface="Roboto"/>
                <a:cs typeface="Roboto"/>
                <a:sym typeface="Roboto"/>
              </a:rPr>
              <a:t>Test it</a:t>
            </a:r>
            <a:endParaRPr b="0" i="0" sz="2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Roboto"/>
              <a:ea typeface="Roboto"/>
              <a:cs typeface="Roboto"/>
              <a:sym typeface="Roboto"/>
            </a:endParaRPr>
          </a:p>
          <a:p>
            <a:pPr indent="-381000" lvl="0" marL="457200" marR="0" rtl="0" algn="l">
              <a:lnSpc>
                <a:spcPct val="150000"/>
              </a:lnSpc>
              <a:spcBef>
                <a:spcPts val="0"/>
              </a:spcBef>
              <a:spcAft>
                <a:spcPts val="0"/>
              </a:spcAft>
              <a:buClr>
                <a:srgbClr val="000000"/>
              </a:buClr>
              <a:buSzPts val="2400"/>
              <a:buFont typeface="Roboto"/>
              <a:buChar char="●"/>
            </a:pPr>
            <a:r>
              <a:rPr b="0" i="0" lang="en-US" sz="2400" u="none" cap="none" strike="noStrike">
                <a:solidFill>
                  <a:srgbClr val="000000"/>
                </a:solidFill>
                <a:latin typeface="Roboto"/>
                <a:ea typeface="Roboto"/>
                <a:cs typeface="Roboto"/>
                <a:sym typeface="Roboto"/>
              </a:rPr>
              <a:t>Use it </a:t>
            </a:r>
            <a:endParaRPr b="0" i="0" sz="2400" u="none" cap="none" strike="noStrike">
              <a:solidFill>
                <a:srgbClr val="000000"/>
              </a:solidFill>
              <a:latin typeface="Roboto"/>
              <a:ea typeface="Roboto"/>
              <a:cs typeface="Roboto"/>
              <a:sym typeface="Roboto"/>
            </a:endParaRPr>
          </a:p>
        </p:txBody>
      </p:sp>
      <p:pic>
        <p:nvPicPr>
          <p:cNvPr id="301" name="Google Shape;301;p38"/>
          <p:cNvPicPr preferRelativeResize="0"/>
          <p:nvPr/>
        </p:nvPicPr>
        <p:blipFill rotWithShape="1">
          <a:blip r:embed="rId4">
            <a:alphaModFix/>
          </a:blip>
          <a:srcRect b="0" l="0" r="0" t="0"/>
          <a:stretch/>
        </p:blipFill>
        <p:spPr>
          <a:xfrm>
            <a:off x="7415642" y="1965417"/>
            <a:ext cx="3549550" cy="3549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9"/>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Problem Analysis</a:t>
            </a:r>
            <a:endParaRPr b="1" i="0" sz="4800" u="none" cap="none" strike="noStrike">
              <a:solidFill>
                <a:srgbClr val="434343"/>
              </a:solidFill>
              <a:latin typeface="Roboto"/>
              <a:ea typeface="Roboto"/>
              <a:cs typeface="Roboto"/>
              <a:sym typeface="Roboto"/>
            </a:endParaRPr>
          </a:p>
        </p:txBody>
      </p:sp>
      <p:pic>
        <p:nvPicPr>
          <p:cNvPr id="308" name="Google Shape;308;p39"/>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309" name="Google Shape;309;p39"/>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What is the problem we want to solve? </a:t>
            </a:r>
            <a:endParaRPr b="0" i="0" sz="30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What is the knowledge we can rely on?</a:t>
            </a:r>
            <a:endParaRPr b="0" i="0" sz="30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What should be the output? </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0"/>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Problem</a:t>
            </a:r>
            <a:endParaRPr b="1" i="0" sz="4800" u="none" cap="none" strike="noStrike">
              <a:solidFill>
                <a:srgbClr val="434343"/>
              </a:solidFill>
              <a:latin typeface="Roboto"/>
              <a:ea typeface="Roboto"/>
              <a:cs typeface="Roboto"/>
              <a:sym typeface="Roboto"/>
            </a:endParaRPr>
          </a:p>
        </p:txBody>
      </p:sp>
      <p:pic>
        <p:nvPicPr>
          <p:cNvPr id="316" name="Google Shape;316;p40"/>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317" name="Google Shape;317;p40"/>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Sort the sequence 3, 1, 11, 8, 6</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1"/>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Programming Languages</a:t>
            </a:r>
            <a:endParaRPr b="1" i="0" sz="4800" u="none" cap="none" strike="noStrike">
              <a:solidFill>
                <a:srgbClr val="434343"/>
              </a:solidFill>
              <a:latin typeface="Roboto"/>
              <a:ea typeface="Roboto"/>
              <a:cs typeface="Roboto"/>
              <a:sym typeface="Roboto"/>
            </a:endParaRPr>
          </a:p>
        </p:txBody>
      </p:sp>
      <p:pic>
        <p:nvPicPr>
          <p:cNvPr id="324" name="Google Shape;324;p41"/>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325" name="Google Shape;325;p41"/>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1" i="0" lang="en-US" sz="3000" u="none" cap="none" strike="noStrike">
                <a:solidFill>
                  <a:srgbClr val="000000"/>
                </a:solidFill>
                <a:latin typeface="Roboto"/>
                <a:ea typeface="Roboto"/>
                <a:cs typeface="Roboto"/>
                <a:sym typeface="Roboto"/>
              </a:rPr>
              <a:t>Programming languages</a:t>
            </a:r>
            <a:r>
              <a:rPr b="0" i="0" lang="en-US" sz="3000" u="none" cap="none" strike="noStrike">
                <a:solidFill>
                  <a:srgbClr val="000000"/>
                </a:solidFill>
                <a:latin typeface="Roboto"/>
                <a:ea typeface="Roboto"/>
                <a:cs typeface="Roboto"/>
                <a:sym typeface="Roboto"/>
              </a:rPr>
              <a:t> are languages we can use to write computer programs. </a:t>
            </a:r>
            <a:endParaRPr b="0" i="0" sz="30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3000"/>
              <a:buFont typeface="Arial"/>
              <a:buNone/>
            </a:pPr>
            <a:r>
              <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Just to name a few: C, C++, Java, Python, JavaScript, PHP, Go, Haskell, Prolog...</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5"/>
          <p:cNvPicPr preferRelativeResize="0"/>
          <p:nvPr/>
        </p:nvPicPr>
        <p:blipFill rotWithShape="1">
          <a:blip r:embed="rId3">
            <a:alphaModFix amt="69000"/>
          </a:blip>
          <a:srcRect b="0" l="0" r="0" t="0"/>
          <a:stretch/>
        </p:blipFill>
        <p:spPr>
          <a:xfrm>
            <a:off x="0" y="0"/>
            <a:ext cx="12192000" cy="6859019"/>
          </a:xfrm>
          <a:prstGeom prst="rect">
            <a:avLst/>
          </a:prstGeom>
          <a:noFill/>
          <a:ln>
            <a:noFill/>
          </a:ln>
        </p:spPr>
      </p:pic>
      <p:pic>
        <p:nvPicPr>
          <p:cNvPr id="107" name="Google Shape;107;p15"/>
          <p:cNvPicPr preferRelativeResize="0"/>
          <p:nvPr/>
        </p:nvPicPr>
        <p:blipFill rotWithShape="1">
          <a:blip r:embed="rId4">
            <a:alphaModFix/>
          </a:blip>
          <a:srcRect b="69186" l="0" r="68120" t="0"/>
          <a:stretch/>
        </p:blipFill>
        <p:spPr>
          <a:xfrm>
            <a:off x="0" y="0"/>
            <a:ext cx="1552225" cy="1500300"/>
          </a:xfrm>
          <a:prstGeom prst="rect">
            <a:avLst/>
          </a:prstGeom>
          <a:noFill/>
          <a:ln>
            <a:noFill/>
          </a:ln>
        </p:spPr>
      </p:pic>
      <p:sp>
        <p:nvSpPr>
          <p:cNvPr id="108" name="Google Shape;108;p15"/>
          <p:cNvSpPr txBox="1"/>
          <p:nvPr>
            <p:ph type="title"/>
          </p:nvPr>
        </p:nvSpPr>
        <p:spPr>
          <a:xfrm>
            <a:off x="0" y="2746650"/>
            <a:ext cx="12163200" cy="136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b="1" lang="en-US" sz="6000">
                <a:solidFill>
                  <a:srgbClr val="FFFFFF"/>
                </a:solidFill>
                <a:latin typeface="Roboto"/>
                <a:ea typeface="Roboto"/>
                <a:cs typeface="Roboto"/>
                <a:sym typeface="Roboto"/>
              </a:rPr>
              <a:t>How Computers Work</a:t>
            </a:r>
            <a:endParaRPr b="1" sz="6000">
              <a:solidFill>
                <a:srgbClr val="FFFFFF"/>
              </a:solidFill>
              <a:latin typeface="Roboto"/>
              <a:ea typeface="Roboto"/>
              <a:cs typeface="Roboto"/>
              <a:sym typeface="Roboto"/>
            </a:endParaRPr>
          </a:p>
        </p:txBody>
      </p:sp>
      <p:sp>
        <p:nvSpPr>
          <p:cNvPr id="109" name="Google Shape;109;p15"/>
          <p:cNvSpPr txBox="1"/>
          <p:nvPr>
            <p:ph idx="1" type="body"/>
          </p:nvPr>
        </p:nvSpPr>
        <p:spPr>
          <a:xfrm>
            <a:off x="0" y="3870675"/>
            <a:ext cx="12163200" cy="925200"/>
          </a:xfrm>
          <a:prstGeom prst="rect">
            <a:avLst/>
          </a:prstGeom>
          <a:noFill/>
          <a:ln>
            <a:noFill/>
          </a:ln>
        </p:spPr>
        <p:txBody>
          <a:bodyPr anchorCtr="0" anchor="t" bIns="91425" lIns="91425" spcFirstLastPara="1" rIns="91425" wrap="square" tIns="91425">
            <a:noAutofit/>
          </a:bodyPr>
          <a:lstStyle/>
          <a:p>
            <a:pPr indent="-50800" lvl="0" marL="228600" rtl="0" algn="ctr">
              <a:lnSpc>
                <a:spcPct val="90000"/>
              </a:lnSpc>
              <a:spcBef>
                <a:spcPts val="1000"/>
              </a:spcBef>
              <a:spcAft>
                <a:spcPts val="0"/>
              </a:spcAft>
              <a:buSzPts val="2800"/>
              <a:buNone/>
            </a:pPr>
            <a:r>
              <a:t/>
            </a:r>
            <a:endParaRPr>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2"/>
          <p:cNvSpPr txBox="1"/>
          <p:nvPr/>
        </p:nvSpPr>
        <p:spPr>
          <a:xfrm>
            <a:off x="1918009" y="15240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Classification of Programming Languages</a:t>
            </a:r>
            <a:endParaRPr b="1" i="0" sz="4800" u="none" cap="none" strike="noStrike">
              <a:solidFill>
                <a:srgbClr val="434343"/>
              </a:solidFill>
              <a:latin typeface="Roboto"/>
              <a:ea typeface="Roboto"/>
              <a:cs typeface="Roboto"/>
              <a:sym typeface="Roboto"/>
            </a:endParaRPr>
          </a:p>
        </p:txBody>
      </p:sp>
      <p:pic>
        <p:nvPicPr>
          <p:cNvPr id="332" name="Google Shape;332;p42"/>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333" name="Google Shape;333;p42"/>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Low-level </a:t>
            </a:r>
            <a:endParaRPr b="0" i="0" sz="3000" u="none" cap="none" strike="noStrike">
              <a:solidFill>
                <a:srgbClr val="000000"/>
              </a:solidFill>
              <a:latin typeface="Roboto"/>
              <a:ea typeface="Roboto"/>
              <a:cs typeface="Roboto"/>
              <a:sym typeface="Roboto"/>
            </a:endParaRPr>
          </a:p>
          <a:p>
            <a:pPr indent="0" lvl="0" marL="45720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Roboto"/>
                <a:ea typeface="Roboto"/>
                <a:cs typeface="Roboto"/>
                <a:sym typeface="Roboto"/>
              </a:rPr>
              <a:t>Imagine yourself writing all your code using only 0’s and 1’s</a:t>
            </a:r>
            <a:endParaRPr b="0" i="0" sz="24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High-level</a:t>
            </a:r>
            <a:endParaRPr b="0" i="0" sz="3000" u="none" cap="none" strike="noStrike">
              <a:solidFill>
                <a:srgbClr val="000000"/>
              </a:solidFill>
              <a:latin typeface="Roboto"/>
              <a:ea typeface="Roboto"/>
              <a:cs typeface="Roboto"/>
              <a:sym typeface="Roboto"/>
            </a:endParaRPr>
          </a:p>
          <a:p>
            <a:pPr indent="0" lvl="0" marL="45720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Roboto"/>
                <a:ea typeface="Roboto"/>
                <a:cs typeface="Roboto"/>
                <a:sym typeface="Roboto"/>
              </a:rPr>
              <a:t>Imagine yourself writing all your code in English</a:t>
            </a:r>
            <a:endParaRPr b="0" i="0" sz="2400" u="none" cap="none" strike="noStrike">
              <a:solidFill>
                <a:srgbClr val="000000"/>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3"/>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Editors and IDEs</a:t>
            </a:r>
            <a:endParaRPr b="1" i="0" sz="4800" u="none" cap="none" strike="noStrike">
              <a:solidFill>
                <a:srgbClr val="434343"/>
              </a:solidFill>
              <a:latin typeface="Roboto"/>
              <a:ea typeface="Roboto"/>
              <a:cs typeface="Roboto"/>
              <a:sym typeface="Roboto"/>
            </a:endParaRPr>
          </a:p>
        </p:txBody>
      </p:sp>
      <p:pic>
        <p:nvPicPr>
          <p:cNvPr id="340" name="Google Shape;340;p43"/>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341" name="Google Shape;341;p43"/>
          <p:cNvSpPr txBox="1"/>
          <p:nvPr/>
        </p:nvSpPr>
        <p:spPr>
          <a:xfrm>
            <a:off x="2010506" y="1704600"/>
            <a:ext cx="8954700" cy="45996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An </a:t>
            </a:r>
            <a:r>
              <a:rPr b="1" i="0" lang="en-US" sz="3000" u="none" cap="none" strike="noStrike">
                <a:solidFill>
                  <a:srgbClr val="000000"/>
                </a:solidFill>
                <a:latin typeface="Roboto"/>
                <a:ea typeface="Roboto"/>
                <a:cs typeface="Roboto"/>
                <a:sym typeface="Roboto"/>
              </a:rPr>
              <a:t>editor</a:t>
            </a:r>
            <a:r>
              <a:rPr b="0" i="0" lang="en-US" sz="3000" u="none" cap="none" strike="noStrike">
                <a:solidFill>
                  <a:srgbClr val="000000"/>
                </a:solidFill>
                <a:latin typeface="Roboto"/>
                <a:ea typeface="Roboto"/>
                <a:cs typeface="Roboto"/>
                <a:sym typeface="Roboto"/>
              </a:rPr>
              <a:t> is a program that enables you to create a text file and save its content.</a:t>
            </a:r>
            <a:endParaRPr b="0" i="0" sz="30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3000"/>
              <a:buFont typeface="Arial"/>
              <a:buNone/>
            </a:pPr>
            <a:r>
              <a:rPr b="1" i="0" lang="en-US" sz="3000" u="none" cap="none" strike="noStrike">
                <a:solidFill>
                  <a:srgbClr val="000000"/>
                </a:solidFill>
                <a:latin typeface="Roboto"/>
                <a:ea typeface="Roboto"/>
                <a:cs typeface="Roboto"/>
                <a:sym typeface="Roboto"/>
              </a:rPr>
              <a:t>Integrated Development Environments</a:t>
            </a:r>
            <a:r>
              <a:rPr b="0" i="0" lang="en-US" sz="3000" u="none" cap="none" strike="noStrike">
                <a:solidFill>
                  <a:srgbClr val="000000"/>
                </a:solidFill>
                <a:latin typeface="Roboto"/>
                <a:ea typeface="Roboto"/>
                <a:cs typeface="Roboto"/>
                <a:sym typeface="Roboto"/>
              </a:rPr>
              <a:t> are programs that extend the functionalities of editors and enhance comfort and </a:t>
            </a:r>
            <a:r>
              <a:rPr b="0" i="0" lang="en-US" sz="3000" u="none" cap="none" strike="noStrike">
                <a:solidFill>
                  <a:schemeClr val="dk1"/>
                </a:solidFill>
                <a:latin typeface="Roboto"/>
                <a:ea typeface="Roboto"/>
                <a:cs typeface="Roboto"/>
                <a:sym typeface="Roboto"/>
              </a:rPr>
              <a:t>productivity</a:t>
            </a:r>
            <a:r>
              <a:rPr b="0" i="0" lang="en-US" sz="3000" u="none" cap="none" strike="noStrike">
                <a:solidFill>
                  <a:srgbClr val="000000"/>
                </a:solidFill>
                <a:latin typeface="Roboto"/>
                <a:ea typeface="Roboto"/>
                <a:cs typeface="Roboto"/>
                <a:sym typeface="Roboto"/>
              </a:rPr>
              <a:t>.</a:t>
            </a:r>
            <a:endParaRPr b="0" i="0" sz="30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3000"/>
              <a:buFont typeface="Arial"/>
              <a:buNone/>
            </a:pPr>
            <a:r>
              <a:t/>
            </a:r>
            <a:endParaRPr b="0" i="0" sz="30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3000"/>
              <a:buFont typeface="Arial"/>
              <a:buNone/>
            </a:pPr>
            <a:r>
              <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4"/>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Compilers and Interpreters</a:t>
            </a:r>
            <a:endParaRPr b="1" i="0" sz="4800" u="none" cap="none" strike="noStrike">
              <a:solidFill>
                <a:srgbClr val="434343"/>
              </a:solidFill>
              <a:latin typeface="Roboto"/>
              <a:ea typeface="Roboto"/>
              <a:cs typeface="Roboto"/>
              <a:sym typeface="Roboto"/>
            </a:endParaRPr>
          </a:p>
        </p:txBody>
      </p:sp>
      <p:pic>
        <p:nvPicPr>
          <p:cNvPr id="348" name="Google Shape;348;p44"/>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349" name="Google Shape;349;p44"/>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Programs we use to </a:t>
            </a:r>
            <a:r>
              <a:rPr b="1" i="0" lang="en-US" sz="3000" u="none" cap="none" strike="noStrike">
                <a:solidFill>
                  <a:srgbClr val="000000"/>
                </a:solidFill>
                <a:latin typeface="Roboto"/>
                <a:ea typeface="Roboto"/>
                <a:cs typeface="Roboto"/>
                <a:sym typeface="Roboto"/>
              </a:rPr>
              <a:t>transform</a:t>
            </a:r>
            <a:r>
              <a:rPr b="0" i="0" lang="en-US" sz="3000" u="none" cap="none" strike="noStrike">
                <a:solidFill>
                  <a:srgbClr val="000000"/>
                </a:solidFill>
                <a:latin typeface="Roboto"/>
                <a:ea typeface="Roboto"/>
                <a:cs typeface="Roboto"/>
                <a:sym typeface="Roboto"/>
              </a:rPr>
              <a:t> our programs into a set of instructions that CPU can understand are called compilers and interpreters. </a:t>
            </a:r>
            <a:r>
              <a:rPr b="1" i="0" lang="en-US" sz="3000" u="none" cap="none" strike="noStrike">
                <a:solidFill>
                  <a:srgbClr val="000000"/>
                </a:solidFill>
                <a:latin typeface="Roboto"/>
                <a:ea typeface="Roboto"/>
                <a:cs typeface="Roboto"/>
                <a:sym typeface="Roboto"/>
              </a:rPr>
              <a:t>Interpreters</a:t>
            </a:r>
            <a:r>
              <a:rPr b="0" i="0" lang="en-US" sz="3000" u="none" cap="none" strike="noStrike">
                <a:solidFill>
                  <a:srgbClr val="000000"/>
                </a:solidFill>
                <a:latin typeface="Roboto"/>
                <a:ea typeface="Roboto"/>
                <a:cs typeface="Roboto"/>
                <a:sym typeface="Roboto"/>
              </a:rPr>
              <a:t> are designed for interactive usage, while </a:t>
            </a:r>
            <a:r>
              <a:rPr b="1" i="0" lang="en-US" sz="3000" u="none" cap="none" strike="noStrike">
                <a:solidFill>
                  <a:srgbClr val="000000"/>
                </a:solidFill>
                <a:latin typeface="Roboto"/>
                <a:ea typeface="Roboto"/>
                <a:cs typeface="Roboto"/>
                <a:sym typeface="Roboto"/>
              </a:rPr>
              <a:t>compilers</a:t>
            </a:r>
            <a:r>
              <a:rPr b="0" i="0" lang="en-US" sz="3000" u="none" cap="none" strike="noStrike">
                <a:solidFill>
                  <a:srgbClr val="000000"/>
                </a:solidFill>
                <a:latin typeface="Roboto"/>
                <a:ea typeface="Roboto"/>
                <a:cs typeface="Roboto"/>
                <a:sym typeface="Roboto"/>
              </a:rPr>
              <a:t> follow a </a:t>
            </a:r>
            <a:r>
              <a:rPr b="0" i="1" lang="en-US" sz="3000" u="none" cap="none" strike="noStrike">
                <a:solidFill>
                  <a:srgbClr val="000000"/>
                </a:solidFill>
                <a:latin typeface="Roboto"/>
                <a:ea typeface="Roboto"/>
                <a:cs typeface="Roboto"/>
                <a:sym typeface="Roboto"/>
              </a:rPr>
              <a:t>do-it-once</a:t>
            </a:r>
            <a:r>
              <a:rPr b="0" i="0" lang="en-US" sz="3000" u="none" cap="none" strike="noStrike">
                <a:solidFill>
                  <a:srgbClr val="000000"/>
                </a:solidFill>
                <a:latin typeface="Roboto"/>
                <a:ea typeface="Roboto"/>
                <a:cs typeface="Roboto"/>
                <a:sym typeface="Roboto"/>
              </a:rPr>
              <a:t> paradigm. </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5"/>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Compilers and Interpreters</a:t>
            </a:r>
            <a:endParaRPr b="1" i="0" sz="4800" u="none" cap="none" strike="noStrike">
              <a:solidFill>
                <a:srgbClr val="434343"/>
              </a:solidFill>
              <a:latin typeface="Roboto"/>
              <a:ea typeface="Roboto"/>
              <a:cs typeface="Roboto"/>
              <a:sym typeface="Roboto"/>
            </a:endParaRPr>
          </a:p>
        </p:txBody>
      </p:sp>
      <p:pic>
        <p:nvPicPr>
          <p:cNvPr id="356" name="Google Shape;356;p45"/>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357" name="Google Shape;357;p45"/>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This step may produce errors:</a:t>
            </a:r>
            <a:endParaRPr b="0" i="0" sz="3000" u="none" cap="none" strike="noStrike">
              <a:solidFill>
                <a:srgbClr val="000000"/>
              </a:solidFill>
              <a:latin typeface="Roboto"/>
              <a:ea typeface="Roboto"/>
              <a:cs typeface="Roboto"/>
              <a:sym typeface="Roboto"/>
            </a:endParaRPr>
          </a:p>
          <a:p>
            <a:pPr indent="-381000" lvl="0" marL="914400" marR="0" rtl="0" algn="l">
              <a:lnSpc>
                <a:spcPct val="150000"/>
              </a:lnSpc>
              <a:spcBef>
                <a:spcPts val="0"/>
              </a:spcBef>
              <a:spcAft>
                <a:spcPts val="0"/>
              </a:spcAft>
              <a:buClr>
                <a:srgbClr val="000000"/>
              </a:buClr>
              <a:buSzPts val="2400"/>
              <a:buFont typeface="Roboto"/>
              <a:buChar char="●"/>
            </a:pPr>
            <a:r>
              <a:rPr b="0" i="0" lang="en-US" sz="2400" u="none" cap="none" strike="noStrike">
                <a:solidFill>
                  <a:srgbClr val="000000"/>
                </a:solidFill>
                <a:latin typeface="Roboto"/>
                <a:ea typeface="Roboto"/>
                <a:cs typeface="Roboto"/>
                <a:sym typeface="Roboto"/>
              </a:rPr>
              <a:t>we have typo in the code</a:t>
            </a:r>
            <a:endParaRPr b="0" i="0" sz="2400" u="none" cap="none" strike="noStrike">
              <a:solidFill>
                <a:srgbClr val="000000"/>
              </a:solidFill>
              <a:latin typeface="Roboto"/>
              <a:ea typeface="Roboto"/>
              <a:cs typeface="Roboto"/>
              <a:sym typeface="Roboto"/>
            </a:endParaRPr>
          </a:p>
          <a:p>
            <a:pPr indent="-381000" lvl="0" marL="914400" marR="0" rtl="0" algn="l">
              <a:lnSpc>
                <a:spcPct val="150000"/>
              </a:lnSpc>
              <a:spcBef>
                <a:spcPts val="0"/>
              </a:spcBef>
              <a:spcAft>
                <a:spcPts val="0"/>
              </a:spcAft>
              <a:buClr>
                <a:srgbClr val="000000"/>
              </a:buClr>
              <a:buSzPts val="2400"/>
              <a:buFont typeface="Roboto"/>
              <a:buChar char="●"/>
            </a:pPr>
            <a:r>
              <a:rPr b="0" i="0" lang="en-US" sz="2400" u="none" cap="none" strike="noStrike">
                <a:solidFill>
                  <a:srgbClr val="000000"/>
                </a:solidFill>
                <a:latin typeface="Roboto"/>
                <a:ea typeface="Roboto"/>
                <a:cs typeface="Roboto"/>
                <a:sym typeface="Roboto"/>
              </a:rPr>
              <a:t>we have syntax error</a:t>
            </a:r>
            <a:endParaRPr b="0" i="0" sz="2400" u="none" cap="none" strike="noStrike">
              <a:solidFill>
                <a:srgbClr val="000000"/>
              </a:solidFill>
              <a:latin typeface="Roboto"/>
              <a:ea typeface="Roboto"/>
              <a:cs typeface="Roboto"/>
              <a:sym typeface="Roboto"/>
            </a:endParaRPr>
          </a:p>
          <a:p>
            <a:pPr indent="-381000" lvl="0" marL="914400" marR="0" rtl="0" algn="l">
              <a:lnSpc>
                <a:spcPct val="150000"/>
              </a:lnSpc>
              <a:spcBef>
                <a:spcPts val="0"/>
              </a:spcBef>
              <a:spcAft>
                <a:spcPts val="0"/>
              </a:spcAft>
              <a:buClr>
                <a:srgbClr val="000000"/>
              </a:buClr>
              <a:buSzPts val="2400"/>
              <a:buFont typeface="Roboto"/>
              <a:buChar char="●"/>
            </a:pPr>
            <a:r>
              <a:rPr b="0" i="0" lang="en-US" sz="2400" u="none" cap="none" strike="noStrike">
                <a:solidFill>
                  <a:srgbClr val="000000"/>
                </a:solidFill>
                <a:latin typeface="Roboto"/>
                <a:ea typeface="Roboto"/>
                <a:cs typeface="Roboto"/>
                <a:sym typeface="Roboto"/>
              </a:rPr>
              <a:t>we use wrong version of the particular library</a:t>
            </a:r>
            <a:endParaRPr b="0" i="0" sz="2400" u="none" cap="none" strike="noStrike">
              <a:solidFill>
                <a:srgbClr val="000000"/>
              </a:solidFill>
              <a:latin typeface="Roboto"/>
              <a:ea typeface="Roboto"/>
              <a:cs typeface="Roboto"/>
              <a:sym typeface="Roboto"/>
            </a:endParaRPr>
          </a:p>
          <a:p>
            <a:pPr indent="-381000" lvl="0" marL="914400" marR="0" rtl="0" algn="l">
              <a:lnSpc>
                <a:spcPct val="150000"/>
              </a:lnSpc>
              <a:spcBef>
                <a:spcPts val="0"/>
              </a:spcBef>
              <a:spcAft>
                <a:spcPts val="0"/>
              </a:spcAft>
              <a:buClr>
                <a:srgbClr val="000000"/>
              </a:buClr>
              <a:buSzPts val="2400"/>
              <a:buFont typeface="Roboto"/>
              <a:buChar char="●"/>
            </a:pPr>
            <a:r>
              <a:rPr b="0" i="0" lang="en-US" sz="2400" u="none" cap="none" strike="noStrike">
                <a:solidFill>
                  <a:srgbClr val="000000"/>
                </a:solidFill>
                <a:latin typeface="Roboto"/>
                <a:ea typeface="Roboto"/>
                <a:cs typeface="Roboto"/>
                <a:sym typeface="Roboto"/>
              </a:rPr>
              <a:t>...</a:t>
            </a:r>
            <a:endParaRPr b="0" i="0" sz="2400" u="none" cap="none" strike="noStrike">
              <a:solidFill>
                <a:srgbClr val="000000"/>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6"/>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Program Execution</a:t>
            </a:r>
            <a:endParaRPr b="1" i="0" sz="4800" u="none" cap="none" strike="noStrike">
              <a:solidFill>
                <a:srgbClr val="434343"/>
              </a:solidFill>
              <a:latin typeface="Roboto"/>
              <a:ea typeface="Roboto"/>
              <a:cs typeface="Roboto"/>
              <a:sym typeface="Roboto"/>
            </a:endParaRPr>
          </a:p>
        </p:txBody>
      </p:sp>
      <p:pic>
        <p:nvPicPr>
          <p:cNvPr id="364" name="Google Shape;364;p46"/>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365" name="Google Shape;365;p46"/>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When we </a:t>
            </a:r>
            <a:r>
              <a:rPr b="1" i="0" lang="en-US" sz="3000" u="none" cap="none" strike="noStrike">
                <a:solidFill>
                  <a:srgbClr val="000000"/>
                </a:solidFill>
                <a:latin typeface="Roboto"/>
                <a:ea typeface="Roboto"/>
                <a:cs typeface="Roboto"/>
                <a:sym typeface="Roboto"/>
              </a:rPr>
              <a:t>execute</a:t>
            </a:r>
            <a:r>
              <a:rPr b="0" i="0" lang="en-US" sz="3000" u="none" cap="none" strike="noStrike">
                <a:solidFill>
                  <a:srgbClr val="000000"/>
                </a:solidFill>
                <a:latin typeface="Roboto"/>
                <a:ea typeface="Roboto"/>
                <a:cs typeface="Roboto"/>
                <a:sym typeface="Roboto"/>
              </a:rPr>
              <a:t> a program, we load it into computer’s memory and let the CPU do the rest.</a:t>
            </a:r>
            <a:endParaRPr b="1" i="0" sz="30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3000"/>
              <a:buFont typeface="Arial"/>
              <a:buNone/>
            </a:pPr>
            <a:r>
              <a:t/>
            </a:r>
            <a:endParaRPr b="1" i="0" sz="30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Many IDE’s provide </a:t>
            </a:r>
            <a:r>
              <a:rPr b="1" i="0" lang="en-US" sz="3000" u="none" cap="none" strike="noStrike">
                <a:solidFill>
                  <a:srgbClr val="000000"/>
                </a:solidFill>
                <a:latin typeface="Roboto"/>
                <a:ea typeface="Roboto"/>
                <a:cs typeface="Roboto"/>
                <a:sym typeface="Roboto"/>
              </a:rPr>
              <a:t>run</a:t>
            </a:r>
            <a:r>
              <a:rPr b="0" i="0" lang="en-US" sz="3000" u="none" cap="none" strike="noStrike">
                <a:solidFill>
                  <a:srgbClr val="000000"/>
                </a:solidFill>
                <a:latin typeface="Roboto"/>
                <a:ea typeface="Roboto"/>
                <a:cs typeface="Roboto"/>
                <a:sym typeface="Roboto"/>
              </a:rPr>
              <a:t> functionality.</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7"/>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Debugging</a:t>
            </a:r>
            <a:endParaRPr b="1" i="0" sz="4800" u="none" cap="none" strike="noStrike">
              <a:solidFill>
                <a:srgbClr val="434343"/>
              </a:solidFill>
              <a:latin typeface="Roboto"/>
              <a:ea typeface="Roboto"/>
              <a:cs typeface="Roboto"/>
              <a:sym typeface="Roboto"/>
            </a:endParaRPr>
          </a:p>
        </p:txBody>
      </p:sp>
      <p:pic>
        <p:nvPicPr>
          <p:cNvPr id="372" name="Google Shape;372;p47"/>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373" name="Google Shape;373;p47"/>
          <p:cNvSpPr txBox="1"/>
          <p:nvPr/>
        </p:nvSpPr>
        <p:spPr>
          <a:xfrm>
            <a:off x="2010500" y="1704600"/>
            <a:ext cx="9106200" cy="45996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It might happen that a program won’t work very well. </a:t>
            </a:r>
            <a:endParaRPr b="0" i="0" sz="30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3000"/>
              <a:buFont typeface="Arial"/>
              <a:buNone/>
            </a:pPr>
            <a:r>
              <a:rPr b="1" i="0" lang="en-US" sz="3000" u="none" cap="none" strike="noStrike">
                <a:solidFill>
                  <a:srgbClr val="000000"/>
                </a:solidFill>
                <a:latin typeface="Roboto"/>
                <a:ea typeface="Roboto"/>
                <a:cs typeface="Roboto"/>
                <a:sym typeface="Roboto"/>
              </a:rPr>
              <a:t>Debugging</a:t>
            </a:r>
            <a:r>
              <a:rPr b="0" i="0" lang="en-US" sz="3000" u="none" cap="none" strike="noStrike">
                <a:solidFill>
                  <a:srgbClr val="000000"/>
                </a:solidFill>
                <a:latin typeface="Roboto"/>
                <a:ea typeface="Roboto"/>
                <a:cs typeface="Roboto"/>
                <a:sym typeface="Roboto"/>
              </a:rPr>
              <a:t> is a process of finding bugs in our programs. </a:t>
            </a:r>
            <a:endParaRPr b="0" i="0" sz="30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3000"/>
              <a:buFont typeface="Arial"/>
              <a:buNone/>
            </a:pPr>
            <a:r>
              <a:t/>
            </a:r>
            <a:endParaRPr b="0" i="0" sz="30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It is good to remember: Programmers spend most of their time on debugging their own codes.</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8"/>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Testing</a:t>
            </a:r>
            <a:endParaRPr b="1" i="0" sz="4800" u="none" cap="none" strike="noStrike">
              <a:solidFill>
                <a:srgbClr val="434343"/>
              </a:solidFill>
              <a:latin typeface="Roboto"/>
              <a:ea typeface="Roboto"/>
              <a:cs typeface="Roboto"/>
              <a:sym typeface="Roboto"/>
            </a:endParaRPr>
          </a:p>
        </p:txBody>
      </p:sp>
      <p:pic>
        <p:nvPicPr>
          <p:cNvPr id="380" name="Google Shape;380;p48"/>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381" name="Google Shape;381;p48"/>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3000"/>
              <a:buFont typeface="Arial"/>
              <a:buNone/>
            </a:pPr>
            <a:r>
              <a:rPr b="1" i="0" lang="en-US" sz="3000" u="none" cap="none" strike="noStrike">
                <a:solidFill>
                  <a:srgbClr val="000000"/>
                </a:solidFill>
                <a:latin typeface="Roboto"/>
                <a:ea typeface="Roboto"/>
                <a:cs typeface="Roboto"/>
                <a:sym typeface="Roboto"/>
              </a:rPr>
              <a:t>Testing</a:t>
            </a:r>
            <a:r>
              <a:rPr b="0" i="0" lang="en-US" sz="3000" u="none" cap="none" strike="noStrike">
                <a:solidFill>
                  <a:srgbClr val="000000"/>
                </a:solidFill>
                <a:latin typeface="Roboto"/>
                <a:ea typeface="Roboto"/>
                <a:cs typeface="Roboto"/>
                <a:sym typeface="Roboto"/>
              </a:rPr>
              <a:t> is a process of assessing program’s functionalities by various criteria: scalability, performance, security...</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9"/>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Going Back to the Starting Point</a:t>
            </a:r>
            <a:endParaRPr b="1" i="0" sz="4800" u="none" cap="none" strike="noStrike">
              <a:solidFill>
                <a:srgbClr val="434343"/>
              </a:solidFill>
              <a:latin typeface="Roboto"/>
              <a:ea typeface="Roboto"/>
              <a:cs typeface="Roboto"/>
              <a:sym typeface="Roboto"/>
            </a:endParaRPr>
          </a:p>
        </p:txBody>
      </p:sp>
      <p:pic>
        <p:nvPicPr>
          <p:cNvPr id="388" name="Google Shape;388;p49"/>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389" name="Google Shape;389;p49"/>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Never forget that the programs we develop are used by other people. We should care about their experience. Actually, we should always aim to design a positive user experience.</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0"/>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User Experience Design</a:t>
            </a:r>
            <a:endParaRPr b="1" i="0" sz="4800" u="none" cap="none" strike="noStrike">
              <a:solidFill>
                <a:srgbClr val="434343"/>
              </a:solidFill>
              <a:latin typeface="Roboto"/>
              <a:ea typeface="Roboto"/>
              <a:cs typeface="Roboto"/>
              <a:sym typeface="Roboto"/>
            </a:endParaRPr>
          </a:p>
        </p:txBody>
      </p:sp>
      <p:pic>
        <p:nvPicPr>
          <p:cNvPr id="396" name="Google Shape;396;p50"/>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397" name="Google Shape;397;p50"/>
          <p:cNvSpPr txBox="1"/>
          <p:nvPr/>
        </p:nvSpPr>
        <p:spPr>
          <a:xfrm>
            <a:off x="2010506" y="1704600"/>
            <a:ext cx="8954700" cy="45996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50000"/>
              </a:lnSpc>
              <a:spcBef>
                <a:spcPts val="0"/>
              </a:spcBef>
              <a:spcAft>
                <a:spcPts val="0"/>
              </a:spcAft>
              <a:buClr>
                <a:srgbClr val="000000"/>
              </a:buClr>
              <a:buSzPts val="3000"/>
              <a:buFont typeface="Roboto"/>
              <a:buAutoNum type="arabicPeriod"/>
            </a:pPr>
            <a:r>
              <a:rPr b="0" i="0" lang="en-US" sz="3000" u="none" cap="none" strike="noStrike">
                <a:solidFill>
                  <a:srgbClr val="000000"/>
                </a:solidFill>
                <a:latin typeface="Roboto"/>
                <a:ea typeface="Roboto"/>
                <a:cs typeface="Roboto"/>
                <a:sym typeface="Roboto"/>
              </a:rPr>
              <a:t>Usefulness</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AutoNum type="arabicPeriod"/>
            </a:pPr>
            <a:r>
              <a:rPr b="0" i="0" lang="en-US" sz="3000" u="none" cap="none" strike="noStrike">
                <a:solidFill>
                  <a:srgbClr val="000000"/>
                </a:solidFill>
                <a:latin typeface="Roboto"/>
                <a:ea typeface="Roboto"/>
                <a:cs typeface="Roboto"/>
                <a:sym typeface="Roboto"/>
              </a:rPr>
              <a:t>Usability</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AutoNum type="arabicPeriod"/>
            </a:pPr>
            <a:r>
              <a:rPr b="0" i="0" lang="en-US" sz="3000" u="none" cap="none" strike="noStrike">
                <a:solidFill>
                  <a:srgbClr val="000000"/>
                </a:solidFill>
                <a:latin typeface="Roboto"/>
                <a:ea typeface="Roboto"/>
                <a:cs typeface="Roboto"/>
                <a:sym typeface="Roboto"/>
              </a:rPr>
              <a:t>Findability</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AutoNum type="arabicPeriod"/>
            </a:pPr>
            <a:r>
              <a:rPr b="0" i="0" lang="en-US" sz="3000" u="none" cap="none" strike="noStrike">
                <a:solidFill>
                  <a:srgbClr val="000000"/>
                </a:solidFill>
                <a:latin typeface="Roboto"/>
                <a:ea typeface="Roboto"/>
                <a:cs typeface="Roboto"/>
                <a:sym typeface="Roboto"/>
              </a:rPr>
              <a:t>Credibility</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AutoNum type="arabicPeriod"/>
            </a:pPr>
            <a:r>
              <a:rPr b="0" i="0" lang="en-US" sz="3000" u="none" cap="none" strike="noStrike">
                <a:solidFill>
                  <a:srgbClr val="000000"/>
                </a:solidFill>
                <a:latin typeface="Roboto"/>
                <a:ea typeface="Roboto"/>
                <a:cs typeface="Roboto"/>
                <a:sym typeface="Roboto"/>
              </a:rPr>
              <a:t>Desirability</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AutoNum type="arabicPeriod"/>
            </a:pPr>
            <a:r>
              <a:rPr b="0" i="0" lang="en-US" sz="3000" u="none" cap="none" strike="noStrike">
                <a:solidFill>
                  <a:srgbClr val="000000"/>
                </a:solidFill>
                <a:latin typeface="Roboto"/>
                <a:ea typeface="Roboto"/>
                <a:cs typeface="Roboto"/>
                <a:sym typeface="Roboto"/>
              </a:rPr>
              <a:t>Accessibility</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AutoNum type="arabicPeriod"/>
            </a:pPr>
            <a:r>
              <a:rPr b="0" i="0" lang="en-US" sz="3000" u="none" cap="none" strike="noStrike">
                <a:solidFill>
                  <a:srgbClr val="000000"/>
                </a:solidFill>
                <a:latin typeface="Roboto"/>
                <a:ea typeface="Roboto"/>
                <a:cs typeface="Roboto"/>
                <a:sym typeface="Roboto"/>
              </a:rPr>
              <a:t>Value</a:t>
            </a:r>
            <a:endParaRPr b="0" i="0" sz="3000" u="none" cap="none" strike="noStrike">
              <a:solidFill>
                <a:srgbClr val="000000"/>
              </a:solidFill>
              <a:latin typeface="Roboto"/>
              <a:ea typeface="Roboto"/>
              <a:cs typeface="Roboto"/>
              <a:sym typeface="Roboto"/>
            </a:endParaRPr>
          </a:p>
        </p:txBody>
      </p:sp>
      <p:pic>
        <p:nvPicPr>
          <p:cNvPr id="398" name="Google Shape;398;p50"/>
          <p:cNvPicPr preferRelativeResize="0"/>
          <p:nvPr/>
        </p:nvPicPr>
        <p:blipFill rotWithShape="1">
          <a:blip r:embed="rId4">
            <a:alphaModFix/>
          </a:blip>
          <a:srcRect b="0" l="0" r="0" t="0"/>
          <a:stretch/>
        </p:blipFill>
        <p:spPr>
          <a:xfrm>
            <a:off x="6522643" y="1767870"/>
            <a:ext cx="4354189" cy="44730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51"/>
          <p:cNvPicPr preferRelativeResize="0"/>
          <p:nvPr/>
        </p:nvPicPr>
        <p:blipFill rotWithShape="1">
          <a:blip r:embed="rId3">
            <a:alphaModFix/>
          </a:blip>
          <a:srcRect b="0" l="0" r="0" t="0"/>
          <a:stretch/>
        </p:blipFill>
        <p:spPr>
          <a:xfrm>
            <a:off x="0" y="0"/>
            <a:ext cx="12192000" cy="6842900"/>
          </a:xfrm>
          <a:prstGeom prst="rect">
            <a:avLst/>
          </a:prstGeom>
          <a:noFill/>
          <a:ln>
            <a:noFill/>
          </a:ln>
        </p:spPr>
      </p:pic>
      <p:pic>
        <p:nvPicPr>
          <p:cNvPr id="405" name="Google Shape;405;p51"/>
          <p:cNvPicPr preferRelativeResize="0"/>
          <p:nvPr/>
        </p:nvPicPr>
        <p:blipFill rotWithShape="1">
          <a:blip r:embed="rId4">
            <a:alphaModFix/>
          </a:blip>
          <a:srcRect b="0" l="0" r="0" t="0"/>
          <a:stretch/>
        </p:blipFill>
        <p:spPr>
          <a:xfrm>
            <a:off x="0" y="0"/>
            <a:ext cx="4868997" cy="4868997"/>
          </a:xfrm>
          <a:prstGeom prst="rect">
            <a:avLst/>
          </a:prstGeom>
          <a:noFill/>
          <a:ln>
            <a:noFill/>
          </a:ln>
        </p:spPr>
      </p:pic>
      <p:sp>
        <p:nvSpPr>
          <p:cNvPr id="406" name="Google Shape;406;p51"/>
          <p:cNvSpPr txBox="1"/>
          <p:nvPr/>
        </p:nvSpPr>
        <p:spPr>
          <a:xfrm>
            <a:off x="5085709" y="3411021"/>
            <a:ext cx="2301410"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chemeClr val="lt1"/>
              </a:solidFill>
              <a:latin typeface="Arial"/>
              <a:ea typeface="Arial"/>
              <a:cs typeface="Arial"/>
              <a:sym typeface="Arial"/>
            </a:endParaRPr>
          </a:p>
        </p:txBody>
      </p:sp>
      <p:sp>
        <p:nvSpPr>
          <p:cNvPr id="407" name="Google Shape;407;p51"/>
          <p:cNvSpPr txBox="1"/>
          <p:nvPr>
            <p:ph type="title"/>
          </p:nvPr>
        </p:nvSpPr>
        <p:spPr>
          <a:xfrm>
            <a:off x="831850" y="1709738"/>
            <a:ext cx="10515600" cy="2852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r>
              <a:rPr b="1" lang="en-US">
                <a:solidFill>
                  <a:schemeClr val="lt1"/>
                </a:solidFill>
                <a:latin typeface="Roboto"/>
                <a:ea typeface="Roboto"/>
                <a:cs typeface="Roboto"/>
                <a:sym typeface="Roboto"/>
              </a:rPr>
              <a:t>Exercise</a:t>
            </a:r>
            <a:endParaRPr b="1">
              <a:solidFill>
                <a:schemeClr val="lt1"/>
              </a:solidFill>
              <a:latin typeface="Roboto"/>
              <a:ea typeface="Roboto"/>
              <a:cs typeface="Roboto"/>
              <a:sym typeface="Roboto"/>
            </a:endParaRPr>
          </a:p>
        </p:txBody>
      </p:sp>
      <p:sp>
        <p:nvSpPr>
          <p:cNvPr id="408" name="Google Shape;408;p51"/>
          <p:cNvSpPr txBox="1"/>
          <p:nvPr>
            <p:ph idx="1" type="body"/>
          </p:nvPr>
        </p:nvSpPr>
        <p:spPr>
          <a:xfrm>
            <a:off x="831850" y="4589463"/>
            <a:ext cx="10515600" cy="1500300"/>
          </a:xfrm>
          <a:prstGeom prst="rect">
            <a:avLst/>
          </a:prstGeom>
          <a:noFill/>
          <a:ln>
            <a:noFill/>
          </a:ln>
        </p:spPr>
        <p:txBody>
          <a:bodyPr anchorCtr="0" anchor="t" bIns="91425" lIns="91425" spcFirstLastPara="1" rIns="91425" wrap="square" tIns="91425">
            <a:noAutofit/>
          </a:bodyPr>
          <a:lstStyle/>
          <a:p>
            <a:pPr indent="-50800" lvl="0" marL="228600" rtl="0" algn="r">
              <a:lnSpc>
                <a:spcPct val="90000"/>
              </a:lnSpc>
              <a:spcBef>
                <a:spcPts val="1000"/>
              </a:spcBef>
              <a:spcAft>
                <a:spcPts val="0"/>
              </a:spcAft>
              <a:buSzPts val="2800"/>
              <a:buNone/>
            </a:pPr>
            <a:r>
              <a:t/>
            </a:r>
            <a:endParaRPr>
              <a:solidFill>
                <a:srgbClr val="F3F3F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Computers</a:t>
            </a:r>
            <a:endParaRPr b="1" i="0" sz="4800" u="none" cap="none" strike="noStrike">
              <a:solidFill>
                <a:srgbClr val="434343"/>
              </a:solidFill>
              <a:latin typeface="Roboto"/>
              <a:ea typeface="Roboto"/>
              <a:cs typeface="Roboto"/>
              <a:sym typeface="Roboto"/>
            </a:endParaRPr>
          </a:p>
        </p:txBody>
      </p:sp>
      <p:pic>
        <p:nvPicPr>
          <p:cNvPr id="116" name="Google Shape;116;p16"/>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17" name="Google Shape;117;p16"/>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en-US" sz="3000" u="none" cap="none" strike="noStrike">
                <a:solidFill>
                  <a:srgbClr val="000000"/>
                </a:solidFill>
                <a:latin typeface="Roboto"/>
                <a:ea typeface="Roboto"/>
                <a:cs typeface="Roboto"/>
                <a:sym typeface="Roboto"/>
              </a:rPr>
              <a:t>The three main benefits of using computers are:</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Speed</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Accuracy</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Capacity to perform a large amount of work</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52"/>
          <p:cNvPicPr preferRelativeResize="0"/>
          <p:nvPr/>
        </p:nvPicPr>
        <p:blipFill rotWithShape="1">
          <a:blip r:embed="rId3">
            <a:alphaModFix/>
          </a:blip>
          <a:srcRect b="0" l="0" r="0" t="0"/>
          <a:stretch/>
        </p:blipFill>
        <p:spPr>
          <a:xfrm>
            <a:off x="0" y="0"/>
            <a:ext cx="12192000" cy="69447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800"/>
              <a:buFont typeface="Arial"/>
              <a:buNone/>
            </a:pPr>
            <a:r>
              <a:rPr b="1" i="0" lang="en-US" sz="4800" u="none" cap="none" strike="noStrike">
                <a:solidFill>
                  <a:srgbClr val="434343"/>
                </a:solidFill>
                <a:latin typeface="Roboto"/>
                <a:ea typeface="Roboto"/>
                <a:cs typeface="Roboto"/>
                <a:sym typeface="Roboto"/>
              </a:rPr>
              <a:t>Definition of Computer</a:t>
            </a:r>
            <a:endParaRPr b="1" i="0" sz="4800" u="none" cap="none" strike="noStrike">
              <a:solidFill>
                <a:srgbClr val="434343"/>
              </a:solidFill>
              <a:latin typeface="Roboto"/>
              <a:ea typeface="Roboto"/>
              <a:cs typeface="Roboto"/>
              <a:sym typeface="Roboto"/>
            </a:endParaRPr>
          </a:p>
        </p:txBody>
      </p:sp>
      <p:pic>
        <p:nvPicPr>
          <p:cNvPr id="124" name="Google Shape;124;p17"/>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25" name="Google Shape;125;p17"/>
          <p:cNvSpPr txBox="1"/>
          <p:nvPr/>
        </p:nvSpPr>
        <p:spPr>
          <a:xfrm>
            <a:off x="2010500" y="1704600"/>
            <a:ext cx="9564300" cy="4599600"/>
          </a:xfrm>
          <a:prstGeom prst="rect">
            <a:avLst/>
          </a:prstGeom>
          <a:noFill/>
          <a:ln>
            <a:noFill/>
          </a:ln>
        </p:spPr>
        <p:txBody>
          <a:bodyPr anchorCtr="0" anchor="ctr" bIns="91425" lIns="91425" spcFirstLastPara="1" rIns="91425" wrap="square" tIns="91425">
            <a:noAutofit/>
          </a:bodyPr>
          <a:lstStyle/>
          <a:p>
            <a:pPr indent="-419100" lvl="0" marL="457200" marR="0" rtl="0" algn="l">
              <a:lnSpc>
                <a:spcPct val="150000"/>
              </a:lnSpc>
              <a:spcBef>
                <a:spcPts val="100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Computer is a </a:t>
            </a:r>
            <a:r>
              <a:rPr b="1" i="0" lang="en-US" sz="3000" u="none" cap="none" strike="noStrike">
                <a:solidFill>
                  <a:srgbClr val="000000"/>
                </a:solidFill>
                <a:latin typeface="Roboto"/>
                <a:ea typeface="Roboto"/>
                <a:cs typeface="Roboto"/>
                <a:sym typeface="Roboto"/>
              </a:rPr>
              <a:t>programmable</a:t>
            </a:r>
            <a:r>
              <a:rPr b="0" i="0" lang="en-US" sz="3000" u="none" cap="none" strike="noStrike">
                <a:solidFill>
                  <a:srgbClr val="000000"/>
                </a:solidFill>
                <a:latin typeface="Roboto"/>
                <a:ea typeface="Roboto"/>
                <a:cs typeface="Roboto"/>
                <a:sym typeface="Roboto"/>
              </a:rPr>
              <a:t> machine</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Computer is a machine that</a:t>
            </a:r>
            <a:r>
              <a:rPr b="1" i="0" lang="en-US" sz="3000" u="none" cap="none" strike="noStrike">
                <a:solidFill>
                  <a:srgbClr val="000000"/>
                </a:solidFill>
                <a:latin typeface="Roboto"/>
                <a:ea typeface="Roboto"/>
                <a:cs typeface="Roboto"/>
                <a:sym typeface="Roboto"/>
              </a:rPr>
              <a:t> manipulates data</a:t>
            </a:r>
            <a:r>
              <a:rPr b="0" i="0" lang="en-US" sz="3000" u="none" cap="none" strike="noStrike">
                <a:solidFill>
                  <a:srgbClr val="000000"/>
                </a:solidFill>
                <a:latin typeface="Roboto"/>
                <a:ea typeface="Roboto"/>
                <a:cs typeface="Roboto"/>
                <a:sym typeface="Roboto"/>
              </a:rPr>
              <a:t> according to a </a:t>
            </a:r>
            <a:r>
              <a:rPr b="1" i="0" lang="en-US" sz="3000" u="none" cap="none" strike="noStrike">
                <a:solidFill>
                  <a:srgbClr val="000000"/>
                </a:solidFill>
                <a:latin typeface="Roboto"/>
                <a:ea typeface="Roboto"/>
                <a:cs typeface="Roboto"/>
                <a:sym typeface="Roboto"/>
              </a:rPr>
              <a:t>list of instructions</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Computer is any device which helps humans in performing various kinds of computations or calculations</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800"/>
              <a:buFont typeface="Arial"/>
              <a:buNone/>
            </a:pPr>
            <a:r>
              <a:rPr b="1" i="0" lang="en-US" sz="4800" u="none" cap="none" strike="noStrike">
                <a:solidFill>
                  <a:srgbClr val="434343"/>
                </a:solidFill>
                <a:latin typeface="Roboto"/>
                <a:ea typeface="Roboto"/>
                <a:cs typeface="Roboto"/>
                <a:sym typeface="Roboto"/>
              </a:rPr>
              <a:t>Definition of Computer</a:t>
            </a:r>
            <a:endParaRPr b="1" i="0" sz="4800" u="none" cap="none" strike="noStrike">
              <a:solidFill>
                <a:srgbClr val="434343"/>
              </a:solidFill>
              <a:latin typeface="Roboto"/>
              <a:ea typeface="Roboto"/>
              <a:cs typeface="Roboto"/>
              <a:sym typeface="Roboto"/>
            </a:endParaRPr>
          </a:p>
        </p:txBody>
      </p:sp>
      <p:pic>
        <p:nvPicPr>
          <p:cNvPr id="132" name="Google Shape;132;p18"/>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33" name="Google Shape;133;p18"/>
          <p:cNvSpPr txBox="1"/>
          <p:nvPr/>
        </p:nvSpPr>
        <p:spPr>
          <a:xfrm>
            <a:off x="2010500" y="1704600"/>
            <a:ext cx="95643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100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Three principles </a:t>
            </a:r>
            <a:r>
              <a:rPr b="1" i="0" lang="en-US" sz="3000" u="none" cap="none" strike="noStrike">
                <a:solidFill>
                  <a:srgbClr val="000000"/>
                </a:solidFill>
                <a:latin typeface="Roboto"/>
                <a:ea typeface="Roboto"/>
                <a:cs typeface="Roboto"/>
                <a:sym typeface="Roboto"/>
              </a:rPr>
              <a:t>characteristic</a:t>
            </a:r>
            <a:r>
              <a:rPr b="0" i="0" lang="en-US" sz="3000" u="none" cap="none" strike="noStrike">
                <a:solidFill>
                  <a:srgbClr val="000000"/>
                </a:solidFill>
                <a:latin typeface="Roboto"/>
                <a:ea typeface="Roboto"/>
                <a:cs typeface="Roboto"/>
                <a:sym typeface="Roboto"/>
              </a:rPr>
              <a:t> of a computer:</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100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It </a:t>
            </a:r>
            <a:r>
              <a:rPr b="1" i="0" lang="en-US" sz="3000" u="none" cap="none" strike="noStrike">
                <a:solidFill>
                  <a:srgbClr val="000000"/>
                </a:solidFill>
                <a:latin typeface="Roboto"/>
                <a:ea typeface="Roboto"/>
                <a:cs typeface="Roboto"/>
                <a:sym typeface="Roboto"/>
              </a:rPr>
              <a:t>responds to</a:t>
            </a:r>
            <a:r>
              <a:rPr b="0" i="0" lang="en-US" sz="3000" u="none" cap="none" strike="noStrike">
                <a:solidFill>
                  <a:srgbClr val="000000"/>
                </a:solidFill>
                <a:latin typeface="Roboto"/>
                <a:ea typeface="Roboto"/>
                <a:cs typeface="Roboto"/>
                <a:sym typeface="Roboto"/>
              </a:rPr>
              <a:t> a specific </a:t>
            </a:r>
            <a:r>
              <a:rPr b="1" i="0" lang="en-US" sz="3000" u="none" cap="none" strike="noStrike">
                <a:solidFill>
                  <a:srgbClr val="000000"/>
                </a:solidFill>
                <a:latin typeface="Roboto"/>
                <a:ea typeface="Roboto"/>
                <a:cs typeface="Roboto"/>
                <a:sym typeface="Roboto"/>
              </a:rPr>
              <a:t>set of instructions</a:t>
            </a:r>
            <a:r>
              <a:rPr b="0" i="0" lang="en-US" sz="3000" u="none" cap="none" strike="noStrike">
                <a:solidFill>
                  <a:srgbClr val="000000"/>
                </a:solidFill>
                <a:latin typeface="Roboto"/>
                <a:ea typeface="Roboto"/>
                <a:cs typeface="Roboto"/>
                <a:sym typeface="Roboto"/>
              </a:rPr>
              <a:t> in a well- defined manner.</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It can </a:t>
            </a:r>
            <a:r>
              <a:rPr b="1" i="0" lang="en-US" sz="3000" u="none" cap="none" strike="noStrike">
                <a:solidFill>
                  <a:srgbClr val="000000"/>
                </a:solidFill>
                <a:latin typeface="Roboto"/>
                <a:ea typeface="Roboto"/>
                <a:cs typeface="Roboto"/>
                <a:sym typeface="Roboto"/>
              </a:rPr>
              <a:t>execute</a:t>
            </a:r>
            <a:r>
              <a:rPr b="0" i="0" lang="en-US" sz="3000" u="none" cap="none" strike="noStrike">
                <a:solidFill>
                  <a:srgbClr val="000000"/>
                </a:solidFill>
                <a:latin typeface="Roboto"/>
                <a:ea typeface="Roboto"/>
                <a:cs typeface="Roboto"/>
                <a:sym typeface="Roboto"/>
              </a:rPr>
              <a:t> a pre-recorded list of instructions.</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It can quickly </a:t>
            </a:r>
            <a:r>
              <a:rPr b="1" i="0" lang="en-US" sz="3000" u="none" cap="none" strike="noStrike">
                <a:solidFill>
                  <a:srgbClr val="000000"/>
                </a:solidFill>
                <a:latin typeface="Roboto"/>
                <a:ea typeface="Roboto"/>
                <a:cs typeface="Roboto"/>
                <a:sym typeface="Roboto"/>
              </a:rPr>
              <a:t>store</a:t>
            </a:r>
            <a:r>
              <a:rPr b="0" i="0" lang="en-US" sz="3000" u="none" cap="none" strike="noStrike">
                <a:solidFill>
                  <a:srgbClr val="000000"/>
                </a:solidFill>
                <a:latin typeface="Roboto"/>
                <a:ea typeface="Roboto"/>
                <a:cs typeface="Roboto"/>
                <a:sym typeface="Roboto"/>
              </a:rPr>
              <a:t> and </a:t>
            </a:r>
            <a:r>
              <a:rPr b="1" i="0" lang="en-US" sz="3000" u="none" cap="none" strike="noStrike">
                <a:solidFill>
                  <a:srgbClr val="000000"/>
                </a:solidFill>
                <a:latin typeface="Roboto"/>
                <a:ea typeface="Roboto"/>
                <a:cs typeface="Roboto"/>
                <a:sym typeface="Roboto"/>
              </a:rPr>
              <a:t>retrieve</a:t>
            </a:r>
            <a:r>
              <a:rPr b="0" i="0" lang="en-US" sz="3000" u="none" cap="none" strike="noStrike">
                <a:solidFill>
                  <a:srgbClr val="000000"/>
                </a:solidFill>
                <a:latin typeface="Roboto"/>
                <a:ea typeface="Roboto"/>
                <a:cs typeface="Roboto"/>
                <a:sym typeface="Roboto"/>
              </a:rPr>
              <a:t> large amounts of data.</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Hardware and Software</a:t>
            </a:r>
            <a:endParaRPr b="1" i="0" sz="4800" u="none" cap="none" strike="noStrike">
              <a:solidFill>
                <a:srgbClr val="434343"/>
              </a:solidFill>
              <a:latin typeface="Roboto"/>
              <a:ea typeface="Roboto"/>
              <a:cs typeface="Roboto"/>
              <a:sym typeface="Roboto"/>
            </a:endParaRPr>
          </a:p>
        </p:txBody>
      </p:sp>
      <p:pic>
        <p:nvPicPr>
          <p:cNvPr id="140" name="Google Shape;140;p19"/>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41" name="Google Shape;141;p19"/>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Computer </a:t>
            </a:r>
            <a:r>
              <a:rPr b="1" i="0" lang="en-US" sz="3000" u="none" cap="none" strike="noStrike">
                <a:solidFill>
                  <a:srgbClr val="000000"/>
                </a:solidFill>
                <a:latin typeface="Roboto"/>
                <a:ea typeface="Roboto"/>
                <a:cs typeface="Roboto"/>
                <a:sym typeface="Roboto"/>
              </a:rPr>
              <a:t>hardware</a:t>
            </a:r>
            <a:r>
              <a:rPr b="0" i="0" lang="en-US" sz="3000" u="none" cap="none" strike="noStrike">
                <a:solidFill>
                  <a:srgbClr val="000000"/>
                </a:solidFill>
                <a:latin typeface="Roboto"/>
                <a:ea typeface="Roboto"/>
                <a:cs typeface="Roboto"/>
                <a:sym typeface="Roboto"/>
              </a:rPr>
              <a:t> includes all the electrical, mechanical, and the electronic parts of a computer. </a:t>
            </a:r>
            <a:endParaRPr b="0" i="0" sz="30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3000"/>
              <a:buFont typeface="Arial"/>
              <a:buNone/>
            </a:pPr>
            <a:r>
              <a:t/>
            </a:r>
            <a:endParaRPr b="0" i="0" sz="30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rPr b="1" i="0" lang="en-US" sz="3000" u="none" cap="none" strike="noStrike">
                <a:solidFill>
                  <a:srgbClr val="000000"/>
                </a:solidFill>
                <a:latin typeface="Roboto"/>
                <a:ea typeface="Roboto"/>
                <a:cs typeface="Roboto"/>
                <a:sym typeface="Roboto"/>
              </a:rPr>
              <a:t>Any part that we can see or touch is the hardware.</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Hardware and Software</a:t>
            </a:r>
            <a:endParaRPr b="1" i="0" sz="4800" u="none" cap="none" strike="noStrike">
              <a:solidFill>
                <a:srgbClr val="434343"/>
              </a:solidFill>
              <a:latin typeface="Roboto"/>
              <a:ea typeface="Roboto"/>
              <a:cs typeface="Roboto"/>
              <a:sym typeface="Roboto"/>
            </a:endParaRPr>
          </a:p>
        </p:txBody>
      </p:sp>
      <p:pic>
        <p:nvPicPr>
          <p:cNvPr id="148" name="Google Shape;148;p20"/>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49" name="Google Shape;149;p20"/>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3000"/>
              <a:buFont typeface="Arial"/>
              <a:buNone/>
            </a:pPr>
            <a:r>
              <a:rPr b="1" i="0" lang="en-US" sz="3000" u="none" cap="none" strike="noStrike">
                <a:solidFill>
                  <a:schemeClr val="dk1"/>
                </a:solidFill>
                <a:latin typeface="Roboto"/>
                <a:ea typeface="Roboto"/>
                <a:cs typeface="Roboto"/>
                <a:sym typeface="Roboto"/>
              </a:rPr>
              <a:t>A set of instructions</a:t>
            </a:r>
            <a:r>
              <a:rPr b="0" i="0" lang="en-US" sz="3000" u="none" cap="none" strike="noStrike">
                <a:solidFill>
                  <a:schemeClr val="dk1"/>
                </a:solidFill>
                <a:latin typeface="Roboto"/>
                <a:ea typeface="Roboto"/>
                <a:cs typeface="Roboto"/>
                <a:sym typeface="Roboto"/>
              </a:rPr>
              <a:t> </a:t>
            </a:r>
            <a:r>
              <a:rPr b="0" i="0" lang="en-US" sz="3000" u="none" cap="none" strike="noStrike">
                <a:solidFill>
                  <a:srgbClr val="000000"/>
                </a:solidFill>
                <a:latin typeface="Roboto"/>
                <a:ea typeface="Roboto"/>
                <a:cs typeface="Roboto"/>
                <a:sym typeface="Roboto"/>
              </a:rPr>
              <a:t>that tells the computer what to do with the input data is called a </a:t>
            </a:r>
            <a:r>
              <a:rPr b="1" i="0" lang="en-US" sz="3000" u="none" cap="none" strike="noStrike">
                <a:solidFill>
                  <a:srgbClr val="000000"/>
                </a:solidFill>
                <a:latin typeface="Roboto"/>
                <a:ea typeface="Roboto"/>
                <a:cs typeface="Roboto"/>
                <a:sym typeface="Roboto"/>
              </a:rPr>
              <a:t>program</a:t>
            </a:r>
            <a:r>
              <a:rPr b="0" i="0" lang="en-US" sz="3000" u="none" cap="none" strike="noStrike">
                <a:solidFill>
                  <a:srgbClr val="000000"/>
                </a:solidFill>
                <a:latin typeface="Roboto"/>
                <a:ea typeface="Roboto"/>
                <a:cs typeface="Roboto"/>
                <a:sym typeface="Roboto"/>
              </a:rPr>
              <a:t> and one or more programs is called </a:t>
            </a:r>
            <a:r>
              <a:rPr b="1" i="0" lang="en-US" sz="3000" u="none" cap="none" strike="noStrike">
                <a:solidFill>
                  <a:srgbClr val="000000"/>
                </a:solidFill>
                <a:latin typeface="Roboto"/>
                <a:ea typeface="Roboto"/>
                <a:cs typeface="Roboto"/>
                <a:sym typeface="Roboto"/>
              </a:rPr>
              <a:t>software</a:t>
            </a:r>
            <a:r>
              <a:rPr b="0" i="0" lang="en-US" sz="3000" u="none" cap="none" strike="noStrike">
                <a:solidFill>
                  <a:srgbClr val="000000"/>
                </a:solidFill>
                <a:latin typeface="Roboto"/>
                <a:ea typeface="Roboto"/>
                <a:cs typeface="Roboto"/>
                <a:sym typeface="Roboto"/>
              </a:rPr>
              <a:t>.</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1"/>
          <p:cNvPicPr preferRelativeResize="0"/>
          <p:nvPr/>
        </p:nvPicPr>
        <p:blipFill rotWithShape="1">
          <a:blip r:embed="rId3">
            <a:alphaModFix amt="69000"/>
          </a:blip>
          <a:srcRect b="0" l="0" r="0" t="0"/>
          <a:stretch/>
        </p:blipFill>
        <p:spPr>
          <a:xfrm>
            <a:off x="0" y="0"/>
            <a:ext cx="12192000" cy="6859019"/>
          </a:xfrm>
          <a:prstGeom prst="rect">
            <a:avLst/>
          </a:prstGeom>
          <a:noFill/>
          <a:ln>
            <a:noFill/>
          </a:ln>
        </p:spPr>
      </p:pic>
      <p:pic>
        <p:nvPicPr>
          <p:cNvPr id="156" name="Google Shape;156;p21"/>
          <p:cNvPicPr preferRelativeResize="0"/>
          <p:nvPr/>
        </p:nvPicPr>
        <p:blipFill rotWithShape="1">
          <a:blip r:embed="rId4">
            <a:alphaModFix/>
          </a:blip>
          <a:srcRect b="69186" l="0" r="68120" t="0"/>
          <a:stretch/>
        </p:blipFill>
        <p:spPr>
          <a:xfrm>
            <a:off x="0" y="0"/>
            <a:ext cx="1552225" cy="1500300"/>
          </a:xfrm>
          <a:prstGeom prst="rect">
            <a:avLst/>
          </a:prstGeom>
          <a:noFill/>
          <a:ln>
            <a:noFill/>
          </a:ln>
        </p:spPr>
      </p:pic>
      <p:sp>
        <p:nvSpPr>
          <p:cNvPr id="157" name="Google Shape;157;p21"/>
          <p:cNvSpPr txBox="1"/>
          <p:nvPr>
            <p:ph type="title"/>
          </p:nvPr>
        </p:nvSpPr>
        <p:spPr>
          <a:xfrm>
            <a:off x="0" y="2746650"/>
            <a:ext cx="12163200" cy="136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b="1" lang="en-US" sz="6000">
                <a:solidFill>
                  <a:srgbClr val="FFFFFF"/>
                </a:solidFill>
                <a:latin typeface="Roboto"/>
                <a:ea typeface="Roboto"/>
                <a:cs typeface="Roboto"/>
                <a:sym typeface="Roboto"/>
              </a:rPr>
              <a:t>A Closer Look at Hardware</a:t>
            </a:r>
            <a:endParaRPr b="1" sz="6000">
              <a:solidFill>
                <a:srgbClr val="FFFFFF"/>
              </a:solidFill>
              <a:latin typeface="Roboto"/>
              <a:ea typeface="Roboto"/>
              <a:cs typeface="Roboto"/>
              <a:sym typeface="Roboto"/>
            </a:endParaRPr>
          </a:p>
        </p:txBody>
      </p:sp>
      <p:sp>
        <p:nvSpPr>
          <p:cNvPr id="158" name="Google Shape;158;p21"/>
          <p:cNvSpPr txBox="1"/>
          <p:nvPr>
            <p:ph idx="1" type="body"/>
          </p:nvPr>
        </p:nvSpPr>
        <p:spPr>
          <a:xfrm>
            <a:off x="0" y="3870675"/>
            <a:ext cx="12163200" cy="925200"/>
          </a:xfrm>
          <a:prstGeom prst="rect">
            <a:avLst/>
          </a:prstGeom>
          <a:noFill/>
          <a:ln>
            <a:noFill/>
          </a:ln>
        </p:spPr>
        <p:txBody>
          <a:bodyPr anchorCtr="0" anchor="t" bIns="91425" lIns="91425" spcFirstLastPara="1" rIns="91425" wrap="square" tIns="91425">
            <a:noAutofit/>
          </a:bodyPr>
          <a:lstStyle/>
          <a:p>
            <a:pPr indent="-50800" lvl="0" marL="228600" rtl="0" algn="ctr">
              <a:lnSpc>
                <a:spcPct val="90000"/>
              </a:lnSpc>
              <a:spcBef>
                <a:spcPts val="1000"/>
              </a:spcBef>
              <a:spcAft>
                <a:spcPts val="0"/>
              </a:spcAft>
              <a:buSzPts val="2800"/>
              <a:buNone/>
            </a:pPr>
            <a:r>
              <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