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t-conversion.info/texttools/convert-text-to-binary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apidtables.com/code/text/ascii-table.ht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code.or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code.or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code.org/standard/where/" TargetMode="External"/><Relationship Id="rId3" Type="http://schemas.openxmlformats.org/officeDocument/2006/relationships/hyperlink" Target="http://www.unicode.org/charts/" TargetMode="External"/><Relationship Id="rId4" Type="http://schemas.openxmlformats.org/officeDocument/2006/relationships/hyperlink" Target="http://www.unicode.org/charts/PDF/U0000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code.org/charts/PDF/U1D100.pdf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oelonsoftware.com/2003/10/08/the-absolute-minimum-every-software-developer-absolutely-positively-must-know-about-unicode-and-character-sets-no-excuses/" TargetMode="External"/><Relationship Id="rId3" Type="http://schemas.openxmlformats.org/officeDocument/2006/relationships/hyperlink" Target="http://kunststube.net/encod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http://www.unit-conversion.info/texttools/convert-text-to-binary/</a:t>
            </a:r>
            <a:r>
              <a:rPr lang="en-US"/>
              <a:t> </a:t>
            </a:r>
            <a:endParaRPr/>
          </a:p>
        </p:txBody>
      </p:sp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http://www.rapidtables.com/code/text/ascii-table.htm</a:t>
            </a:r>
            <a:r>
              <a:rPr lang="en-US"/>
              <a:t> </a:t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Meta informacije su informacije koje daje podatke o drugim informacijama</a:t>
            </a:r>
            <a:endParaRPr/>
          </a:p>
        </p:txBody>
      </p:sp>
      <p:sp>
        <p:nvSpPr>
          <p:cNvPr id="220" name="Google Shape;220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http://www.unicode.org</a:t>
            </a:r>
            <a:r>
              <a:rPr lang="en-US"/>
              <a:t> </a:t>
            </a:r>
            <a:endParaRPr/>
          </a:p>
        </p:txBody>
      </p:sp>
      <p:sp>
        <p:nvSpPr>
          <p:cNvPr id="229" name="Google Shape;229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http://www.unicode.org</a:t>
            </a:r>
            <a:r>
              <a:rPr lang="en-US"/>
              <a:t> </a:t>
            </a:r>
            <a:endParaRPr/>
          </a:p>
        </p:txBody>
      </p:sp>
      <p:sp>
        <p:nvSpPr>
          <p:cNvPr id="237" name="Google Shape;237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to find your Unicode character: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http://www.unicode.org/standard/where/</a:t>
            </a:r>
            <a:r>
              <a:rPr lang="en-US"/>
              <a:t>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http://www.unicode.org/charts/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 Latin (ASCII)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http://www.unicode.org/charts/PDF/U0000.pdf</a:t>
            </a:r>
            <a:r>
              <a:rPr lang="en-US"/>
              <a:t> </a:t>
            </a:r>
            <a:endParaRPr/>
          </a:p>
        </p:txBody>
      </p:sp>
      <p:sp>
        <p:nvSpPr>
          <p:cNvPr id="245" name="Google Shape;245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http://www.unicode.org/charts/PDF/U1D100.pdf</a:t>
            </a:r>
            <a:r>
              <a:rPr lang="en-US"/>
              <a:t> </a:t>
            </a:r>
            <a:endParaRPr/>
          </a:p>
        </p:txBody>
      </p:sp>
      <p:sp>
        <p:nvSpPr>
          <p:cNvPr id="261" name="Google Shape;261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https://www.joelonsoftware.com/2003/10/08/the-absolute-minimum-every-software-developer-absolutely-positively-must-know-about-unicode-and-character-sets-no-excuses/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http://kunststube.net/encoding/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831850" y="2610550"/>
            <a:ext cx="105156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endParaRPr b="1"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Principles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3F3F3"/>
                </a:solidFill>
              </a:rPr>
              <a:t>with</a:t>
            </a:r>
            <a:r>
              <a:rPr lang="en-US">
                <a:solidFill>
                  <a:srgbClr val="F3F3F3"/>
                </a:solidFill>
              </a:rPr>
              <a:t> </a:t>
            </a:r>
            <a:r>
              <a:rPr b="1" lang="en-US">
                <a:solidFill>
                  <a:srgbClr val="F3F3F3"/>
                </a:solidFill>
              </a:rPr>
              <a:t>JavaScript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type="title"/>
          </p:nvPr>
        </p:nvSpPr>
        <p:spPr>
          <a:xfrm>
            <a:off x="2273550" y="2357042"/>
            <a:ext cx="76449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to represent text with </a:t>
            </a:r>
            <a:r>
              <a:rPr b="1" lang="en-US" sz="4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0’</a:t>
            </a:r>
            <a:r>
              <a:rPr b="1" lang="en-US" sz="4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 and </a:t>
            </a:r>
            <a:r>
              <a:rPr b="1" lang="en-US" sz="4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1’</a:t>
            </a:r>
            <a:r>
              <a:rPr b="1" lang="en-US" sz="4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s?</a:t>
            </a:r>
            <a:endParaRPr b="1" sz="4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010010000110010101101100011011000110111100100000011101110110111101110010011011000110010000100001</a:t>
            </a:r>
            <a:endParaRPr b="1" i="0" sz="12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110 145 154 154 157 040 167 157 162 154 144 041</a:t>
            </a:r>
            <a:endParaRPr b="1" i="0" sz="12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48 65 6c 6c 6f 20 77 6f 72 6c 64 21</a:t>
            </a:r>
            <a:endParaRPr b="1" i="0" sz="12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1782350" y="1391625"/>
            <a:ext cx="7625700" cy="5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Hello world!</a:t>
            </a:r>
            <a:endParaRPr b="1" i="1" sz="2400" u="none" cap="none" strike="noStrike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character is mapped to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(character code), a unique integer.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72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b="0" baseline="-2500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101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b="0" baseline="-2500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code point is represented as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number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using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number of bits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72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01001000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</a:t>
            </a:r>
            <a:endParaRPr b="0" baseline="-2500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101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01100101</a:t>
            </a:r>
            <a:endParaRPr b="1" i="0" sz="18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byte can represent 256 (2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different characters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0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255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b="0" baseline="-2500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606" y="0"/>
            <a:ext cx="1162878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ASCII Encoding for English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many bits do we need to encode English?</a:t>
            </a:r>
            <a:endParaRPr b="0" i="1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26 lower case letters: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b, c, d, 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26 upper case letters: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B, C, D, 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...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 Arabic digits: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0, 1, 2, 3, 4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Punctuation: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, : ; ? ! ' "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Symbols: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 ) &lt; &gt; &amp; % * $ + -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 bits (2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64) is not enough; we will need at least 7 (2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128)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 rot="1610190">
            <a:off x="8963605" y="3573639"/>
            <a:ext cx="1982297" cy="1287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=80</a:t>
            </a:r>
            <a:endParaRPr b="1" i="0" sz="60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ASCII Encoding for English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ASCII</a:t>
            </a: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American Standard Code for Information Interchange</a:t>
            </a: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did just that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7-bit code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128 characters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for storing English text 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ranging 0 to 127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an 8-bit (1 byte) representation, the highest bit is always 0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Includes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32 non-printing characters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type="title"/>
          </p:nvPr>
        </p:nvSpPr>
        <p:spPr>
          <a:xfrm>
            <a:off x="2273550" y="2357042"/>
            <a:ext cx="76449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about characters used in other languages?</a:t>
            </a:r>
            <a:endParaRPr b="1" sz="4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Extending ASCII: ISO-8859, etc.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2010506" y="19332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Extend ASCII into 8-bit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256 characters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and use the additional 128 slots for non-English characters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ISO-8859: has 16 different implementations!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◆"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ISO-8859-1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Latin-1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French, German, Spanish, etc.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◆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ISO-8859-7 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Greek alphabet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◆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ISO-8859-8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Hebrew alphabet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1" i="0" lang="en-US" sz="3000" u="none" cap="none" strike="noStrik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Overlapping characters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224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means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à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Latin-1 but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א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ISO-8859-8!</a:t>
            </a:r>
            <a:endParaRPr b="0" i="1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 coding systems map different characters to the same character code</a:t>
            </a:r>
            <a:endParaRPr b="0" i="1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Solution 1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2010506" y="19332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 meta-information on coding system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E.g. MIME (Multipurpose Internet Mail Extensions)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Mime-Version: 1.0</a:t>
            </a:r>
            <a:br>
              <a:rPr b="0" i="0" lang="en-US" sz="20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Content-Type: text/plain; charset=US-ASCII</a:t>
            </a:r>
            <a:br>
              <a:rPr b="0" i="0" lang="en-US" sz="20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Content-Transfer-Encoding: 7bit</a:t>
            </a:r>
            <a:endParaRPr b="0" i="0" sz="24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if your message contains characters from multiple coding systems?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6518039" y="3945369"/>
            <a:ext cx="2583900" cy="417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Solution 2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2010500" y="1489100"/>
            <a:ext cx="89547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Have a single universal code system for all writing systems -&gt;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UNICODE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character encoding standard developed by the Unicode Consortium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Provides a single representation for all world's writing systems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Unicode provides a unique number for every character, no matter the platform, program, or the language.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big is Unicode?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2010500" y="1489100"/>
            <a:ext cx="89547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9.0 (2016) has codes for 128,237 characters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Unicode standard uses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32 bits (4 bytes)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it can represent 2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4,294,967,296 characters!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reality, only 21 bits are needed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Day Overview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Getting to Know Terminology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Computers Work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Representation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big is Unicode?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2010500" y="1489100"/>
            <a:ext cx="89547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Unicode has three encoding versions: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UTF-32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 bits/4 bytes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 direct representation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UTF-16 	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 bits/2 bytes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 2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=65,536 possibilities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UTF-8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 bits/1 byte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): 28=256 possibilities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Advantage for English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8-bit ASCII is already a valid UTF-8!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Hexadecimal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2010500" y="1489100"/>
            <a:ext cx="95106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Hexadecimal (hex) = base 16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Utilizes 16 characters: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0 1 2 3 4 5 6 7 8 9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A B C D E F</a:t>
            </a:r>
            <a:endParaRPr b="1" i="0" sz="3000" u="none" cap="none" strike="noStrike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Designed for human readability &amp; easy byte conversion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=16: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hexadecimal digit is equivalent to 4 bits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➔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byte (=8 bits) is encoded with just 2 hex chars!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Hexadecimal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2010500" y="1489100"/>
            <a:ext cx="95106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Unicode characters are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usually referenced by their hexadecimal code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Lower-number characters go by their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4-char hex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codes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bytes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), e.g.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○"/>
            </a:pPr>
            <a:r>
              <a:rPr b="1" i="0" lang="en-US" sz="30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U+004D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"M", U+ designates Unicode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Higher-number characters go by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or 6 hex codes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e.g. </a:t>
            </a:r>
            <a:r>
              <a:rPr b="1" i="0" lang="en-US" sz="30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U+1D122</a:t>
            </a:r>
            <a:endParaRPr b="1" i="0" sz="3000" u="none" cap="none" strike="noStrike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9100" y="0"/>
            <a:ext cx="9931799" cy="15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23897" cy="69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69186" l="0" r="68120" t="0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Representation</a:t>
            </a:r>
            <a:endParaRPr b="1"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FFFFFF"/>
                </a:solidFill>
              </a:rPr>
              <a:t>Numerical Systems, ASCII, Unicode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Numerical Bases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can be reduced to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operating with numbers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because information is expressible in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Numerical Bases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Letters can be mapped to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so text can be written numerically.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Colors are a combination of light intensities of red, blue and green, which can be given as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Images can be composed of mosaics of colored squares, so they can be expressed as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Numerical Bases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000" y="1330775"/>
            <a:ext cx="7348146" cy="5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34000" y="1772625"/>
            <a:ext cx="5177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Natural (“human”) languages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Spoken form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Written form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 language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553800" y="1772625"/>
            <a:ext cx="51777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 of computers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flipH="1">
            <a:off x="5876825" y="1612500"/>
            <a:ext cx="19500" cy="46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7165800" y="2621525"/>
            <a:ext cx="31308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0 0 0 0 0 0 0 0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1 1 1 1 1 1 1 1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1 0 0 0 0 0 0 0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0 1 0 0 0 0 0 0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 . . . . 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1 1 1 1 1 1 1 1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342200" y="1524300"/>
            <a:ext cx="83703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 the lowest level, computer language is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language has </a:t>
            </a:r>
            <a:r>
              <a:rPr b="0" i="0" lang="en-US" sz="2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alphabetic characters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Byte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Sequence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 bits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Byte is a number of bits used 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encode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a single character or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214900" y="2949000"/>
            <a:ext cx="31308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0 0 0 0 0 0 0 0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1 1 1 1 1 1 1 1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1 0 0 0 0 0 0 0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0 1 0 0 0 0 0 0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 . . . . 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1 1 1 1 1 1 1 1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268031" y="3903694"/>
            <a:ext cx="2836500" cy="349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34000" y="1772625"/>
            <a:ext cx="11219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encode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means to use something to represent something else.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encoding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set of rules with which to convert something from one representation to another.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character set, charset</a:t>
            </a:r>
            <a:endParaRPr b="1" i="1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set of characters that can be encoded. Essentially synonymous to "encoding".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string is a bunch of items strung together. A bit string is a bunch of bits, like 01010011. A character string is a bunch of characters, like this.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Synonymous to "sequence".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