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bguiz.github.io/js-standards/img/js-double-equals-truth-table.png" TargetMode="External"/><Relationship Id="rId3" Type="http://schemas.openxmlformats.org/officeDocument/2006/relationships/hyperlink" Target="https://i.stack.imgur.com/62vxI.png"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62" name="Google Shape;162;p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236" name="Google Shape;236;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rPr lang="en-US"/>
              <a:t>Returns true because of operator precedence. 1 + 2 * 3 = 7 This is because multiplication has higher precedence over addition, so 2 * 3 is evaluated  first </a:t>
            </a:r>
            <a:endParaRPr/>
          </a:p>
        </p:txBody>
      </p:sp>
      <p:sp>
        <p:nvSpPr>
          <p:cNvPr id="244" name="Google Shape;244;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252" name="Google Shape;252;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rPr lang="en-US"/>
              <a:t>The ECMAScript standard defines the precedence of operators. While it may be a good memorization exercise, you should not remember it. First of all, you'll forget it, and second, even if you manage to remember it, you shouldn't rely on it. The person reading and maintaining your code will likely be confused.</a:t>
            </a:r>
            <a:endParaRPr/>
          </a:p>
        </p:txBody>
      </p:sp>
      <p:sp>
        <p:nvSpPr>
          <p:cNvPr id="260" name="Google Shape;260;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rPr lang="en-US" sz="1100">
                <a:latin typeface="Arial"/>
                <a:ea typeface="Arial"/>
                <a:cs typeface="Arial"/>
                <a:sym typeface="Arial"/>
              </a:rPr>
              <a:t>Since these are all OR operations and have the same precedence, the result will be true if at least one of the operands is true. After the  first operand is evaluated, it becomes clear that the result will be true, no matter what values follow. So, the JavaScript engine decides to be lazy (OK, efficient) and avoids unnecessary work by evaluating code that doesn't affect the end result. </a:t>
            </a:r>
            <a:endParaRPr/>
          </a:p>
        </p:txBody>
      </p:sp>
      <p:sp>
        <p:nvSpPr>
          <p:cNvPr id="268" name="Google Shape;268;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This behavior is not something you should rely on because it makes the code harder to understand. It's common to use this behavior to define variables when you're not sure whether they were previously defined.</a:t>
            </a:r>
            <a:endParaRPr sz="1100">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US" sz="1100">
                <a:latin typeface="Arial"/>
                <a:ea typeface="Arial"/>
                <a:cs typeface="Arial"/>
                <a:sym typeface="Arial"/>
              </a:rPr>
              <a:t>In the next example, if the variable mynumber is defined, its value is kept; otherwise, it's initialized with the value 10:</a:t>
            </a:r>
            <a:endParaRPr sz="1100">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US" sz="1100">
                <a:latin typeface="Arial"/>
                <a:ea typeface="Arial"/>
                <a:cs typeface="Arial"/>
                <a:sym typeface="Arial"/>
              </a:rPr>
              <a:t>&gt; var mynumber = mynumber || 10; </a:t>
            </a:r>
            <a:endParaRPr sz="1100">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US" sz="1100">
                <a:latin typeface="Arial"/>
                <a:ea typeface="Arial"/>
                <a:cs typeface="Arial"/>
                <a:sym typeface="Arial"/>
              </a:rPr>
              <a:t>&gt; mynumber;</a:t>
            </a:r>
            <a:endParaRPr sz="1100">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US" sz="1100">
                <a:latin typeface="Arial"/>
                <a:ea typeface="Arial"/>
                <a:cs typeface="Arial"/>
                <a:sym typeface="Arial"/>
              </a:rPr>
              <a:t>10</a:t>
            </a:r>
            <a:endParaRPr sz="1100">
              <a:latin typeface="Arial"/>
              <a:ea typeface="Arial"/>
              <a:cs typeface="Arial"/>
              <a:sym typeface="Arial"/>
            </a:endParaRPr>
          </a:p>
          <a:p>
            <a:pPr indent="0" lvl="0" marL="0" rtl="0" algn="l">
              <a:lnSpc>
                <a:spcPct val="115000"/>
              </a:lnSpc>
              <a:spcBef>
                <a:spcPts val="1000"/>
              </a:spcBef>
              <a:spcAft>
                <a:spcPts val="1000"/>
              </a:spcAft>
              <a:buClr>
                <a:schemeClr val="dk1"/>
              </a:buClr>
              <a:buSzPts val="1100"/>
              <a:buFont typeface="Arial"/>
              <a:buNone/>
            </a:pPr>
            <a:r>
              <a:t/>
            </a:r>
            <a:endParaRPr sz="1100">
              <a:latin typeface="Arial"/>
              <a:ea typeface="Arial"/>
              <a:cs typeface="Arial"/>
              <a:sym typeface="Arial"/>
            </a:endParaRPr>
          </a:p>
        </p:txBody>
      </p:sp>
      <p:sp>
        <p:nvSpPr>
          <p:cNvPr id="276" name="Google Shape;276;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sz="1100">
              <a:latin typeface="Arial"/>
              <a:ea typeface="Arial"/>
              <a:cs typeface="Arial"/>
              <a:sym typeface="Arial"/>
            </a:endParaRPr>
          </a:p>
        </p:txBody>
      </p:sp>
      <p:sp>
        <p:nvSpPr>
          <p:cNvPr id="284" name="Google Shape;284;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100" u="sng">
                <a:solidFill>
                  <a:schemeClr val="hlink"/>
                </a:solidFill>
                <a:latin typeface="Arial"/>
                <a:ea typeface="Arial"/>
                <a:cs typeface="Arial"/>
                <a:sym typeface="Arial"/>
                <a:hlinkClick r:id="rId2"/>
              </a:rPr>
              <a:t>http://bguiz.github.io/js-standards/img/js-double-equals-truth-table.png</a:t>
            </a:r>
            <a:endParaRPr sz="1100">
              <a:latin typeface="Arial"/>
              <a:ea typeface="Arial"/>
              <a:cs typeface="Arial"/>
              <a:sym typeface="Arial"/>
            </a:endParaRPr>
          </a:p>
          <a:p>
            <a:pPr indent="0" lvl="0" marL="0" rtl="0" algn="l">
              <a:lnSpc>
                <a:spcPct val="115000"/>
              </a:lnSpc>
              <a:spcBef>
                <a:spcPts val="1000"/>
              </a:spcBef>
              <a:spcAft>
                <a:spcPts val="1000"/>
              </a:spcAft>
              <a:buClr>
                <a:schemeClr val="dk1"/>
              </a:buClr>
              <a:buSzPts val="1100"/>
              <a:buFont typeface="Arial"/>
              <a:buNone/>
            </a:pPr>
            <a:r>
              <a:rPr lang="en-US" sz="1100" u="sng">
                <a:solidFill>
                  <a:schemeClr val="hlink"/>
                </a:solidFill>
                <a:latin typeface="Arial"/>
                <a:ea typeface="Arial"/>
                <a:cs typeface="Arial"/>
                <a:sym typeface="Arial"/>
                <a:hlinkClick r:id="rId3"/>
              </a:rPr>
              <a:t>https://i.stack.imgur.com/62vxI.png</a:t>
            </a:r>
            <a:endParaRPr sz="1100">
              <a:latin typeface="Arial"/>
              <a:ea typeface="Arial"/>
              <a:cs typeface="Arial"/>
              <a:sym typeface="Arial"/>
            </a:endParaRPr>
          </a:p>
        </p:txBody>
      </p:sp>
      <p:sp>
        <p:nvSpPr>
          <p:cNvPr id="292" name="Google Shape;292;p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rPr lang="en-US" sz="1100">
                <a:latin typeface="Arial"/>
                <a:ea typeface="Arial"/>
                <a:cs typeface="Arial"/>
                <a:sym typeface="Arial"/>
              </a:rPr>
              <a:t>If you declare a variable without giving it a value, this is not an error</a:t>
            </a:r>
            <a:endParaRPr sz="1100">
              <a:latin typeface="Arial"/>
              <a:ea typeface="Arial"/>
              <a:cs typeface="Arial"/>
              <a:sym typeface="Arial"/>
            </a:endParaRPr>
          </a:p>
        </p:txBody>
      </p:sp>
      <p:sp>
        <p:nvSpPr>
          <p:cNvPr id="300" name="Google Shape;300;p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sz="1100">
              <a:latin typeface="Arial"/>
              <a:ea typeface="Arial"/>
              <a:cs typeface="Arial"/>
              <a:sym typeface="Arial"/>
            </a:endParaRPr>
          </a:p>
        </p:txBody>
      </p:sp>
      <p:sp>
        <p:nvSpPr>
          <p:cNvPr id="310" name="Google Shape;310;p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71" name="Google Shape;17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sz="1100">
              <a:latin typeface="Arial"/>
              <a:ea typeface="Arial"/>
              <a:cs typeface="Arial"/>
              <a:sym typeface="Arial"/>
            </a:endParaRPr>
          </a:p>
        </p:txBody>
      </p:sp>
      <p:sp>
        <p:nvSpPr>
          <p:cNvPr id="318" name="Google Shape;318;p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sz="1100">
              <a:latin typeface="Arial"/>
              <a:ea typeface="Arial"/>
              <a:cs typeface="Arial"/>
              <a:sym typeface="Arial"/>
            </a:endParaRPr>
          </a:p>
        </p:txBody>
      </p:sp>
      <p:sp>
        <p:nvSpPr>
          <p:cNvPr id="326" name="Google Shape;326;p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rgbClr val="FFFFFF"/>
                </a:solidFill>
                <a:latin typeface="Calibri"/>
                <a:ea typeface="Calibri"/>
                <a:cs typeface="Calibri"/>
                <a:sym typeface="Calibri"/>
              </a:rPr>
              <a:t>Starting with the bootcamp</a:t>
            </a:r>
            <a:endParaRPr b="0" i="0" sz="12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rgbClr val="FFFFFF"/>
                </a:solidFill>
                <a:latin typeface="Calibri"/>
                <a:ea typeface="Calibri"/>
                <a:cs typeface="Calibri"/>
                <a:sym typeface="Calibri"/>
              </a:rPr>
              <a:t>Hoping to catch the wave and achieve much more </a:t>
            </a:r>
            <a:endParaRPr b="0" i="0" sz="12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34" name="Google Shape;334;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79" name="Google Shape;179;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188" name="Google Shape;188;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196" name="Google Shape;196;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204" name="Google Shape;204;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212" name="Google Shape;212;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220" name="Google Shape;220;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228" name="Google Shape;228;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7" name="Google Shape;17;p2"/>
          <p:cNvSpPr txBox="1"/>
          <p:nvPr>
            <p:ph idx="1" type="body"/>
          </p:nvPr>
        </p:nvSpPr>
        <p:spPr>
          <a:xfrm>
            <a:off x="838200" y="1825625"/>
            <a:ext cx="10515600" cy="43512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 name="Google Shape;18;p2"/>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74" name="Google Shape;74;p11"/>
          <p:cNvSpPr txBox="1"/>
          <p:nvPr>
            <p:ph idx="1" type="body"/>
          </p:nvPr>
        </p:nvSpPr>
        <p:spPr>
          <a:xfrm rot="5400000">
            <a:off x="3920400" y="-1256575"/>
            <a:ext cx="4351200" cy="105156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00" y="1956625"/>
            <a:ext cx="5811900" cy="26289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80" name="Google Shape;80;p12"/>
          <p:cNvSpPr txBox="1"/>
          <p:nvPr>
            <p:ph idx="1" type="body"/>
          </p:nvPr>
        </p:nvSpPr>
        <p:spPr>
          <a:xfrm rot="5400000">
            <a:off x="1799400" y="-596075"/>
            <a:ext cx="5811900" cy="77343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0" name="Shape 90"/>
        <p:cNvGrpSpPr/>
        <p:nvPr/>
      </p:nvGrpSpPr>
      <p:grpSpPr>
        <a:xfrm>
          <a:off x="0" y="0"/>
          <a:ext cx="0" cy="0"/>
          <a:chOff x="0" y="0"/>
          <a:chExt cx="0" cy="0"/>
        </a:xfrm>
      </p:grpSpPr>
      <p:sp>
        <p:nvSpPr>
          <p:cNvPr id="91" name="Google Shape;91;p14"/>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92" name="Google Shape;92;p14"/>
          <p:cNvSpPr txBox="1"/>
          <p:nvPr>
            <p:ph idx="1" type="body"/>
          </p:nvPr>
        </p:nvSpPr>
        <p:spPr>
          <a:xfrm>
            <a:off x="838200" y="1825625"/>
            <a:ext cx="10515600" cy="43512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3" name="Google Shape;93;p14"/>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p14"/>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5" name="Google Shape;95;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6" name="Shape 96"/>
        <p:cNvGrpSpPr/>
        <p:nvPr/>
      </p:nvGrpSpPr>
      <p:grpSpPr>
        <a:xfrm>
          <a:off x="0" y="0"/>
          <a:ext cx="0" cy="0"/>
          <a:chOff x="0" y="0"/>
          <a:chExt cx="0" cy="0"/>
        </a:xfrm>
      </p:grpSpPr>
      <p:sp>
        <p:nvSpPr>
          <p:cNvPr id="97" name="Google Shape;97;p15"/>
          <p:cNvSpPr txBox="1"/>
          <p:nvPr>
            <p:ph type="ctrTitle"/>
          </p:nvPr>
        </p:nvSpPr>
        <p:spPr>
          <a:xfrm>
            <a:off x="1524000" y="1122363"/>
            <a:ext cx="9144000" cy="23877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14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98" name="Google Shape;98;p15"/>
          <p:cNvSpPr txBox="1"/>
          <p:nvPr>
            <p:ph idx="1" type="subTitle"/>
          </p:nvPr>
        </p:nvSpPr>
        <p:spPr>
          <a:xfrm>
            <a:off x="1524000" y="3602038"/>
            <a:ext cx="9144000" cy="1655700"/>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8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4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20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9pPr>
          </a:lstStyle>
          <a:p/>
        </p:txBody>
      </p:sp>
      <p:sp>
        <p:nvSpPr>
          <p:cNvPr id="99" name="Google Shape;99;p15"/>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0" name="Google Shape;100;p15"/>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1" name="Google Shape;101;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p16"/>
          <p:cNvSpPr txBox="1"/>
          <p:nvPr>
            <p:ph type="title"/>
          </p:nvPr>
        </p:nvSpPr>
        <p:spPr>
          <a:xfrm>
            <a:off x="831850" y="1709738"/>
            <a:ext cx="10515600" cy="2852700"/>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04" name="Google Shape;104;p16"/>
          <p:cNvSpPr txBox="1"/>
          <p:nvPr>
            <p:ph idx="1" type="body"/>
          </p:nvPr>
        </p:nvSpPr>
        <p:spPr>
          <a:xfrm>
            <a:off x="831850" y="4589463"/>
            <a:ext cx="10515600" cy="1500300"/>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rgbClr val="888888"/>
              </a:buClr>
              <a:buSzPts val="2800"/>
              <a:buFont typeface="Arial"/>
              <a:buNone/>
              <a:defRPr b="0" i="0" sz="2400" u="none" cap="none" strike="noStrike">
                <a:solidFill>
                  <a:srgbClr val="888888"/>
                </a:solidFill>
                <a:latin typeface="Calibri"/>
                <a:ea typeface="Calibri"/>
                <a:cs typeface="Calibri"/>
                <a:sym typeface="Calibri"/>
              </a:defRPr>
            </a:lvl1pPr>
            <a:lvl2pPr indent="-228600" lvl="1" marL="914400" marR="0" algn="l">
              <a:lnSpc>
                <a:spcPct val="90000"/>
              </a:lnSpc>
              <a:spcBef>
                <a:spcPts val="500"/>
              </a:spcBef>
              <a:spcAft>
                <a:spcPts val="0"/>
              </a:spcAft>
              <a:buClr>
                <a:srgbClr val="888888"/>
              </a:buClr>
              <a:buSzPts val="2400"/>
              <a:buFont typeface="Arial"/>
              <a:buNone/>
              <a:defRPr b="0" i="0" sz="2000" u="none" cap="none" strike="noStrike">
                <a:solidFill>
                  <a:srgbClr val="888888"/>
                </a:solidFill>
                <a:latin typeface="Calibri"/>
                <a:ea typeface="Calibri"/>
                <a:cs typeface="Calibri"/>
                <a:sym typeface="Calibri"/>
              </a:defRPr>
            </a:lvl2pPr>
            <a:lvl3pPr indent="-228600" lvl="2" marL="1371600" marR="0" algn="l">
              <a:lnSpc>
                <a:spcPct val="90000"/>
              </a:lnSpc>
              <a:spcBef>
                <a:spcPts val="500"/>
              </a:spcBef>
              <a:spcAft>
                <a:spcPts val="0"/>
              </a:spcAft>
              <a:buClr>
                <a:srgbClr val="888888"/>
              </a:buClr>
              <a:buSzPts val="2000"/>
              <a:buFont typeface="Arial"/>
              <a:buNone/>
              <a:defRPr b="0" i="0" sz="1800" u="none" cap="none" strike="noStrike">
                <a:solidFill>
                  <a:srgbClr val="888888"/>
                </a:solidFill>
                <a:latin typeface="Calibri"/>
                <a:ea typeface="Calibri"/>
                <a:cs typeface="Calibri"/>
                <a:sym typeface="Calibri"/>
              </a:defRPr>
            </a:lvl3pPr>
            <a:lvl4pPr indent="-228600" lvl="3" marL="18288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4pPr>
            <a:lvl5pPr indent="-228600" lvl="4" marL="22860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5pPr>
            <a:lvl6pPr indent="-228600" lvl="5" marL="27432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6pPr>
            <a:lvl7pPr indent="-228600" lvl="6" marL="32004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7pPr>
            <a:lvl8pPr indent="-228600" lvl="7" marL="36576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8pPr>
            <a:lvl9pPr indent="-228600" lvl="8" marL="41148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9pPr>
          </a:lstStyle>
          <a:p/>
        </p:txBody>
      </p:sp>
      <p:sp>
        <p:nvSpPr>
          <p:cNvPr id="105" name="Google Shape;105;p16"/>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6" name="Google Shape;106;p16"/>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7" name="Google Shape;107;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8" name="Shape 108"/>
        <p:cNvGrpSpPr/>
        <p:nvPr/>
      </p:nvGrpSpPr>
      <p:grpSpPr>
        <a:xfrm>
          <a:off x="0" y="0"/>
          <a:ext cx="0" cy="0"/>
          <a:chOff x="0" y="0"/>
          <a:chExt cx="0" cy="0"/>
        </a:xfrm>
      </p:grpSpPr>
      <p:sp>
        <p:nvSpPr>
          <p:cNvPr id="109" name="Google Shape;109;p17"/>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10" name="Google Shape;110;p17"/>
          <p:cNvSpPr txBox="1"/>
          <p:nvPr>
            <p:ph idx="1" type="body"/>
          </p:nvPr>
        </p:nvSpPr>
        <p:spPr>
          <a:xfrm>
            <a:off x="838200" y="1825625"/>
            <a:ext cx="5181600" cy="43512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1" name="Google Shape;111;p17"/>
          <p:cNvSpPr txBox="1"/>
          <p:nvPr>
            <p:ph idx="2" type="body"/>
          </p:nvPr>
        </p:nvSpPr>
        <p:spPr>
          <a:xfrm>
            <a:off x="6172200" y="1825625"/>
            <a:ext cx="5181600" cy="43512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2" name="Google Shape;112;p17"/>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3" name="Google Shape;113;p17"/>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4" name="Google Shape;114;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5" name="Shape 115"/>
        <p:cNvGrpSpPr/>
        <p:nvPr/>
      </p:nvGrpSpPr>
      <p:grpSpPr>
        <a:xfrm>
          <a:off x="0" y="0"/>
          <a:ext cx="0" cy="0"/>
          <a:chOff x="0" y="0"/>
          <a:chExt cx="0" cy="0"/>
        </a:xfrm>
      </p:grpSpPr>
      <p:sp>
        <p:nvSpPr>
          <p:cNvPr id="116" name="Google Shape;116;p18"/>
          <p:cNvSpPr txBox="1"/>
          <p:nvPr>
            <p:ph type="title"/>
          </p:nvPr>
        </p:nvSpPr>
        <p:spPr>
          <a:xfrm>
            <a:off x="839788" y="365125"/>
            <a:ext cx="10515600" cy="13257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17" name="Google Shape;117;p18"/>
          <p:cNvSpPr txBox="1"/>
          <p:nvPr>
            <p:ph idx="1" type="body"/>
          </p:nvPr>
        </p:nvSpPr>
        <p:spPr>
          <a:xfrm>
            <a:off x="839788" y="1681163"/>
            <a:ext cx="5157900" cy="823800"/>
          </a:xfrm>
          <a:prstGeom prst="rect">
            <a:avLst/>
          </a:prstGeom>
          <a:noFill/>
          <a:ln>
            <a:noFill/>
          </a:ln>
        </p:spPr>
        <p:txBody>
          <a:bodyPr anchorCtr="0" anchor="b"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8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9pPr>
          </a:lstStyle>
          <a:p/>
        </p:txBody>
      </p:sp>
      <p:sp>
        <p:nvSpPr>
          <p:cNvPr id="118" name="Google Shape;118;p18"/>
          <p:cNvSpPr txBox="1"/>
          <p:nvPr>
            <p:ph idx="2" type="body"/>
          </p:nvPr>
        </p:nvSpPr>
        <p:spPr>
          <a:xfrm>
            <a:off x="839788" y="2505075"/>
            <a:ext cx="5157900" cy="36846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9" name="Google Shape;119;p18"/>
          <p:cNvSpPr txBox="1"/>
          <p:nvPr>
            <p:ph idx="3" type="body"/>
          </p:nvPr>
        </p:nvSpPr>
        <p:spPr>
          <a:xfrm>
            <a:off x="6172200" y="1681163"/>
            <a:ext cx="5183100" cy="823800"/>
          </a:xfrm>
          <a:prstGeom prst="rect">
            <a:avLst/>
          </a:prstGeom>
          <a:noFill/>
          <a:ln>
            <a:noFill/>
          </a:ln>
        </p:spPr>
        <p:txBody>
          <a:bodyPr anchorCtr="0" anchor="b"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8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9pPr>
          </a:lstStyle>
          <a:p/>
        </p:txBody>
      </p:sp>
      <p:sp>
        <p:nvSpPr>
          <p:cNvPr id="120" name="Google Shape;120;p18"/>
          <p:cNvSpPr txBox="1"/>
          <p:nvPr>
            <p:ph idx="4" type="body"/>
          </p:nvPr>
        </p:nvSpPr>
        <p:spPr>
          <a:xfrm>
            <a:off x="6172200" y="2505075"/>
            <a:ext cx="5183100" cy="36846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1" name="Google Shape;121;p18"/>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2" name="Google Shape;122;p18"/>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3" name="Google Shape;123;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19"/>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26" name="Google Shape;126;p19"/>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7" name="Google Shape;127;p19"/>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8" name="Google Shape;128;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20"/>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1" name="Google Shape;131;p20"/>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2" name="Google Shape;132;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21"/>
          <p:cNvSpPr txBox="1"/>
          <p:nvPr>
            <p:ph type="title"/>
          </p:nvPr>
        </p:nvSpPr>
        <p:spPr>
          <a:xfrm>
            <a:off x="839788" y="457200"/>
            <a:ext cx="3932100" cy="1600200"/>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35" name="Google Shape;135;p21"/>
          <p:cNvSpPr txBox="1"/>
          <p:nvPr>
            <p:ph idx="1" type="body"/>
          </p:nvPr>
        </p:nvSpPr>
        <p:spPr>
          <a:xfrm>
            <a:off x="5183188" y="987425"/>
            <a:ext cx="6172200" cy="4873500"/>
          </a:xfrm>
          <a:prstGeom prst="rect">
            <a:avLst/>
          </a:prstGeom>
          <a:noFill/>
          <a:ln>
            <a:noFill/>
          </a:ln>
        </p:spPr>
        <p:txBody>
          <a:bodyPr anchorCtr="0" anchor="t" bIns="91425" lIns="91425" spcFirstLastPara="1" rIns="91425" wrap="square" tIns="91425">
            <a:noAutofit/>
          </a:bodyPr>
          <a:lstStyle>
            <a:lvl1pPr indent="-431800" lvl="0" marL="457200" marR="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6" name="Google Shape;136;p21"/>
          <p:cNvSpPr txBox="1"/>
          <p:nvPr>
            <p:ph idx="2" type="body"/>
          </p:nvPr>
        </p:nvSpPr>
        <p:spPr>
          <a:xfrm>
            <a:off x="839788" y="2057400"/>
            <a:ext cx="3932100" cy="3811500"/>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8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20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9pPr>
          </a:lstStyle>
          <a:p/>
        </p:txBody>
      </p:sp>
      <p:sp>
        <p:nvSpPr>
          <p:cNvPr id="137" name="Google Shape;137;p21"/>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8" name="Google Shape;138;p21"/>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9" name="Google Shape;139;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1524000" y="1122363"/>
            <a:ext cx="9144000" cy="23877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14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3" name="Google Shape;23;p3"/>
          <p:cNvSpPr txBox="1"/>
          <p:nvPr>
            <p:ph idx="1" type="subTitle"/>
          </p:nvPr>
        </p:nvSpPr>
        <p:spPr>
          <a:xfrm>
            <a:off x="1524000" y="3602038"/>
            <a:ext cx="9144000" cy="1655700"/>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8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4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20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p22"/>
          <p:cNvSpPr txBox="1"/>
          <p:nvPr>
            <p:ph type="title"/>
          </p:nvPr>
        </p:nvSpPr>
        <p:spPr>
          <a:xfrm>
            <a:off x="839788" y="457200"/>
            <a:ext cx="3932100" cy="1600200"/>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42" name="Google Shape;142;p22"/>
          <p:cNvSpPr/>
          <p:nvPr>
            <p:ph idx="2" type="pic"/>
          </p:nvPr>
        </p:nvSpPr>
        <p:spPr>
          <a:xfrm>
            <a:off x="5183188" y="987425"/>
            <a:ext cx="6172200" cy="4873500"/>
          </a:xfrm>
          <a:prstGeom prst="rect">
            <a:avLst/>
          </a:prstGeom>
          <a:noFill/>
          <a:ln>
            <a:noFill/>
          </a:ln>
        </p:spPr>
      </p:sp>
      <p:sp>
        <p:nvSpPr>
          <p:cNvPr id="143" name="Google Shape;143;p22"/>
          <p:cNvSpPr txBox="1"/>
          <p:nvPr>
            <p:ph idx="1" type="body"/>
          </p:nvPr>
        </p:nvSpPr>
        <p:spPr>
          <a:xfrm>
            <a:off x="839788" y="2057400"/>
            <a:ext cx="3932100" cy="3811500"/>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8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20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9pPr>
          </a:lstStyle>
          <a:p/>
        </p:txBody>
      </p:sp>
      <p:sp>
        <p:nvSpPr>
          <p:cNvPr id="144" name="Google Shape;144;p22"/>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5" name="Google Shape;145;p22"/>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6" name="Google Shape;146;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p23"/>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49" name="Google Shape;149;p23"/>
          <p:cNvSpPr txBox="1"/>
          <p:nvPr>
            <p:ph idx="1" type="body"/>
          </p:nvPr>
        </p:nvSpPr>
        <p:spPr>
          <a:xfrm rot="5400000">
            <a:off x="3920400" y="-1256575"/>
            <a:ext cx="4351200" cy="105156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0" name="Google Shape;150;p23"/>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1" name="Google Shape;151;p23"/>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2" name="Google Shape;152;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24"/>
          <p:cNvSpPr txBox="1"/>
          <p:nvPr>
            <p:ph type="title"/>
          </p:nvPr>
        </p:nvSpPr>
        <p:spPr>
          <a:xfrm rot="5400000">
            <a:off x="7133400" y="1956625"/>
            <a:ext cx="5811900" cy="26289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55" name="Google Shape;155;p24"/>
          <p:cNvSpPr txBox="1"/>
          <p:nvPr>
            <p:ph idx="1" type="body"/>
          </p:nvPr>
        </p:nvSpPr>
        <p:spPr>
          <a:xfrm rot="5400000">
            <a:off x="1799400" y="-596075"/>
            <a:ext cx="5811900" cy="77343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6" name="Google Shape;156;p24"/>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7" name="Google Shape;157;p24"/>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8" name="Google Shape;158;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00"/>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9" name="Google Shape;29;p4"/>
          <p:cNvSpPr txBox="1"/>
          <p:nvPr>
            <p:ph idx="1" type="body"/>
          </p:nvPr>
        </p:nvSpPr>
        <p:spPr>
          <a:xfrm>
            <a:off x="831850" y="4589463"/>
            <a:ext cx="10515600" cy="1500300"/>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rgbClr val="888888"/>
              </a:buClr>
              <a:buSzPts val="2800"/>
              <a:buFont typeface="Arial"/>
              <a:buNone/>
              <a:defRPr b="0" i="0" sz="2400" u="none" cap="none" strike="noStrike">
                <a:solidFill>
                  <a:srgbClr val="888888"/>
                </a:solidFill>
                <a:latin typeface="Calibri"/>
                <a:ea typeface="Calibri"/>
                <a:cs typeface="Calibri"/>
                <a:sym typeface="Calibri"/>
              </a:defRPr>
            </a:lvl1pPr>
            <a:lvl2pPr indent="-228600" lvl="1" marL="914400" marR="0" algn="l">
              <a:lnSpc>
                <a:spcPct val="90000"/>
              </a:lnSpc>
              <a:spcBef>
                <a:spcPts val="500"/>
              </a:spcBef>
              <a:spcAft>
                <a:spcPts val="0"/>
              </a:spcAft>
              <a:buClr>
                <a:srgbClr val="888888"/>
              </a:buClr>
              <a:buSzPts val="2400"/>
              <a:buFont typeface="Arial"/>
              <a:buNone/>
              <a:defRPr b="0" i="0" sz="2000" u="none" cap="none" strike="noStrike">
                <a:solidFill>
                  <a:srgbClr val="888888"/>
                </a:solidFill>
                <a:latin typeface="Calibri"/>
                <a:ea typeface="Calibri"/>
                <a:cs typeface="Calibri"/>
                <a:sym typeface="Calibri"/>
              </a:defRPr>
            </a:lvl2pPr>
            <a:lvl3pPr indent="-228600" lvl="2" marL="1371600" marR="0" algn="l">
              <a:lnSpc>
                <a:spcPct val="90000"/>
              </a:lnSpc>
              <a:spcBef>
                <a:spcPts val="500"/>
              </a:spcBef>
              <a:spcAft>
                <a:spcPts val="0"/>
              </a:spcAft>
              <a:buClr>
                <a:srgbClr val="888888"/>
              </a:buClr>
              <a:buSzPts val="2000"/>
              <a:buFont typeface="Arial"/>
              <a:buNone/>
              <a:defRPr b="0" i="0" sz="1800" u="none" cap="none" strike="noStrike">
                <a:solidFill>
                  <a:srgbClr val="888888"/>
                </a:solidFill>
                <a:latin typeface="Calibri"/>
                <a:ea typeface="Calibri"/>
                <a:cs typeface="Calibri"/>
                <a:sym typeface="Calibri"/>
              </a:defRPr>
            </a:lvl3pPr>
            <a:lvl4pPr indent="-228600" lvl="3" marL="18288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4pPr>
            <a:lvl5pPr indent="-228600" lvl="4" marL="22860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5pPr>
            <a:lvl6pPr indent="-228600" lvl="5" marL="27432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6pPr>
            <a:lvl7pPr indent="-228600" lvl="6" marL="32004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7pPr>
            <a:lvl8pPr indent="-228600" lvl="7" marL="36576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8pPr>
            <a:lvl9pPr indent="-228600" lvl="8" marL="41148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9pPr>
          </a:lstStyle>
          <a:p/>
        </p:txBody>
      </p:sp>
      <p:sp>
        <p:nvSpPr>
          <p:cNvPr id="30" name="Google Shape;30;p4"/>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35" name="Google Shape;35;p5"/>
          <p:cNvSpPr txBox="1"/>
          <p:nvPr>
            <p:ph idx="1" type="body"/>
          </p:nvPr>
        </p:nvSpPr>
        <p:spPr>
          <a:xfrm>
            <a:off x="838200" y="1825625"/>
            <a:ext cx="5181600" cy="43512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2" type="body"/>
          </p:nvPr>
        </p:nvSpPr>
        <p:spPr>
          <a:xfrm>
            <a:off x="6172200" y="1825625"/>
            <a:ext cx="5181600" cy="43512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7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42" name="Google Shape;42;p6"/>
          <p:cNvSpPr txBox="1"/>
          <p:nvPr>
            <p:ph idx="1" type="body"/>
          </p:nvPr>
        </p:nvSpPr>
        <p:spPr>
          <a:xfrm>
            <a:off x="839788" y="1681163"/>
            <a:ext cx="5157900" cy="823800"/>
          </a:xfrm>
          <a:prstGeom prst="rect">
            <a:avLst/>
          </a:prstGeom>
          <a:noFill/>
          <a:ln>
            <a:noFill/>
          </a:ln>
        </p:spPr>
        <p:txBody>
          <a:bodyPr anchorCtr="0" anchor="b"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8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6"/>
          <p:cNvSpPr txBox="1"/>
          <p:nvPr>
            <p:ph idx="2" type="body"/>
          </p:nvPr>
        </p:nvSpPr>
        <p:spPr>
          <a:xfrm>
            <a:off x="839788" y="2505075"/>
            <a:ext cx="5157900" cy="36846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3" type="body"/>
          </p:nvPr>
        </p:nvSpPr>
        <p:spPr>
          <a:xfrm>
            <a:off x="6172200" y="1681163"/>
            <a:ext cx="5183100" cy="823800"/>
          </a:xfrm>
          <a:prstGeom prst="rect">
            <a:avLst/>
          </a:prstGeom>
          <a:noFill/>
          <a:ln>
            <a:noFill/>
          </a:ln>
        </p:spPr>
        <p:txBody>
          <a:bodyPr anchorCtr="0" anchor="b"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8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6"/>
          <p:cNvSpPr txBox="1"/>
          <p:nvPr>
            <p:ph idx="4" type="body"/>
          </p:nvPr>
        </p:nvSpPr>
        <p:spPr>
          <a:xfrm>
            <a:off x="6172200" y="2505075"/>
            <a:ext cx="5183100" cy="36846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6"/>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51" name="Google Shape;51;p7"/>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100" cy="1600200"/>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0" name="Google Shape;60;p9"/>
          <p:cNvSpPr txBox="1"/>
          <p:nvPr>
            <p:ph idx="1" type="body"/>
          </p:nvPr>
        </p:nvSpPr>
        <p:spPr>
          <a:xfrm>
            <a:off x="5183188" y="987425"/>
            <a:ext cx="6172200" cy="4873500"/>
          </a:xfrm>
          <a:prstGeom prst="rect">
            <a:avLst/>
          </a:prstGeom>
          <a:noFill/>
          <a:ln>
            <a:noFill/>
          </a:ln>
        </p:spPr>
        <p:txBody>
          <a:bodyPr anchorCtr="0" anchor="t" bIns="91425" lIns="91425" spcFirstLastPara="1" rIns="91425" wrap="square" tIns="91425">
            <a:noAutofit/>
          </a:bodyPr>
          <a:lstStyle>
            <a:lvl1pPr indent="-431800" lvl="0" marL="457200" marR="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839788" y="2057400"/>
            <a:ext cx="3932100" cy="3811500"/>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8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20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100" cy="1600200"/>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7" name="Google Shape;67;p10"/>
          <p:cNvSpPr/>
          <p:nvPr>
            <p:ph idx="2" type="pic"/>
          </p:nvPr>
        </p:nvSpPr>
        <p:spPr>
          <a:xfrm>
            <a:off x="5183188" y="987425"/>
            <a:ext cx="6172200" cy="4873500"/>
          </a:xfrm>
          <a:prstGeom prst="rect">
            <a:avLst/>
          </a:prstGeom>
          <a:noFill/>
          <a:ln>
            <a:noFill/>
          </a:ln>
        </p:spPr>
      </p:sp>
      <p:sp>
        <p:nvSpPr>
          <p:cNvPr id="68" name="Google Shape;68;p10"/>
          <p:cNvSpPr txBox="1"/>
          <p:nvPr>
            <p:ph idx="1" type="body"/>
          </p:nvPr>
        </p:nvSpPr>
        <p:spPr>
          <a:xfrm>
            <a:off x="839788" y="2057400"/>
            <a:ext cx="3932100" cy="3811500"/>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8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20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2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6" name="Google Shape;86;p13"/>
          <p:cNvSpPr txBox="1"/>
          <p:nvPr>
            <p:ph idx="1" type="body"/>
          </p:nvPr>
        </p:nvSpPr>
        <p:spPr>
          <a:xfrm>
            <a:off x="838200" y="1825625"/>
            <a:ext cx="10515600" cy="43512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7" name="Google Shape;87;p13"/>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8" name="Google Shape;88;p13"/>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9" name="Google Shape;89;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9.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5"/>
          <p:cNvPicPr preferRelativeResize="0"/>
          <p:nvPr/>
        </p:nvPicPr>
        <p:blipFill rotWithShape="1">
          <a:blip r:embed="rId3">
            <a:alphaModFix/>
          </a:blip>
          <a:srcRect b="0" l="0" r="0" t="0"/>
          <a:stretch/>
        </p:blipFill>
        <p:spPr>
          <a:xfrm>
            <a:off x="0" y="0"/>
            <a:ext cx="12218907" cy="6858000"/>
          </a:xfrm>
          <a:prstGeom prst="rect">
            <a:avLst/>
          </a:prstGeom>
          <a:noFill/>
          <a:ln>
            <a:noFill/>
          </a:ln>
        </p:spPr>
      </p:pic>
      <p:pic>
        <p:nvPicPr>
          <p:cNvPr id="165" name="Google Shape;165;p25"/>
          <p:cNvPicPr preferRelativeResize="0"/>
          <p:nvPr/>
        </p:nvPicPr>
        <p:blipFill rotWithShape="1">
          <a:blip r:embed="rId4">
            <a:alphaModFix/>
          </a:blip>
          <a:srcRect b="0" l="0" r="0" t="0"/>
          <a:stretch/>
        </p:blipFill>
        <p:spPr>
          <a:xfrm>
            <a:off x="0" y="0"/>
            <a:ext cx="4868997" cy="4868997"/>
          </a:xfrm>
          <a:prstGeom prst="rect">
            <a:avLst/>
          </a:prstGeom>
          <a:noFill/>
          <a:ln>
            <a:noFill/>
          </a:ln>
        </p:spPr>
      </p:pic>
      <p:sp>
        <p:nvSpPr>
          <p:cNvPr id="166" name="Google Shape;166;p25"/>
          <p:cNvSpPr txBox="1"/>
          <p:nvPr>
            <p:ph type="title"/>
          </p:nvPr>
        </p:nvSpPr>
        <p:spPr>
          <a:xfrm>
            <a:off x="831850" y="2610550"/>
            <a:ext cx="10515600" cy="1951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400"/>
              <a:buNone/>
            </a:pPr>
            <a:r>
              <a:rPr b="1" lang="en-US" sz="6000">
                <a:solidFill>
                  <a:schemeClr val="lt1"/>
                </a:solidFill>
                <a:latin typeface="Roboto"/>
                <a:ea typeface="Roboto"/>
                <a:cs typeface="Roboto"/>
                <a:sym typeface="Roboto"/>
              </a:rPr>
              <a:t>Programming </a:t>
            </a:r>
            <a:endParaRPr b="1" sz="6000">
              <a:solidFill>
                <a:schemeClr val="lt1"/>
              </a:solidFill>
              <a:latin typeface="Roboto"/>
              <a:ea typeface="Roboto"/>
              <a:cs typeface="Roboto"/>
              <a:sym typeface="Roboto"/>
            </a:endParaRPr>
          </a:p>
          <a:p>
            <a:pPr indent="0" lvl="0" marL="0" rtl="0" algn="r">
              <a:lnSpc>
                <a:spcPct val="100000"/>
              </a:lnSpc>
              <a:spcBef>
                <a:spcPts val="0"/>
              </a:spcBef>
              <a:spcAft>
                <a:spcPts val="0"/>
              </a:spcAft>
              <a:buSzPts val="1400"/>
              <a:buNone/>
            </a:pPr>
            <a:r>
              <a:rPr b="1" lang="en-US" sz="6000">
                <a:solidFill>
                  <a:schemeClr val="lt1"/>
                </a:solidFill>
                <a:latin typeface="Roboto"/>
                <a:ea typeface="Roboto"/>
                <a:cs typeface="Roboto"/>
                <a:sym typeface="Roboto"/>
              </a:rPr>
              <a:t>Principles</a:t>
            </a:r>
            <a:endParaRPr b="1" sz="6000">
              <a:latin typeface="Roboto"/>
              <a:ea typeface="Roboto"/>
              <a:cs typeface="Roboto"/>
              <a:sym typeface="Roboto"/>
            </a:endParaRPr>
          </a:p>
        </p:txBody>
      </p:sp>
      <p:sp>
        <p:nvSpPr>
          <p:cNvPr id="167" name="Google Shape;167;p25"/>
          <p:cNvSpPr txBox="1"/>
          <p:nvPr>
            <p:ph idx="1" type="body"/>
          </p:nvPr>
        </p:nvSpPr>
        <p:spPr>
          <a:xfrm>
            <a:off x="831850" y="4589463"/>
            <a:ext cx="10515600" cy="1500300"/>
          </a:xfrm>
          <a:prstGeom prst="rect">
            <a:avLst/>
          </a:prstGeom>
          <a:noFill/>
          <a:ln>
            <a:noFill/>
          </a:ln>
        </p:spPr>
        <p:txBody>
          <a:bodyPr anchorCtr="0" anchor="t" bIns="91425" lIns="91425" spcFirstLastPara="1" rIns="91425" wrap="square" tIns="91425">
            <a:noAutofit/>
          </a:bodyPr>
          <a:lstStyle/>
          <a:p>
            <a:pPr indent="-50800" lvl="0" marL="228600" rtl="0" algn="r">
              <a:lnSpc>
                <a:spcPct val="90000"/>
              </a:lnSpc>
              <a:spcBef>
                <a:spcPts val="1000"/>
              </a:spcBef>
              <a:spcAft>
                <a:spcPts val="0"/>
              </a:spcAft>
              <a:buSzPts val="2800"/>
              <a:buNone/>
            </a:pPr>
            <a:r>
              <a:rPr lang="en-US" sz="1800">
                <a:solidFill>
                  <a:srgbClr val="F3F3F3"/>
                </a:solidFill>
              </a:rPr>
              <a:t>with</a:t>
            </a:r>
            <a:r>
              <a:rPr lang="en-US">
                <a:solidFill>
                  <a:srgbClr val="F3F3F3"/>
                </a:solidFill>
              </a:rPr>
              <a:t> </a:t>
            </a:r>
            <a:r>
              <a:rPr b="1" lang="en-US">
                <a:solidFill>
                  <a:srgbClr val="F3F3F3"/>
                </a:solidFill>
              </a:rPr>
              <a:t>JavaScript</a:t>
            </a:r>
            <a:endParaRPr b="1">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OR</a:t>
            </a:r>
            <a:endParaRPr b="1" i="0" sz="4800" u="none" cap="none" strike="noStrike">
              <a:solidFill>
                <a:srgbClr val="434343"/>
              </a:solidFill>
              <a:latin typeface="Roboto"/>
              <a:ea typeface="Roboto"/>
              <a:cs typeface="Roboto"/>
              <a:sym typeface="Roboto"/>
            </a:endParaRPr>
          </a:p>
        </p:txBody>
      </p:sp>
      <p:sp>
        <p:nvSpPr>
          <p:cNvPr id="239" name="Google Shape;239;p34"/>
          <p:cNvSpPr txBox="1"/>
          <p:nvPr/>
        </p:nvSpPr>
        <p:spPr>
          <a:xfrm>
            <a:off x="2010506" y="18570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chemeClr val="accent6"/>
                </a:solidFill>
                <a:latin typeface="Courier New"/>
                <a:ea typeface="Courier New"/>
                <a:cs typeface="Courier New"/>
                <a:sym typeface="Courier New"/>
              </a:rPr>
              <a:t>true</a:t>
            </a:r>
            <a:r>
              <a:rPr b="0" i="0" lang="en-US" sz="3000" u="none" cap="none" strike="noStrike">
                <a:solidFill>
                  <a:srgbClr val="000000"/>
                </a:solidFill>
                <a:latin typeface="Courier New"/>
                <a:ea typeface="Courier New"/>
                <a:cs typeface="Courier New"/>
                <a:sym typeface="Courier New"/>
              </a:rPr>
              <a:t> </a:t>
            </a:r>
            <a:r>
              <a:rPr b="1" i="0" lang="en-US" sz="3000" u="none" cap="none" strike="noStrike">
                <a:solidFill>
                  <a:srgbClr val="000000"/>
                </a:solidFill>
                <a:latin typeface="Courier New"/>
                <a:ea typeface="Courier New"/>
                <a:cs typeface="Courier New"/>
                <a:sym typeface="Courier New"/>
              </a:rPr>
              <a:t>||</a:t>
            </a:r>
            <a:r>
              <a:rPr b="0" i="0" lang="en-US" sz="3000" u="none" cap="none" strike="noStrike">
                <a:solidFill>
                  <a:srgbClr val="000000"/>
                </a:solidFill>
                <a:latin typeface="Courier New"/>
                <a:ea typeface="Courier New"/>
                <a:cs typeface="Courier New"/>
                <a:sym typeface="Courier New"/>
              </a:rPr>
              <a:t> </a:t>
            </a:r>
            <a:r>
              <a:rPr b="0" i="0" lang="en-US" sz="3000" u="none" cap="none" strike="noStrike">
                <a:solidFill>
                  <a:schemeClr val="accent6"/>
                </a:solidFill>
                <a:latin typeface="Courier New"/>
                <a:ea typeface="Courier New"/>
                <a:cs typeface="Courier New"/>
                <a:sym typeface="Courier New"/>
              </a:rPr>
              <a:t>true</a:t>
            </a:r>
            <a:r>
              <a:rPr b="0" i="0" lang="en-US" sz="3000" u="none" cap="none" strike="noStrike">
                <a:solidFill>
                  <a:srgbClr val="000000"/>
                </a:solidFill>
                <a:latin typeface="Courier New"/>
                <a:ea typeface="Courier New"/>
                <a:cs typeface="Courier New"/>
                <a:sym typeface="Courier New"/>
              </a:rPr>
              <a:t>   -&gt; </a:t>
            </a:r>
            <a:r>
              <a:rPr b="1" i="0" lang="en-US" sz="3000" u="none" cap="none" strike="noStrike">
                <a:solidFill>
                  <a:schemeClr val="accent6"/>
                </a:solidFill>
                <a:latin typeface="Courier New"/>
                <a:ea typeface="Courier New"/>
                <a:cs typeface="Courier New"/>
                <a:sym typeface="Courier New"/>
              </a:rPr>
              <a:t>true</a:t>
            </a:r>
            <a:endParaRPr b="1" i="0" sz="3000" u="none" cap="none" strike="noStrike">
              <a:solidFill>
                <a:srgbClr val="000000"/>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chemeClr val="accent6"/>
                </a:solidFill>
                <a:latin typeface="Courier New"/>
                <a:ea typeface="Courier New"/>
                <a:cs typeface="Courier New"/>
                <a:sym typeface="Courier New"/>
              </a:rPr>
              <a:t>true</a:t>
            </a:r>
            <a:r>
              <a:rPr b="0" i="0" lang="en-US" sz="3000" u="none" cap="none" strike="noStrike">
                <a:solidFill>
                  <a:srgbClr val="000000"/>
                </a:solidFill>
                <a:latin typeface="Courier New"/>
                <a:ea typeface="Courier New"/>
                <a:cs typeface="Courier New"/>
                <a:sym typeface="Courier New"/>
              </a:rPr>
              <a:t> </a:t>
            </a:r>
            <a:r>
              <a:rPr b="1" i="0" lang="en-US" sz="3000" u="none" cap="none" strike="noStrike">
                <a:solidFill>
                  <a:srgbClr val="000000"/>
                </a:solidFill>
                <a:latin typeface="Courier New"/>
                <a:ea typeface="Courier New"/>
                <a:cs typeface="Courier New"/>
                <a:sym typeface="Courier New"/>
              </a:rPr>
              <a:t>||</a:t>
            </a:r>
            <a:r>
              <a:rPr b="0" i="0" lang="en-US" sz="3000" u="none" cap="none" strike="noStrike">
                <a:solidFill>
                  <a:srgbClr val="000000"/>
                </a:solidFill>
                <a:latin typeface="Courier New"/>
                <a:ea typeface="Courier New"/>
                <a:cs typeface="Courier New"/>
                <a:sym typeface="Courier New"/>
              </a:rPr>
              <a:t> </a:t>
            </a:r>
            <a:r>
              <a:rPr b="0" i="0" lang="en-US" sz="3000" u="none" cap="none" strike="noStrike">
                <a:solidFill>
                  <a:srgbClr val="FF0000"/>
                </a:solidFill>
                <a:latin typeface="Courier New"/>
                <a:ea typeface="Courier New"/>
                <a:cs typeface="Courier New"/>
                <a:sym typeface="Courier New"/>
              </a:rPr>
              <a:t>false</a:t>
            </a:r>
            <a:r>
              <a:rPr b="0" i="0" lang="en-US" sz="3000" u="none" cap="none" strike="noStrike">
                <a:solidFill>
                  <a:srgbClr val="000000"/>
                </a:solidFill>
                <a:latin typeface="Courier New"/>
                <a:ea typeface="Courier New"/>
                <a:cs typeface="Courier New"/>
                <a:sym typeface="Courier New"/>
              </a:rPr>
              <a:t>  -&gt; </a:t>
            </a:r>
            <a:r>
              <a:rPr b="1" i="0" lang="en-US" sz="3000" u="none" cap="none" strike="noStrike">
                <a:solidFill>
                  <a:schemeClr val="accent6"/>
                </a:solidFill>
                <a:latin typeface="Courier New"/>
                <a:ea typeface="Courier New"/>
                <a:cs typeface="Courier New"/>
                <a:sym typeface="Courier New"/>
              </a:rPr>
              <a:t>true</a:t>
            </a:r>
            <a:endParaRPr b="1" i="0" sz="3000" u="none" cap="none" strike="noStrike">
              <a:solidFill>
                <a:srgbClr val="000000"/>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rgbClr val="FF0000"/>
                </a:solidFill>
                <a:latin typeface="Courier New"/>
                <a:ea typeface="Courier New"/>
                <a:cs typeface="Courier New"/>
                <a:sym typeface="Courier New"/>
              </a:rPr>
              <a:t>false</a:t>
            </a:r>
            <a:r>
              <a:rPr b="0" i="0" lang="en-US" sz="3000" u="none" cap="none" strike="noStrike">
                <a:solidFill>
                  <a:srgbClr val="000000"/>
                </a:solidFill>
                <a:latin typeface="Courier New"/>
                <a:ea typeface="Courier New"/>
                <a:cs typeface="Courier New"/>
                <a:sym typeface="Courier New"/>
              </a:rPr>
              <a:t> </a:t>
            </a:r>
            <a:r>
              <a:rPr b="1" i="0" lang="en-US" sz="3000" u="none" cap="none" strike="noStrike">
                <a:solidFill>
                  <a:srgbClr val="000000"/>
                </a:solidFill>
                <a:latin typeface="Courier New"/>
                <a:ea typeface="Courier New"/>
                <a:cs typeface="Courier New"/>
                <a:sym typeface="Courier New"/>
              </a:rPr>
              <a:t>||</a:t>
            </a:r>
            <a:r>
              <a:rPr b="0" i="0" lang="en-US" sz="3000" u="none" cap="none" strike="noStrike">
                <a:solidFill>
                  <a:srgbClr val="000000"/>
                </a:solidFill>
                <a:latin typeface="Courier New"/>
                <a:ea typeface="Courier New"/>
                <a:cs typeface="Courier New"/>
                <a:sym typeface="Courier New"/>
              </a:rPr>
              <a:t> </a:t>
            </a:r>
            <a:r>
              <a:rPr b="0" i="0" lang="en-US" sz="3000" u="none" cap="none" strike="noStrike">
                <a:solidFill>
                  <a:schemeClr val="accent6"/>
                </a:solidFill>
                <a:latin typeface="Courier New"/>
                <a:ea typeface="Courier New"/>
                <a:cs typeface="Courier New"/>
                <a:sym typeface="Courier New"/>
              </a:rPr>
              <a:t>true</a:t>
            </a:r>
            <a:r>
              <a:rPr b="0" i="0" lang="en-US" sz="3000" u="none" cap="none" strike="noStrike">
                <a:solidFill>
                  <a:srgbClr val="000000"/>
                </a:solidFill>
                <a:latin typeface="Courier New"/>
                <a:ea typeface="Courier New"/>
                <a:cs typeface="Courier New"/>
                <a:sym typeface="Courier New"/>
              </a:rPr>
              <a:t>	 -&gt; </a:t>
            </a:r>
            <a:r>
              <a:rPr b="1" i="0" lang="en-US" sz="3000" u="none" cap="none" strike="noStrike">
                <a:solidFill>
                  <a:schemeClr val="accent6"/>
                </a:solidFill>
                <a:latin typeface="Courier New"/>
                <a:ea typeface="Courier New"/>
                <a:cs typeface="Courier New"/>
                <a:sym typeface="Courier New"/>
              </a:rPr>
              <a:t>true</a:t>
            </a:r>
            <a:endParaRPr b="1" i="0" sz="3000" u="none" cap="none" strike="noStrike">
              <a:solidFill>
                <a:srgbClr val="FF0000"/>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rgbClr val="FF0000"/>
                </a:solidFill>
                <a:latin typeface="Courier New"/>
                <a:ea typeface="Courier New"/>
                <a:cs typeface="Courier New"/>
                <a:sym typeface="Courier New"/>
              </a:rPr>
              <a:t>false</a:t>
            </a:r>
            <a:r>
              <a:rPr b="0" i="0" lang="en-US" sz="3000" u="none" cap="none" strike="noStrike">
                <a:solidFill>
                  <a:srgbClr val="000000"/>
                </a:solidFill>
                <a:latin typeface="Courier New"/>
                <a:ea typeface="Courier New"/>
                <a:cs typeface="Courier New"/>
                <a:sym typeface="Courier New"/>
              </a:rPr>
              <a:t> </a:t>
            </a:r>
            <a:r>
              <a:rPr b="1" i="0" lang="en-US" sz="3000" u="none" cap="none" strike="noStrike">
                <a:solidFill>
                  <a:srgbClr val="000000"/>
                </a:solidFill>
                <a:latin typeface="Courier New"/>
                <a:ea typeface="Courier New"/>
                <a:cs typeface="Courier New"/>
                <a:sym typeface="Courier New"/>
              </a:rPr>
              <a:t>||</a:t>
            </a:r>
            <a:r>
              <a:rPr b="0" i="0" lang="en-US" sz="3000" u="none" cap="none" strike="noStrike">
                <a:solidFill>
                  <a:srgbClr val="000000"/>
                </a:solidFill>
                <a:latin typeface="Courier New"/>
                <a:ea typeface="Courier New"/>
                <a:cs typeface="Courier New"/>
                <a:sym typeface="Courier New"/>
              </a:rPr>
              <a:t> </a:t>
            </a:r>
            <a:r>
              <a:rPr b="0" i="0" lang="en-US" sz="3000" u="none" cap="none" strike="noStrike">
                <a:solidFill>
                  <a:srgbClr val="FF0000"/>
                </a:solidFill>
                <a:latin typeface="Courier New"/>
                <a:ea typeface="Courier New"/>
                <a:cs typeface="Courier New"/>
                <a:sym typeface="Courier New"/>
              </a:rPr>
              <a:t>false</a:t>
            </a:r>
            <a:r>
              <a:rPr b="0" i="0" lang="en-US" sz="3000" u="none" cap="none" strike="noStrike">
                <a:solidFill>
                  <a:srgbClr val="000000"/>
                </a:solidFill>
                <a:latin typeface="Courier New"/>
                <a:ea typeface="Courier New"/>
                <a:cs typeface="Courier New"/>
                <a:sym typeface="Courier New"/>
              </a:rPr>
              <a:t> -&gt; </a:t>
            </a:r>
            <a:r>
              <a:rPr b="1" i="0" lang="en-US" sz="3000" u="none" cap="none" strike="noStrike">
                <a:solidFill>
                  <a:srgbClr val="FF0000"/>
                </a:solidFill>
                <a:latin typeface="Courier New"/>
                <a:ea typeface="Courier New"/>
                <a:cs typeface="Courier New"/>
                <a:sym typeface="Courier New"/>
              </a:rPr>
              <a:t>false</a:t>
            </a:r>
            <a:endParaRPr b="1" i="0" sz="3000" u="none" cap="none" strike="noStrike">
              <a:solidFill>
                <a:srgbClr val="FF0000"/>
              </a:solidFill>
              <a:latin typeface="Courier New"/>
              <a:ea typeface="Courier New"/>
              <a:cs typeface="Courier New"/>
              <a:sym typeface="Courier New"/>
            </a:endParaRPr>
          </a:p>
        </p:txBody>
      </p:sp>
      <p:pic>
        <p:nvPicPr>
          <p:cNvPr id="240" name="Google Shape;240;p34"/>
          <p:cNvPicPr preferRelativeResize="0"/>
          <p:nvPr/>
        </p:nvPicPr>
        <p:blipFill rotWithShape="1">
          <a:blip r:embed="rId3">
            <a:alphaModFix/>
          </a:blip>
          <a:srcRect b="0" l="0" r="0" t="0"/>
          <a:stretch/>
        </p:blipFill>
        <p:spPr>
          <a:xfrm>
            <a:off x="0" y="0"/>
            <a:ext cx="1489107" cy="148910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5"/>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Operator Precedence</a:t>
            </a:r>
            <a:endParaRPr b="1" i="0" sz="4800" u="none" cap="none" strike="noStrike">
              <a:solidFill>
                <a:srgbClr val="434343"/>
              </a:solidFill>
              <a:latin typeface="Roboto"/>
              <a:ea typeface="Roboto"/>
              <a:cs typeface="Roboto"/>
              <a:sym typeface="Roboto"/>
            </a:endParaRPr>
          </a:p>
        </p:txBody>
      </p:sp>
      <p:sp>
        <p:nvSpPr>
          <p:cNvPr id="247" name="Google Shape;247;p35"/>
          <p:cNvSpPr txBox="1"/>
          <p:nvPr/>
        </p:nvSpPr>
        <p:spPr>
          <a:xfrm>
            <a:off x="2010506" y="1857000"/>
            <a:ext cx="8954700" cy="4599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000"/>
              <a:buFont typeface="Arial"/>
              <a:buNone/>
            </a:pPr>
            <a:r>
              <a:rPr b="0" i="0" lang="en-US" sz="3000" u="none" cap="none" strike="noStrike">
                <a:solidFill>
                  <a:srgbClr val="FF0000"/>
                </a:solidFill>
                <a:latin typeface="Courier New"/>
                <a:ea typeface="Courier New"/>
                <a:cs typeface="Courier New"/>
                <a:sym typeface="Courier New"/>
              </a:rPr>
              <a:t>false</a:t>
            </a:r>
            <a:r>
              <a:rPr b="0" i="0" lang="en-US" sz="3000" u="none" cap="none" strike="noStrike">
                <a:solidFill>
                  <a:schemeClr val="accent6"/>
                </a:solidFill>
                <a:latin typeface="Courier New"/>
                <a:ea typeface="Courier New"/>
                <a:cs typeface="Courier New"/>
                <a:sym typeface="Courier New"/>
              </a:rPr>
              <a:t> </a:t>
            </a:r>
            <a:r>
              <a:rPr b="1" i="0" lang="en-US" sz="3000" u="none" cap="none" strike="noStrike">
                <a:solidFill>
                  <a:srgbClr val="434343"/>
                </a:solidFill>
                <a:latin typeface="Courier New"/>
                <a:ea typeface="Courier New"/>
                <a:cs typeface="Courier New"/>
                <a:sym typeface="Courier New"/>
              </a:rPr>
              <a:t>&amp;&amp;</a:t>
            </a:r>
            <a:r>
              <a:rPr b="0" i="0" lang="en-US" sz="3000" u="none" cap="none" strike="noStrike">
                <a:solidFill>
                  <a:schemeClr val="accent6"/>
                </a:solidFill>
                <a:latin typeface="Courier New"/>
                <a:ea typeface="Courier New"/>
                <a:cs typeface="Courier New"/>
                <a:sym typeface="Courier New"/>
              </a:rPr>
              <a:t> </a:t>
            </a:r>
            <a:r>
              <a:rPr b="0" i="0" lang="en-US" sz="3000" u="none" cap="none" strike="noStrike">
                <a:solidFill>
                  <a:srgbClr val="FF0000"/>
                </a:solidFill>
                <a:latin typeface="Courier New"/>
                <a:ea typeface="Courier New"/>
                <a:cs typeface="Courier New"/>
                <a:sym typeface="Courier New"/>
              </a:rPr>
              <a:t>false</a:t>
            </a:r>
            <a:r>
              <a:rPr b="0" i="0" lang="en-US" sz="3000" u="none" cap="none" strike="noStrike">
                <a:solidFill>
                  <a:schemeClr val="accent6"/>
                </a:solidFill>
                <a:latin typeface="Courier New"/>
                <a:ea typeface="Courier New"/>
                <a:cs typeface="Courier New"/>
                <a:sym typeface="Courier New"/>
              </a:rPr>
              <a:t> </a:t>
            </a:r>
            <a:r>
              <a:rPr b="1" i="0" lang="en-US" sz="3000" u="none" cap="none" strike="noStrike">
                <a:solidFill>
                  <a:srgbClr val="000000"/>
                </a:solidFill>
                <a:latin typeface="Courier New"/>
                <a:ea typeface="Courier New"/>
                <a:cs typeface="Courier New"/>
                <a:sym typeface="Courier New"/>
              </a:rPr>
              <a:t>||</a:t>
            </a:r>
            <a:r>
              <a:rPr b="0" i="0" lang="en-US" sz="3000" u="none" cap="none" strike="noStrike">
                <a:solidFill>
                  <a:schemeClr val="accent6"/>
                </a:solidFill>
                <a:latin typeface="Courier New"/>
                <a:ea typeface="Courier New"/>
                <a:cs typeface="Courier New"/>
                <a:sym typeface="Courier New"/>
              </a:rPr>
              <a:t> true </a:t>
            </a:r>
            <a:r>
              <a:rPr b="1" i="0" lang="en-US" sz="3000" u="none" cap="none" strike="noStrike">
                <a:solidFill>
                  <a:srgbClr val="000000"/>
                </a:solidFill>
                <a:latin typeface="Courier New"/>
                <a:ea typeface="Courier New"/>
                <a:cs typeface="Courier New"/>
                <a:sym typeface="Courier New"/>
              </a:rPr>
              <a:t>&amp;&amp;</a:t>
            </a:r>
            <a:r>
              <a:rPr b="0" i="0" lang="en-US" sz="3000" u="none" cap="none" strike="noStrike">
                <a:solidFill>
                  <a:schemeClr val="accent6"/>
                </a:solidFill>
                <a:latin typeface="Courier New"/>
                <a:ea typeface="Courier New"/>
                <a:cs typeface="Courier New"/>
                <a:sym typeface="Courier New"/>
              </a:rPr>
              <a:t> true</a:t>
            </a:r>
            <a:endParaRPr b="1" i="0" sz="3000" u="none" cap="none" strike="noStrike">
              <a:solidFill>
                <a:srgbClr val="FF0000"/>
              </a:solidFill>
              <a:latin typeface="Courier New"/>
              <a:ea typeface="Courier New"/>
              <a:cs typeface="Courier New"/>
              <a:sym typeface="Courier New"/>
            </a:endParaRPr>
          </a:p>
        </p:txBody>
      </p:sp>
      <p:pic>
        <p:nvPicPr>
          <p:cNvPr id="248" name="Google Shape;248;p35"/>
          <p:cNvPicPr preferRelativeResize="0"/>
          <p:nvPr/>
        </p:nvPicPr>
        <p:blipFill rotWithShape="1">
          <a:blip r:embed="rId3">
            <a:alphaModFix/>
          </a:blip>
          <a:srcRect b="0" l="0" r="0" t="0"/>
          <a:stretch/>
        </p:blipFill>
        <p:spPr>
          <a:xfrm>
            <a:off x="0" y="0"/>
            <a:ext cx="1489107" cy="148910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6"/>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Operator Precedence</a:t>
            </a:r>
            <a:endParaRPr b="1" i="0" sz="4800" u="none" cap="none" strike="noStrike">
              <a:solidFill>
                <a:srgbClr val="434343"/>
              </a:solidFill>
              <a:latin typeface="Roboto"/>
              <a:ea typeface="Roboto"/>
              <a:cs typeface="Roboto"/>
              <a:sym typeface="Roboto"/>
            </a:endParaRPr>
          </a:p>
        </p:txBody>
      </p:sp>
      <p:sp>
        <p:nvSpPr>
          <p:cNvPr id="255" name="Google Shape;255;p36"/>
          <p:cNvSpPr txBox="1"/>
          <p:nvPr/>
        </p:nvSpPr>
        <p:spPr>
          <a:xfrm>
            <a:off x="2010506" y="1857000"/>
            <a:ext cx="8954700" cy="4599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000"/>
              <a:buFont typeface="Arial"/>
              <a:buNone/>
            </a:pPr>
            <a:r>
              <a:rPr b="0" i="0" lang="en-US" sz="3000" u="none" cap="none" strike="noStrike">
                <a:solidFill>
                  <a:srgbClr val="434343"/>
                </a:solidFill>
                <a:latin typeface="Courier New"/>
                <a:ea typeface="Courier New"/>
                <a:cs typeface="Courier New"/>
                <a:sym typeface="Courier New"/>
              </a:rPr>
              <a:t>!(NOT)</a:t>
            </a:r>
            <a:r>
              <a:rPr b="0" i="0" lang="en-US" sz="3000" u="none" cap="none" strike="noStrike">
                <a:solidFill>
                  <a:srgbClr val="434343"/>
                </a:solidFill>
                <a:latin typeface="Roboto"/>
                <a:ea typeface="Roboto"/>
                <a:cs typeface="Roboto"/>
                <a:sym typeface="Roboto"/>
              </a:rPr>
              <a:t> has the highest precedence and is executed  first, assuming there are no parentheses that demand otherwise. Then, in the order of precedence, comes </a:t>
            </a:r>
            <a:r>
              <a:rPr b="0" i="0" lang="en-US" sz="3000" u="none" cap="none" strike="noStrike">
                <a:solidFill>
                  <a:srgbClr val="434343"/>
                </a:solidFill>
                <a:latin typeface="Courier New"/>
                <a:ea typeface="Courier New"/>
                <a:cs typeface="Courier New"/>
                <a:sym typeface="Courier New"/>
              </a:rPr>
              <a:t>&amp;&amp;(AND)</a:t>
            </a:r>
            <a:r>
              <a:rPr b="0" i="0" lang="en-US" sz="3000" u="none" cap="none" strike="noStrike">
                <a:solidFill>
                  <a:srgbClr val="434343"/>
                </a:solidFill>
                <a:latin typeface="Roboto"/>
                <a:ea typeface="Roboto"/>
                <a:cs typeface="Roboto"/>
                <a:sym typeface="Roboto"/>
              </a:rPr>
              <a:t> and  finally </a:t>
            </a:r>
            <a:r>
              <a:rPr b="0" i="0" lang="en-US" sz="3000" u="none" cap="none" strike="noStrike">
                <a:solidFill>
                  <a:srgbClr val="434343"/>
                </a:solidFill>
                <a:latin typeface="Courier New"/>
                <a:ea typeface="Courier New"/>
                <a:cs typeface="Courier New"/>
                <a:sym typeface="Courier New"/>
              </a:rPr>
              <a:t>||(OR)</a:t>
            </a:r>
            <a:endParaRPr b="1" i="0" sz="3000" u="none" cap="none" strike="noStrike">
              <a:solidFill>
                <a:srgbClr val="434343"/>
              </a:solidFill>
              <a:latin typeface="Courier New"/>
              <a:ea typeface="Courier New"/>
              <a:cs typeface="Courier New"/>
              <a:sym typeface="Courier New"/>
            </a:endParaRPr>
          </a:p>
        </p:txBody>
      </p:sp>
      <p:pic>
        <p:nvPicPr>
          <p:cNvPr id="256" name="Google Shape;256;p36"/>
          <p:cNvPicPr preferRelativeResize="0"/>
          <p:nvPr/>
        </p:nvPicPr>
        <p:blipFill rotWithShape="1">
          <a:blip r:embed="rId3">
            <a:alphaModFix/>
          </a:blip>
          <a:srcRect b="0" l="0" r="0" t="0"/>
          <a:stretch/>
        </p:blipFill>
        <p:spPr>
          <a:xfrm>
            <a:off x="0" y="0"/>
            <a:ext cx="1489107" cy="148910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7"/>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Operator Precedence</a:t>
            </a:r>
            <a:endParaRPr b="1" i="0" sz="4800" u="none" cap="none" strike="noStrike">
              <a:solidFill>
                <a:srgbClr val="434343"/>
              </a:solidFill>
              <a:latin typeface="Roboto"/>
              <a:ea typeface="Roboto"/>
              <a:cs typeface="Roboto"/>
              <a:sym typeface="Roboto"/>
            </a:endParaRPr>
          </a:p>
        </p:txBody>
      </p:sp>
      <p:sp>
        <p:nvSpPr>
          <p:cNvPr id="263" name="Google Shape;263;p37"/>
          <p:cNvSpPr txBox="1"/>
          <p:nvPr/>
        </p:nvSpPr>
        <p:spPr>
          <a:xfrm>
            <a:off x="2010506" y="1857000"/>
            <a:ext cx="8954700" cy="4599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000"/>
              <a:buFont typeface="Arial"/>
              <a:buNone/>
            </a:pPr>
            <a:r>
              <a:rPr b="0" i="0" lang="en-US" sz="3000" u="none" cap="none" strike="noStrike">
                <a:solidFill>
                  <a:srgbClr val="434343"/>
                </a:solidFill>
                <a:latin typeface="Roboto"/>
                <a:ea typeface="Roboto"/>
                <a:cs typeface="Roboto"/>
                <a:sym typeface="Roboto"/>
              </a:rPr>
              <a:t>The ECMAScript standard defines the</a:t>
            </a:r>
            <a:r>
              <a:rPr b="1" i="0" lang="en-US" sz="3000" u="none" cap="none" strike="noStrike">
                <a:solidFill>
                  <a:srgbClr val="434343"/>
                </a:solidFill>
                <a:latin typeface="Roboto"/>
                <a:ea typeface="Roboto"/>
                <a:cs typeface="Roboto"/>
                <a:sym typeface="Roboto"/>
              </a:rPr>
              <a:t> </a:t>
            </a:r>
            <a:r>
              <a:rPr b="1" i="0" lang="en-US" sz="3000" u="none" cap="none" strike="noStrike">
                <a:solidFill>
                  <a:srgbClr val="434343"/>
                </a:solidFill>
                <a:highlight>
                  <a:srgbClr val="FFD966"/>
                </a:highlight>
                <a:latin typeface="Roboto"/>
                <a:ea typeface="Roboto"/>
                <a:cs typeface="Roboto"/>
                <a:sym typeface="Roboto"/>
              </a:rPr>
              <a:t>precedence of operators</a:t>
            </a:r>
            <a:r>
              <a:rPr b="0" i="0" lang="en-US" sz="3000" u="none" cap="none" strike="noStrike">
                <a:solidFill>
                  <a:srgbClr val="434343"/>
                </a:solidFill>
                <a:latin typeface="Roboto"/>
                <a:ea typeface="Roboto"/>
                <a:cs typeface="Roboto"/>
                <a:sym typeface="Roboto"/>
              </a:rPr>
              <a:t>.</a:t>
            </a:r>
            <a:endParaRPr b="1" i="0" sz="3000" u="none" cap="none" strike="noStrike">
              <a:solidFill>
                <a:srgbClr val="434343"/>
              </a:solidFill>
              <a:latin typeface="Roboto"/>
              <a:ea typeface="Roboto"/>
              <a:cs typeface="Roboto"/>
              <a:sym typeface="Roboto"/>
            </a:endParaRPr>
          </a:p>
        </p:txBody>
      </p:sp>
      <p:pic>
        <p:nvPicPr>
          <p:cNvPr id="264" name="Google Shape;264;p37"/>
          <p:cNvPicPr preferRelativeResize="0"/>
          <p:nvPr/>
        </p:nvPicPr>
        <p:blipFill rotWithShape="1">
          <a:blip r:embed="rId3">
            <a:alphaModFix/>
          </a:blip>
          <a:srcRect b="0" l="0" r="0" t="0"/>
          <a:stretch/>
        </p:blipFill>
        <p:spPr>
          <a:xfrm>
            <a:off x="0" y="0"/>
            <a:ext cx="1489107" cy="148910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8"/>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Lazy Evaluation</a:t>
            </a:r>
            <a:endParaRPr b="1" i="0" sz="4800" u="none" cap="none" strike="noStrike">
              <a:solidFill>
                <a:srgbClr val="434343"/>
              </a:solidFill>
              <a:latin typeface="Roboto"/>
              <a:ea typeface="Roboto"/>
              <a:cs typeface="Roboto"/>
              <a:sym typeface="Roboto"/>
            </a:endParaRPr>
          </a:p>
        </p:txBody>
      </p:sp>
      <p:sp>
        <p:nvSpPr>
          <p:cNvPr id="271" name="Google Shape;271;p38"/>
          <p:cNvSpPr txBox="1"/>
          <p:nvPr/>
        </p:nvSpPr>
        <p:spPr>
          <a:xfrm>
            <a:off x="2010500" y="1857000"/>
            <a:ext cx="9336000" cy="4599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000"/>
              <a:buFont typeface="Arial"/>
              <a:buNone/>
            </a:pPr>
            <a:r>
              <a:rPr b="0" i="0" lang="en-US" sz="3000" u="none" cap="none" strike="noStrike">
                <a:solidFill>
                  <a:srgbClr val="434343"/>
                </a:solidFill>
                <a:latin typeface="Roboto"/>
                <a:ea typeface="Roboto"/>
                <a:cs typeface="Roboto"/>
                <a:sym typeface="Roboto"/>
              </a:rPr>
              <a:t>If you have several logical operations one after the other, but the result becomes clear at some point before the end, the  final operations will not be performed because they don't affect the end result</a:t>
            </a:r>
            <a:endParaRPr b="0" i="0" sz="3000" u="none" cap="none" strike="noStrike">
              <a:solidFill>
                <a:srgbClr val="434343"/>
              </a:solidFill>
              <a:latin typeface="Roboto"/>
              <a:ea typeface="Roboto"/>
              <a:cs typeface="Roboto"/>
              <a:sym typeface="Roboto"/>
            </a:endParaRPr>
          </a:p>
          <a:p>
            <a:pPr indent="0" lvl="0" marL="0" marR="0" rtl="0" algn="ctr">
              <a:lnSpc>
                <a:spcPct val="115000"/>
              </a:lnSpc>
              <a:spcBef>
                <a:spcPts val="0"/>
              </a:spcBef>
              <a:spcAft>
                <a:spcPts val="0"/>
              </a:spcAft>
              <a:buClr>
                <a:srgbClr val="000000"/>
              </a:buClr>
              <a:buSzPts val="3000"/>
              <a:buFont typeface="Arial"/>
              <a:buNone/>
            </a:pPr>
            <a:r>
              <a:t/>
            </a:r>
            <a:endParaRPr b="0" i="0" sz="3000" u="none" cap="none" strike="noStrike">
              <a:solidFill>
                <a:srgbClr val="434343"/>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rgbClr val="434343"/>
                </a:solidFill>
                <a:latin typeface="Courier New"/>
                <a:ea typeface="Courier New"/>
                <a:cs typeface="Courier New"/>
                <a:sym typeface="Courier New"/>
              </a:rPr>
              <a:t>&gt; true || false || true || false || true</a:t>
            </a:r>
            <a:endParaRPr b="0" i="0" sz="3000" u="none" cap="none" strike="noStrike">
              <a:solidFill>
                <a:srgbClr val="434343"/>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3000"/>
              <a:buFont typeface="Arial"/>
              <a:buNone/>
            </a:pPr>
            <a:r>
              <a:rPr b="1" i="0" lang="en-US" sz="3000" u="none" cap="none" strike="noStrike">
                <a:solidFill>
                  <a:srgbClr val="434343"/>
                </a:solidFill>
                <a:latin typeface="Courier New"/>
                <a:ea typeface="Courier New"/>
                <a:cs typeface="Courier New"/>
                <a:sym typeface="Courier New"/>
              </a:rPr>
              <a:t>true</a:t>
            </a:r>
            <a:endParaRPr b="1" i="0" sz="3000" u="none" cap="none" strike="noStrike">
              <a:solidFill>
                <a:srgbClr val="434343"/>
              </a:solidFill>
              <a:latin typeface="Courier New"/>
              <a:ea typeface="Courier New"/>
              <a:cs typeface="Courier New"/>
              <a:sym typeface="Courier New"/>
            </a:endParaRPr>
          </a:p>
        </p:txBody>
      </p:sp>
      <p:pic>
        <p:nvPicPr>
          <p:cNvPr id="272" name="Google Shape;272;p38"/>
          <p:cNvPicPr preferRelativeResize="0"/>
          <p:nvPr/>
        </p:nvPicPr>
        <p:blipFill rotWithShape="1">
          <a:blip r:embed="rId3">
            <a:alphaModFix/>
          </a:blip>
          <a:srcRect b="0" l="0" r="0" t="0"/>
          <a:stretch/>
        </p:blipFill>
        <p:spPr>
          <a:xfrm>
            <a:off x="0" y="0"/>
            <a:ext cx="1489107" cy="148910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9"/>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Lazy Evaluation</a:t>
            </a:r>
            <a:endParaRPr b="1" i="0" sz="4800" u="none" cap="none" strike="noStrike">
              <a:solidFill>
                <a:srgbClr val="434343"/>
              </a:solidFill>
              <a:latin typeface="Roboto"/>
              <a:ea typeface="Roboto"/>
              <a:cs typeface="Roboto"/>
              <a:sym typeface="Roboto"/>
            </a:endParaRPr>
          </a:p>
        </p:txBody>
      </p:sp>
      <p:sp>
        <p:nvSpPr>
          <p:cNvPr id="279" name="Google Shape;279;p39"/>
          <p:cNvSpPr txBox="1"/>
          <p:nvPr/>
        </p:nvSpPr>
        <p:spPr>
          <a:xfrm>
            <a:off x="2010500" y="1857000"/>
            <a:ext cx="93360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rgbClr val="434343"/>
                </a:solidFill>
                <a:latin typeface="Roboto"/>
                <a:ea typeface="Roboto"/>
                <a:cs typeface="Roboto"/>
                <a:sym typeface="Roboto"/>
              </a:rPr>
              <a:t>If JavaScript encounters a non-Boolean expression as an operand in a logical operation, the non-Boolean is returned as a result</a:t>
            </a:r>
            <a:endParaRPr b="0" i="0" sz="3000" u="none" cap="none" strike="noStrike">
              <a:solidFill>
                <a:srgbClr val="434343"/>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3000"/>
              <a:buFont typeface="Arial"/>
              <a:buNone/>
            </a:pPr>
            <a:r>
              <a:t/>
            </a:r>
            <a:endParaRPr b="0" i="0" sz="3000" u="none" cap="none" strike="noStrike">
              <a:solidFill>
                <a:srgbClr val="434343"/>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rgbClr val="434343"/>
                </a:solidFill>
                <a:latin typeface="Courier New"/>
                <a:ea typeface="Courier New"/>
                <a:cs typeface="Courier New"/>
                <a:sym typeface="Courier New"/>
              </a:rPr>
              <a:t>&gt; true &amp;&amp; "something";</a:t>
            </a:r>
            <a:endParaRPr b="0" i="0" sz="3000" u="none" cap="none" strike="noStrike">
              <a:solidFill>
                <a:srgbClr val="434343"/>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rgbClr val="434343"/>
                </a:solidFill>
                <a:latin typeface="Courier New"/>
                <a:ea typeface="Courier New"/>
                <a:cs typeface="Courier New"/>
                <a:sym typeface="Courier New"/>
              </a:rPr>
              <a:t>"something"</a:t>
            </a:r>
            <a:endParaRPr b="0" i="0" sz="3000" u="none" cap="none" strike="noStrike">
              <a:solidFill>
                <a:srgbClr val="434343"/>
              </a:solidFill>
              <a:latin typeface="Courier New"/>
              <a:ea typeface="Courier New"/>
              <a:cs typeface="Courier New"/>
              <a:sym typeface="Courier New"/>
            </a:endParaRPr>
          </a:p>
        </p:txBody>
      </p:sp>
      <p:pic>
        <p:nvPicPr>
          <p:cNvPr id="280" name="Google Shape;280;p39"/>
          <p:cNvPicPr preferRelativeResize="0"/>
          <p:nvPr/>
        </p:nvPicPr>
        <p:blipFill rotWithShape="1">
          <a:blip r:embed="rId3">
            <a:alphaModFix/>
          </a:blip>
          <a:srcRect b="0" l="0" r="0" t="0"/>
          <a:stretch/>
        </p:blipFill>
        <p:spPr>
          <a:xfrm>
            <a:off x="0" y="0"/>
            <a:ext cx="1489107" cy="148910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0"/>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Comparison Operators</a:t>
            </a:r>
            <a:endParaRPr b="1" i="0" sz="4800" u="none" cap="none" strike="noStrike">
              <a:solidFill>
                <a:srgbClr val="434343"/>
              </a:solidFill>
              <a:latin typeface="Roboto"/>
              <a:ea typeface="Roboto"/>
              <a:cs typeface="Roboto"/>
              <a:sym typeface="Roboto"/>
            </a:endParaRPr>
          </a:p>
        </p:txBody>
      </p:sp>
      <p:sp>
        <p:nvSpPr>
          <p:cNvPr id="287" name="Google Shape;287;p40"/>
          <p:cNvSpPr txBox="1"/>
          <p:nvPr/>
        </p:nvSpPr>
        <p:spPr>
          <a:xfrm>
            <a:off x="2010500" y="1857000"/>
            <a:ext cx="93360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rgbClr val="434343"/>
                </a:solidFill>
                <a:latin typeface="Roboto"/>
                <a:ea typeface="Roboto"/>
                <a:cs typeface="Roboto"/>
                <a:sym typeface="Roboto"/>
              </a:rPr>
              <a:t>There's another set of operators that all return a Boolean value as a result of the operation</a:t>
            </a:r>
            <a:endParaRPr b="0" i="0" sz="3000" u="none" cap="none" strike="noStrike">
              <a:solidFill>
                <a:srgbClr val="434343"/>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3000"/>
              <a:buFont typeface="Arial"/>
              <a:buNone/>
            </a:pPr>
            <a:r>
              <a:t/>
            </a:r>
            <a:endParaRPr b="0" i="0" sz="3000" u="none" cap="none" strike="noStrike">
              <a:solidFill>
                <a:srgbClr val="434343"/>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3600"/>
              <a:buFont typeface="Arial"/>
              <a:buNone/>
            </a:pPr>
            <a:r>
              <a:rPr b="1" i="0" lang="en-US" sz="3600" u="none" cap="none" strike="noStrike">
                <a:solidFill>
                  <a:srgbClr val="434343"/>
                </a:solidFill>
                <a:latin typeface="Courier New"/>
                <a:ea typeface="Courier New"/>
                <a:cs typeface="Courier New"/>
                <a:sym typeface="Courier New"/>
              </a:rPr>
              <a:t>==  ===  !=  !==  &gt;  &gt;=  &lt;  &lt;=</a:t>
            </a:r>
            <a:endParaRPr b="1" i="0" sz="3600" u="none" cap="none" strike="noStrike">
              <a:solidFill>
                <a:srgbClr val="434343"/>
              </a:solidFill>
              <a:latin typeface="Courier New"/>
              <a:ea typeface="Courier New"/>
              <a:cs typeface="Courier New"/>
              <a:sym typeface="Courier New"/>
            </a:endParaRPr>
          </a:p>
        </p:txBody>
      </p:sp>
      <p:pic>
        <p:nvPicPr>
          <p:cNvPr id="288" name="Google Shape;288;p40"/>
          <p:cNvPicPr preferRelativeResize="0"/>
          <p:nvPr/>
        </p:nvPicPr>
        <p:blipFill rotWithShape="1">
          <a:blip r:embed="rId3">
            <a:alphaModFix/>
          </a:blip>
          <a:srcRect b="0" l="0" r="0" t="0"/>
          <a:stretch/>
        </p:blipFill>
        <p:spPr>
          <a:xfrm>
            <a:off x="0" y="0"/>
            <a:ext cx="1489107" cy="148910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1"/>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Comparison Operators</a:t>
            </a:r>
            <a:endParaRPr b="1" i="0" sz="4800" u="none" cap="none" strike="noStrike">
              <a:solidFill>
                <a:srgbClr val="434343"/>
              </a:solidFill>
              <a:latin typeface="Roboto"/>
              <a:ea typeface="Roboto"/>
              <a:cs typeface="Roboto"/>
              <a:sym typeface="Roboto"/>
            </a:endParaRPr>
          </a:p>
        </p:txBody>
      </p:sp>
      <p:sp>
        <p:nvSpPr>
          <p:cNvPr id="295" name="Google Shape;295;p41"/>
          <p:cNvSpPr txBox="1"/>
          <p:nvPr/>
        </p:nvSpPr>
        <p:spPr>
          <a:xfrm>
            <a:off x="2010500" y="1857000"/>
            <a:ext cx="93360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1" i="0" lang="en-US" sz="3000" u="none" cap="none" strike="noStrike">
                <a:solidFill>
                  <a:srgbClr val="434343"/>
                </a:solidFill>
                <a:latin typeface="Courier New"/>
                <a:ea typeface="Courier New"/>
                <a:cs typeface="Courier New"/>
                <a:sym typeface="Courier New"/>
              </a:rPr>
              <a:t>==</a:t>
            </a:r>
            <a:r>
              <a:rPr b="0" i="0" lang="en-US" sz="3000" u="none" cap="none" strike="noStrike">
                <a:solidFill>
                  <a:srgbClr val="434343"/>
                </a:solidFill>
                <a:latin typeface="Courier New"/>
                <a:ea typeface="Courier New"/>
                <a:cs typeface="Courier New"/>
                <a:sym typeface="Courier New"/>
              </a:rPr>
              <a:t> Equality comparison</a:t>
            </a:r>
            <a:endParaRPr b="0" i="0" sz="3000" u="none" cap="none" strike="noStrike">
              <a:solidFill>
                <a:srgbClr val="434343"/>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434343"/>
                </a:solidFill>
                <a:highlight>
                  <a:srgbClr val="FFD966"/>
                </a:highlight>
                <a:latin typeface="Roboto"/>
                <a:ea typeface="Roboto"/>
                <a:cs typeface="Roboto"/>
                <a:sym typeface="Roboto"/>
              </a:rPr>
              <a:t>Returns true when both operands are equal.</a:t>
            </a:r>
            <a:r>
              <a:rPr b="0" i="0" lang="en-US" sz="1800" u="none" cap="none" strike="noStrike">
                <a:solidFill>
                  <a:srgbClr val="434343"/>
                </a:solidFill>
                <a:latin typeface="Roboto"/>
                <a:ea typeface="Roboto"/>
                <a:cs typeface="Roboto"/>
                <a:sym typeface="Roboto"/>
              </a:rPr>
              <a:t> The operands are converted to the same type before being compared. Also called loose comparison.  </a:t>
            </a:r>
            <a:r>
              <a:rPr b="0" i="0" lang="en-US" sz="1800" u="none" cap="none" strike="noStrike">
                <a:solidFill>
                  <a:srgbClr val="434343"/>
                </a:solidFill>
                <a:latin typeface="Courier New"/>
                <a:ea typeface="Courier New"/>
                <a:cs typeface="Courier New"/>
                <a:sym typeface="Courier New"/>
              </a:rPr>
              <a:t>1 == '1'; true</a:t>
            </a:r>
            <a:endParaRPr b="0" i="0" sz="1800" u="none" cap="none" strike="noStrike">
              <a:solidFill>
                <a:srgbClr val="434343"/>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3000"/>
              <a:buFont typeface="Arial"/>
              <a:buNone/>
            </a:pPr>
            <a:r>
              <a:t/>
            </a:r>
            <a:endParaRPr b="0" i="0" sz="3000" u="none" cap="none" strike="noStrike">
              <a:solidFill>
                <a:srgbClr val="434343"/>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3000"/>
              <a:buFont typeface="Arial"/>
              <a:buNone/>
            </a:pPr>
            <a:r>
              <a:rPr b="1" i="0" lang="en-US" sz="3000" u="none" cap="none" strike="noStrike">
                <a:solidFill>
                  <a:srgbClr val="434343"/>
                </a:solidFill>
                <a:latin typeface="Courier New"/>
                <a:ea typeface="Courier New"/>
                <a:cs typeface="Courier New"/>
                <a:sym typeface="Courier New"/>
              </a:rPr>
              <a:t>===</a:t>
            </a:r>
            <a:r>
              <a:rPr b="0" i="0" lang="en-US" sz="3000" u="none" cap="none" strike="noStrike">
                <a:solidFill>
                  <a:srgbClr val="434343"/>
                </a:solidFill>
                <a:latin typeface="Courier New"/>
                <a:ea typeface="Courier New"/>
                <a:cs typeface="Courier New"/>
                <a:sym typeface="Courier New"/>
              </a:rPr>
              <a:t> Equality and type comparison</a:t>
            </a:r>
            <a:endParaRPr b="0" i="0" sz="3000" u="none" cap="none" strike="noStrike">
              <a:solidFill>
                <a:srgbClr val="434343"/>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434343"/>
                </a:solidFill>
                <a:highlight>
                  <a:srgbClr val="FFD966"/>
                </a:highlight>
                <a:latin typeface="Roboto"/>
                <a:ea typeface="Roboto"/>
                <a:cs typeface="Roboto"/>
                <a:sym typeface="Roboto"/>
              </a:rPr>
              <a:t>Returns true if both operands are equal and of the same type.</a:t>
            </a:r>
            <a:r>
              <a:rPr b="0" i="0" lang="en-US" sz="1800" u="none" cap="none" strike="noStrike">
                <a:solidFill>
                  <a:srgbClr val="434343"/>
                </a:solidFill>
                <a:latin typeface="Roboto"/>
                <a:ea typeface="Roboto"/>
                <a:cs typeface="Roboto"/>
                <a:sym typeface="Roboto"/>
              </a:rPr>
              <a:t> It's better and safer to compare this way because there's no behind-the-scenes type conversions. It is also called strict comparison.  </a:t>
            </a:r>
            <a:r>
              <a:rPr b="0" i="0" lang="en-US" sz="1800" u="none" cap="none" strike="noStrike">
                <a:solidFill>
                  <a:srgbClr val="434343"/>
                </a:solidFill>
                <a:latin typeface="Courier New"/>
                <a:ea typeface="Courier New"/>
                <a:cs typeface="Courier New"/>
                <a:sym typeface="Courier New"/>
              </a:rPr>
              <a:t>1 === '1'; false</a:t>
            </a:r>
            <a:endParaRPr b="0" i="0" sz="3000" u="none" cap="none" strike="noStrike">
              <a:solidFill>
                <a:srgbClr val="434343"/>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3000"/>
              <a:buFont typeface="Arial"/>
              <a:buNone/>
            </a:pPr>
            <a:r>
              <a:t/>
            </a:r>
            <a:endParaRPr b="0" i="0" sz="3000" u="none" cap="none" strike="noStrike">
              <a:solidFill>
                <a:srgbClr val="434343"/>
              </a:solidFill>
              <a:latin typeface="Courier New"/>
              <a:ea typeface="Courier New"/>
              <a:cs typeface="Courier New"/>
              <a:sym typeface="Courier New"/>
            </a:endParaRPr>
          </a:p>
        </p:txBody>
      </p:sp>
      <p:pic>
        <p:nvPicPr>
          <p:cNvPr id="296" name="Google Shape;296;p41"/>
          <p:cNvPicPr preferRelativeResize="0"/>
          <p:nvPr/>
        </p:nvPicPr>
        <p:blipFill rotWithShape="1">
          <a:blip r:embed="rId3">
            <a:alphaModFix/>
          </a:blip>
          <a:srcRect b="0" l="0" r="0" t="0"/>
          <a:stretch/>
        </p:blipFill>
        <p:spPr>
          <a:xfrm>
            <a:off x="0" y="0"/>
            <a:ext cx="1489107" cy="148910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2"/>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Undefined and null</a:t>
            </a:r>
            <a:endParaRPr b="1" i="0" sz="4800" u="none" cap="none" strike="noStrike">
              <a:solidFill>
                <a:srgbClr val="434343"/>
              </a:solidFill>
              <a:latin typeface="Roboto"/>
              <a:ea typeface="Roboto"/>
              <a:cs typeface="Roboto"/>
              <a:sym typeface="Roboto"/>
            </a:endParaRPr>
          </a:p>
        </p:txBody>
      </p:sp>
      <p:sp>
        <p:nvSpPr>
          <p:cNvPr id="303" name="Google Shape;303;p42"/>
          <p:cNvSpPr txBox="1"/>
          <p:nvPr/>
        </p:nvSpPr>
        <p:spPr>
          <a:xfrm>
            <a:off x="2010500" y="1857000"/>
            <a:ext cx="8300400" cy="4599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rgbClr val="434343"/>
                </a:solidFill>
                <a:latin typeface="Roboto"/>
                <a:ea typeface="Roboto"/>
                <a:cs typeface="Roboto"/>
                <a:sym typeface="Roboto"/>
              </a:rPr>
              <a:t>If you try to use a non-existent variable, you'll get an error</a:t>
            </a:r>
            <a:endParaRPr b="0" i="0" sz="3000" u="none" cap="none" strike="noStrike">
              <a:solidFill>
                <a:srgbClr val="434343"/>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3000"/>
              <a:buFont typeface="Arial"/>
              <a:buNone/>
            </a:pPr>
            <a:r>
              <a:t/>
            </a:r>
            <a:endParaRPr b="0" i="0" sz="3000" u="none" cap="none" strike="noStrike">
              <a:solidFill>
                <a:srgbClr val="434343"/>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3000"/>
              <a:buFont typeface="Arial"/>
              <a:buNone/>
            </a:pPr>
            <a:r>
              <a:t/>
            </a:r>
            <a:endParaRPr b="0" i="0" sz="3000" u="none" cap="none" strike="noStrike">
              <a:solidFill>
                <a:srgbClr val="434343"/>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rgbClr val="434343"/>
                </a:solidFill>
                <a:latin typeface="Roboto"/>
                <a:ea typeface="Roboto"/>
                <a:cs typeface="Roboto"/>
                <a:sym typeface="Roboto"/>
              </a:rPr>
              <a:t>Using the </a:t>
            </a:r>
            <a:r>
              <a:rPr b="0" i="0" lang="en-US" sz="3000" u="none" cap="none" strike="noStrike">
                <a:solidFill>
                  <a:srgbClr val="434343"/>
                </a:solidFill>
                <a:latin typeface="Courier New"/>
                <a:ea typeface="Courier New"/>
                <a:cs typeface="Courier New"/>
                <a:sym typeface="Courier New"/>
              </a:rPr>
              <a:t>typeof</a:t>
            </a:r>
            <a:r>
              <a:rPr b="0" i="0" lang="en-US" sz="3000" u="none" cap="none" strike="noStrike">
                <a:solidFill>
                  <a:srgbClr val="434343"/>
                </a:solidFill>
                <a:latin typeface="Roboto"/>
                <a:ea typeface="Roboto"/>
                <a:cs typeface="Roboto"/>
                <a:sym typeface="Roboto"/>
              </a:rPr>
              <a:t> operator on a non-existent variable is not an error</a:t>
            </a:r>
            <a:endParaRPr b="0" i="0" sz="3000" u="none" cap="none" strike="noStrike">
              <a:solidFill>
                <a:srgbClr val="434343"/>
              </a:solidFill>
              <a:latin typeface="Roboto"/>
              <a:ea typeface="Roboto"/>
              <a:cs typeface="Roboto"/>
              <a:sym typeface="Roboto"/>
            </a:endParaRPr>
          </a:p>
        </p:txBody>
      </p:sp>
      <p:pic>
        <p:nvPicPr>
          <p:cNvPr id="304" name="Google Shape;304;p42"/>
          <p:cNvPicPr preferRelativeResize="0"/>
          <p:nvPr/>
        </p:nvPicPr>
        <p:blipFill rotWithShape="1">
          <a:blip r:embed="rId3">
            <a:alphaModFix/>
          </a:blip>
          <a:srcRect b="0" l="0" r="0" t="0"/>
          <a:stretch/>
        </p:blipFill>
        <p:spPr>
          <a:xfrm>
            <a:off x="0" y="0"/>
            <a:ext cx="1489107" cy="1489107"/>
          </a:xfrm>
          <a:prstGeom prst="rect">
            <a:avLst/>
          </a:prstGeom>
          <a:noFill/>
          <a:ln>
            <a:noFill/>
          </a:ln>
        </p:spPr>
      </p:pic>
      <p:pic>
        <p:nvPicPr>
          <p:cNvPr id="305" name="Google Shape;305;p42"/>
          <p:cNvPicPr preferRelativeResize="0"/>
          <p:nvPr/>
        </p:nvPicPr>
        <p:blipFill rotWithShape="1">
          <a:blip r:embed="rId4">
            <a:alphaModFix/>
          </a:blip>
          <a:srcRect b="0" l="0" r="0" t="0"/>
          <a:stretch/>
        </p:blipFill>
        <p:spPr>
          <a:xfrm>
            <a:off x="2162909" y="3038475"/>
            <a:ext cx="6650825" cy="933450"/>
          </a:xfrm>
          <a:prstGeom prst="rect">
            <a:avLst/>
          </a:prstGeom>
          <a:noFill/>
          <a:ln>
            <a:noFill/>
          </a:ln>
        </p:spPr>
      </p:pic>
      <p:pic>
        <p:nvPicPr>
          <p:cNvPr id="306" name="Google Shape;306;p42"/>
          <p:cNvPicPr preferRelativeResize="0"/>
          <p:nvPr/>
        </p:nvPicPr>
        <p:blipFill rotWithShape="1">
          <a:blip r:embed="rId5">
            <a:alphaModFix/>
          </a:blip>
          <a:srcRect b="0" l="0" r="0" t="0"/>
          <a:stretch/>
        </p:blipFill>
        <p:spPr>
          <a:xfrm>
            <a:off x="2162900" y="5263600"/>
            <a:ext cx="6650825" cy="6684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3"/>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Undefined and null</a:t>
            </a:r>
            <a:endParaRPr b="1" i="0" sz="4800" u="none" cap="none" strike="noStrike">
              <a:solidFill>
                <a:srgbClr val="434343"/>
              </a:solidFill>
              <a:latin typeface="Roboto"/>
              <a:ea typeface="Roboto"/>
              <a:cs typeface="Roboto"/>
              <a:sym typeface="Roboto"/>
            </a:endParaRPr>
          </a:p>
        </p:txBody>
      </p:sp>
      <p:sp>
        <p:nvSpPr>
          <p:cNvPr id="313" name="Google Shape;313;p43"/>
          <p:cNvSpPr txBox="1"/>
          <p:nvPr/>
        </p:nvSpPr>
        <p:spPr>
          <a:xfrm>
            <a:off x="2010500" y="1857000"/>
            <a:ext cx="83004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rgbClr val="434343"/>
                </a:solidFill>
                <a:latin typeface="Roboto"/>
                <a:ea typeface="Roboto"/>
                <a:cs typeface="Roboto"/>
                <a:sym typeface="Roboto"/>
              </a:rPr>
              <a:t>When you declare a variable without initializing it, JavaScript automatically initializes it with the value </a:t>
            </a:r>
            <a:r>
              <a:rPr b="0" i="0" lang="en-US" sz="3000" u="none" cap="none" strike="noStrike">
                <a:solidFill>
                  <a:srgbClr val="434343"/>
                </a:solidFill>
                <a:latin typeface="Courier New"/>
                <a:ea typeface="Courier New"/>
                <a:cs typeface="Courier New"/>
                <a:sym typeface="Courier New"/>
              </a:rPr>
              <a:t>undefined</a:t>
            </a:r>
            <a:endParaRPr b="0" i="0" sz="3000" u="none" cap="none" strike="noStrike">
              <a:solidFill>
                <a:srgbClr val="434343"/>
              </a:solidFill>
              <a:latin typeface="Courier New"/>
              <a:ea typeface="Courier New"/>
              <a:cs typeface="Courier New"/>
              <a:sym typeface="Courier New"/>
            </a:endParaRPr>
          </a:p>
        </p:txBody>
      </p:sp>
      <p:pic>
        <p:nvPicPr>
          <p:cNvPr id="314" name="Google Shape;314;p43"/>
          <p:cNvPicPr preferRelativeResize="0"/>
          <p:nvPr/>
        </p:nvPicPr>
        <p:blipFill rotWithShape="1">
          <a:blip r:embed="rId3">
            <a:alphaModFix/>
          </a:blip>
          <a:srcRect b="0" l="0" r="0" t="0"/>
          <a:stretch/>
        </p:blipFill>
        <p:spPr>
          <a:xfrm>
            <a:off x="0" y="0"/>
            <a:ext cx="1489107" cy="148910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Overview</a:t>
            </a:r>
            <a:endParaRPr b="1" i="0" sz="4800" u="none" cap="none" strike="noStrike">
              <a:solidFill>
                <a:srgbClr val="434343"/>
              </a:solidFill>
              <a:latin typeface="Roboto"/>
              <a:ea typeface="Roboto"/>
              <a:cs typeface="Roboto"/>
              <a:sym typeface="Roboto"/>
            </a:endParaRPr>
          </a:p>
        </p:txBody>
      </p:sp>
      <p:pic>
        <p:nvPicPr>
          <p:cNvPr id="174" name="Google Shape;174;p26"/>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175" name="Google Shape;175;p26"/>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419100" lvl="0" marL="457200" marR="0" rtl="0" algn="l">
              <a:lnSpc>
                <a:spcPct val="150000"/>
              </a:lnSpc>
              <a:spcBef>
                <a:spcPts val="0"/>
              </a:spcBef>
              <a:spcAft>
                <a:spcPts val="0"/>
              </a:spcAft>
              <a:buClr>
                <a:srgbClr val="434343"/>
              </a:buClr>
              <a:buSzPts val="3000"/>
              <a:buFont typeface="Roboto"/>
              <a:buChar char="●"/>
            </a:pPr>
            <a:r>
              <a:rPr b="0" i="0" lang="en-US" sz="3000" u="none" cap="none" strike="noStrike">
                <a:solidFill>
                  <a:srgbClr val="434343"/>
                </a:solidFill>
                <a:latin typeface="Roboto"/>
                <a:ea typeface="Roboto"/>
                <a:cs typeface="Roboto"/>
                <a:sym typeface="Roboto"/>
              </a:rPr>
              <a:t>JavaScript. History. Lexical Structure</a:t>
            </a:r>
            <a:endParaRPr b="0" i="0" sz="3000" u="none" cap="none" strike="noStrike">
              <a:solidFill>
                <a:srgbClr val="434343"/>
              </a:solidFill>
              <a:latin typeface="Roboto"/>
              <a:ea typeface="Roboto"/>
              <a:cs typeface="Roboto"/>
              <a:sym typeface="Roboto"/>
            </a:endParaRPr>
          </a:p>
          <a:p>
            <a:pPr indent="-419100" lvl="0" marL="457200" marR="0" rtl="0" algn="l">
              <a:lnSpc>
                <a:spcPct val="150000"/>
              </a:lnSpc>
              <a:spcBef>
                <a:spcPts val="0"/>
              </a:spcBef>
              <a:spcAft>
                <a:spcPts val="0"/>
              </a:spcAft>
              <a:buClr>
                <a:srgbClr val="434343"/>
              </a:buClr>
              <a:buSzPts val="3000"/>
              <a:buFont typeface="Roboto"/>
              <a:buChar char="●"/>
            </a:pPr>
            <a:r>
              <a:rPr b="0" i="0" lang="en-US" sz="3000" u="none" cap="none" strike="noStrike">
                <a:solidFill>
                  <a:srgbClr val="434343"/>
                </a:solidFill>
                <a:latin typeface="Roboto"/>
                <a:ea typeface="Roboto"/>
                <a:cs typeface="Roboto"/>
                <a:sym typeface="Roboto"/>
              </a:rPr>
              <a:t>Types, Values and Variables</a:t>
            </a:r>
            <a:endParaRPr b="0" i="0" sz="3000" u="none" cap="none" strike="noStrike">
              <a:solidFill>
                <a:srgbClr val="434343"/>
              </a:solidFill>
              <a:latin typeface="Roboto"/>
              <a:ea typeface="Roboto"/>
              <a:cs typeface="Roboto"/>
              <a:sym typeface="Roboto"/>
            </a:endParaRPr>
          </a:p>
          <a:p>
            <a:pPr indent="-419100" lvl="0" marL="457200" marR="0" rtl="0" algn="l">
              <a:lnSpc>
                <a:spcPct val="150000"/>
              </a:lnSpc>
              <a:spcBef>
                <a:spcPts val="0"/>
              </a:spcBef>
              <a:spcAft>
                <a:spcPts val="0"/>
              </a:spcAft>
              <a:buClr>
                <a:schemeClr val="accent2"/>
              </a:buClr>
              <a:buSzPts val="3000"/>
              <a:buFont typeface="Roboto"/>
              <a:buChar char="●"/>
            </a:pPr>
            <a:r>
              <a:rPr b="1" i="0" lang="en-US" sz="3000" u="none" cap="none" strike="noStrike">
                <a:solidFill>
                  <a:schemeClr val="accent2"/>
                </a:solidFill>
                <a:latin typeface="Roboto"/>
                <a:ea typeface="Roboto"/>
                <a:cs typeface="Roboto"/>
                <a:sym typeface="Roboto"/>
              </a:rPr>
              <a:t>Boolean Logic and Operators</a:t>
            </a:r>
            <a:endParaRPr b="1" i="0" sz="3000" u="none" cap="none" strike="noStrike">
              <a:solidFill>
                <a:schemeClr val="accent2"/>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4"/>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Undefined and null</a:t>
            </a:r>
            <a:endParaRPr b="1" i="0" sz="4800" u="none" cap="none" strike="noStrike">
              <a:solidFill>
                <a:srgbClr val="434343"/>
              </a:solidFill>
              <a:latin typeface="Roboto"/>
              <a:ea typeface="Roboto"/>
              <a:cs typeface="Roboto"/>
              <a:sym typeface="Roboto"/>
            </a:endParaRPr>
          </a:p>
        </p:txBody>
      </p:sp>
      <p:sp>
        <p:nvSpPr>
          <p:cNvPr id="321" name="Google Shape;321;p44"/>
          <p:cNvSpPr txBox="1"/>
          <p:nvPr/>
        </p:nvSpPr>
        <p:spPr>
          <a:xfrm>
            <a:off x="2010500" y="1857000"/>
            <a:ext cx="83004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rgbClr val="434343"/>
                </a:solidFill>
                <a:latin typeface="Roboto"/>
                <a:ea typeface="Roboto"/>
                <a:cs typeface="Roboto"/>
                <a:sym typeface="Roboto"/>
              </a:rPr>
              <a:t>The </a:t>
            </a:r>
            <a:r>
              <a:rPr b="0" i="0" lang="en-US" sz="3000" u="none" cap="none" strike="noStrike">
                <a:solidFill>
                  <a:srgbClr val="434343"/>
                </a:solidFill>
                <a:latin typeface="Courier New"/>
                <a:ea typeface="Courier New"/>
                <a:cs typeface="Courier New"/>
                <a:sym typeface="Courier New"/>
              </a:rPr>
              <a:t>null</a:t>
            </a:r>
            <a:r>
              <a:rPr b="0" i="0" lang="en-US" sz="3000" u="none" cap="none" strike="noStrike">
                <a:solidFill>
                  <a:srgbClr val="434343"/>
                </a:solidFill>
                <a:latin typeface="Roboto"/>
                <a:ea typeface="Roboto"/>
                <a:cs typeface="Roboto"/>
                <a:sym typeface="Roboto"/>
              </a:rPr>
              <a:t> value, is not assigned by JavaScript behind the scenes; </a:t>
            </a:r>
            <a:endParaRPr b="0" i="0" sz="3000" u="none" cap="none" strike="noStrike">
              <a:solidFill>
                <a:srgbClr val="434343"/>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3000"/>
              <a:buFont typeface="Arial"/>
              <a:buNone/>
            </a:pPr>
            <a:r>
              <a:t/>
            </a:r>
            <a:endParaRPr b="0" i="0" sz="3000" u="none" cap="none" strike="noStrike">
              <a:solidFill>
                <a:srgbClr val="434343"/>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rgbClr val="434343"/>
                </a:solidFill>
                <a:latin typeface="Courier New"/>
                <a:ea typeface="Courier New"/>
                <a:cs typeface="Courier New"/>
                <a:sym typeface="Courier New"/>
              </a:rPr>
              <a:t>null</a:t>
            </a:r>
            <a:r>
              <a:rPr b="0" i="0" lang="en-US" sz="3000" u="none" cap="none" strike="noStrike">
                <a:solidFill>
                  <a:srgbClr val="434343"/>
                </a:solidFill>
                <a:latin typeface="Roboto"/>
                <a:ea typeface="Roboto"/>
                <a:cs typeface="Roboto"/>
                <a:sym typeface="Roboto"/>
              </a:rPr>
              <a:t> is assigned by you in code</a:t>
            </a:r>
            <a:endParaRPr b="0" i="0" sz="3000" u="none" cap="none" strike="noStrike">
              <a:solidFill>
                <a:srgbClr val="434343"/>
              </a:solidFill>
              <a:latin typeface="Courier New"/>
              <a:ea typeface="Courier New"/>
              <a:cs typeface="Courier New"/>
              <a:sym typeface="Courier New"/>
            </a:endParaRPr>
          </a:p>
        </p:txBody>
      </p:sp>
      <p:pic>
        <p:nvPicPr>
          <p:cNvPr id="322" name="Google Shape;322;p44"/>
          <p:cNvPicPr preferRelativeResize="0"/>
          <p:nvPr/>
        </p:nvPicPr>
        <p:blipFill rotWithShape="1">
          <a:blip r:embed="rId3">
            <a:alphaModFix/>
          </a:blip>
          <a:srcRect b="0" l="0" r="0" t="0"/>
          <a:stretch/>
        </p:blipFill>
        <p:spPr>
          <a:xfrm>
            <a:off x="0" y="0"/>
            <a:ext cx="1489107" cy="148910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5"/>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Undefined and null</a:t>
            </a:r>
            <a:endParaRPr b="1" i="0" sz="4800" u="none" cap="none" strike="noStrike">
              <a:solidFill>
                <a:srgbClr val="434343"/>
              </a:solidFill>
              <a:latin typeface="Roboto"/>
              <a:ea typeface="Roboto"/>
              <a:cs typeface="Roboto"/>
              <a:sym typeface="Roboto"/>
            </a:endParaRPr>
          </a:p>
        </p:txBody>
      </p:sp>
      <p:sp>
        <p:nvSpPr>
          <p:cNvPr id="329" name="Google Shape;329;p45"/>
          <p:cNvSpPr txBox="1"/>
          <p:nvPr/>
        </p:nvSpPr>
        <p:spPr>
          <a:xfrm>
            <a:off x="2010500" y="1857000"/>
            <a:ext cx="83004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t/>
            </a:r>
            <a:endParaRPr b="0" i="0" sz="3000" u="none" cap="none" strike="noStrike">
              <a:solidFill>
                <a:srgbClr val="434343"/>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rgbClr val="434343"/>
                </a:solidFill>
                <a:latin typeface="Roboto"/>
                <a:ea typeface="Roboto"/>
                <a:cs typeface="Roboto"/>
                <a:sym typeface="Roboto"/>
              </a:rPr>
              <a:t>Difference between </a:t>
            </a:r>
            <a:r>
              <a:rPr b="0" i="0" lang="en-US" sz="3000" u="none" cap="none" strike="noStrike">
                <a:solidFill>
                  <a:srgbClr val="434343"/>
                </a:solidFill>
                <a:latin typeface="Courier New"/>
                <a:ea typeface="Courier New"/>
                <a:cs typeface="Courier New"/>
                <a:sym typeface="Courier New"/>
              </a:rPr>
              <a:t>null</a:t>
            </a:r>
            <a:r>
              <a:rPr b="0" i="0" lang="en-US" sz="3000" u="none" cap="none" strike="noStrike">
                <a:solidFill>
                  <a:srgbClr val="434343"/>
                </a:solidFill>
                <a:latin typeface="Roboto"/>
                <a:ea typeface="Roboto"/>
                <a:cs typeface="Roboto"/>
                <a:sym typeface="Roboto"/>
              </a:rPr>
              <a:t> and </a:t>
            </a:r>
            <a:r>
              <a:rPr b="0" i="0" lang="en-US" sz="3000" u="none" cap="none" strike="noStrike">
                <a:solidFill>
                  <a:srgbClr val="434343"/>
                </a:solidFill>
                <a:latin typeface="Courier New"/>
                <a:ea typeface="Courier New"/>
                <a:cs typeface="Courier New"/>
                <a:sym typeface="Courier New"/>
              </a:rPr>
              <a:t>undefined</a:t>
            </a:r>
            <a:r>
              <a:rPr b="0" i="0" lang="en-US" sz="3000" u="none" cap="none" strike="noStrike">
                <a:solidFill>
                  <a:srgbClr val="434343"/>
                </a:solidFill>
                <a:latin typeface="Roboto"/>
                <a:ea typeface="Roboto"/>
                <a:cs typeface="Roboto"/>
                <a:sym typeface="Roboto"/>
              </a:rPr>
              <a:t> is small, but it could be critical at times. </a:t>
            </a:r>
            <a:endParaRPr b="0" i="0" sz="3000" u="none" cap="none" strike="noStrike">
              <a:solidFill>
                <a:srgbClr val="434343"/>
              </a:solidFill>
              <a:latin typeface="Roboto"/>
              <a:ea typeface="Roboto"/>
              <a:cs typeface="Roboto"/>
              <a:sym typeface="Roboto"/>
            </a:endParaRPr>
          </a:p>
          <a:p>
            <a:pPr indent="-342900" lvl="0" marL="457200" marR="0" rtl="0" algn="l">
              <a:lnSpc>
                <a:spcPct val="115000"/>
              </a:lnSpc>
              <a:spcBef>
                <a:spcPts val="0"/>
              </a:spcBef>
              <a:spcAft>
                <a:spcPts val="0"/>
              </a:spcAft>
              <a:buClr>
                <a:srgbClr val="434343"/>
              </a:buClr>
              <a:buSzPts val="1800"/>
              <a:buFont typeface="Roboto"/>
              <a:buChar char="●"/>
            </a:pPr>
            <a:r>
              <a:rPr b="0" i="0" lang="en-US" sz="1800" u="none" cap="none" strike="noStrike">
                <a:solidFill>
                  <a:srgbClr val="434343"/>
                </a:solidFill>
                <a:latin typeface="Roboto"/>
                <a:ea typeface="Roboto"/>
                <a:cs typeface="Roboto"/>
                <a:sym typeface="Roboto"/>
              </a:rPr>
              <a:t>e.g. if you attempt an arithmetic operation, you get different results</a:t>
            </a:r>
            <a:endParaRPr b="0" i="0" sz="1800" u="none" cap="none" strike="noStrike">
              <a:solidFill>
                <a:srgbClr val="434343"/>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434343"/>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434343"/>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0" i="0" lang="en-US" sz="3000" u="none" cap="none" strike="noStrike">
                <a:solidFill>
                  <a:srgbClr val="434343"/>
                </a:solidFill>
                <a:latin typeface="Courier New"/>
                <a:ea typeface="Courier New"/>
                <a:cs typeface="Courier New"/>
                <a:sym typeface="Courier New"/>
              </a:rPr>
              <a:t>null</a:t>
            </a:r>
            <a:r>
              <a:rPr b="0" i="0" lang="en-US" sz="3000" u="none" cap="none" strike="noStrike">
                <a:solidFill>
                  <a:srgbClr val="434343"/>
                </a:solidFill>
                <a:latin typeface="Roboto"/>
                <a:ea typeface="Roboto"/>
                <a:cs typeface="Roboto"/>
                <a:sym typeface="Roboto"/>
              </a:rPr>
              <a:t> and </a:t>
            </a:r>
            <a:r>
              <a:rPr b="0" i="0" lang="en-US" sz="3000" u="none" cap="none" strike="noStrike">
                <a:solidFill>
                  <a:srgbClr val="434343"/>
                </a:solidFill>
                <a:latin typeface="Courier New"/>
                <a:ea typeface="Courier New"/>
                <a:cs typeface="Courier New"/>
                <a:sym typeface="Courier New"/>
              </a:rPr>
              <a:t>undefined</a:t>
            </a:r>
            <a:r>
              <a:rPr b="0" i="0" lang="en-US" sz="3000" u="none" cap="none" strike="noStrike">
                <a:solidFill>
                  <a:srgbClr val="434343"/>
                </a:solidFill>
                <a:latin typeface="Roboto"/>
                <a:ea typeface="Roboto"/>
                <a:cs typeface="Roboto"/>
                <a:sym typeface="Roboto"/>
              </a:rPr>
              <a:t> are converted to the other primitive types in different ways </a:t>
            </a:r>
            <a:endParaRPr b="0" i="0" sz="1800" u="none" cap="none" strike="noStrike">
              <a:solidFill>
                <a:srgbClr val="434343"/>
              </a:solidFill>
              <a:latin typeface="Roboto"/>
              <a:ea typeface="Roboto"/>
              <a:cs typeface="Roboto"/>
              <a:sym typeface="Roboto"/>
            </a:endParaRPr>
          </a:p>
        </p:txBody>
      </p:sp>
      <p:pic>
        <p:nvPicPr>
          <p:cNvPr id="330" name="Google Shape;330;p45"/>
          <p:cNvPicPr preferRelativeResize="0"/>
          <p:nvPr/>
        </p:nvPicPr>
        <p:blipFill rotWithShape="1">
          <a:blip r:embed="rId3">
            <a:alphaModFix/>
          </a:blip>
          <a:srcRect b="0" l="0" r="0" t="0"/>
          <a:stretch/>
        </p:blipFill>
        <p:spPr>
          <a:xfrm>
            <a:off x="0" y="0"/>
            <a:ext cx="1489107" cy="148910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46"/>
          <p:cNvPicPr preferRelativeResize="0"/>
          <p:nvPr/>
        </p:nvPicPr>
        <p:blipFill rotWithShape="1">
          <a:blip r:embed="rId3">
            <a:alphaModFix/>
          </a:blip>
          <a:srcRect b="0" l="0" r="0" t="0"/>
          <a:stretch/>
        </p:blipFill>
        <p:spPr>
          <a:xfrm>
            <a:off x="0" y="0"/>
            <a:ext cx="12192000" cy="6842900"/>
          </a:xfrm>
          <a:prstGeom prst="rect">
            <a:avLst/>
          </a:prstGeom>
          <a:noFill/>
          <a:ln>
            <a:noFill/>
          </a:ln>
        </p:spPr>
      </p:pic>
      <p:pic>
        <p:nvPicPr>
          <p:cNvPr id="337" name="Google Shape;337;p46"/>
          <p:cNvPicPr preferRelativeResize="0"/>
          <p:nvPr/>
        </p:nvPicPr>
        <p:blipFill rotWithShape="1">
          <a:blip r:embed="rId4">
            <a:alphaModFix/>
          </a:blip>
          <a:srcRect b="0" l="0" r="0" t="0"/>
          <a:stretch/>
        </p:blipFill>
        <p:spPr>
          <a:xfrm>
            <a:off x="0" y="0"/>
            <a:ext cx="4868997" cy="4868997"/>
          </a:xfrm>
          <a:prstGeom prst="rect">
            <a:avLst/>
          </a:prstGeom>
          <a:noFill/>
          <a:ln>
            <a:noFill/>
          </a:ln>
        </p:spPr>
      </p:pic>
      <p:sp>
        <p:nvSpPr>
          <p:cNvPr id="338" name="Google Shape;338;p46"/>
          <p:cNvSpPr txBox="1"/>
          <p:nvPr/>
        </p:nvSpPr>
        <p:spPr>
          <a:xfrm>
            <a:off x="5085709" y="3411021"/>
            <a:ext cx="2301410"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chemeClr val="lt1"/>
              </a:solidFill>
              <a:latin typeface="Arial"/>
              <a:ea typeface="Arial"/>
              <a:cs typeface="Arial"/>
              <a:sym typeface="Arial"/>
            </a:endParaRPr>
          </a:p>
        </p:txBody>
      </p:sp>
      <p:sp>
        <p:nvSpPr>
          <p:cNvPr id="339" name="Google Shape;339;p46"/>
          <p:cNvSpPr txBox="1"/>
          <p:nvPr>
            <p:ph type="title"/>
          </p:nvPr>
        </p:nvSpPr>
        <p:spPr>
          <a:xfrm>
            <a:off x="831850" y="1709738"/>
            <a:ext cx="10515600" cy="2852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400"/>
              <a:buNone/>
            </a:pPr>
            <a:r>
              <a:rPr b="1" lang="en-US">
                <a:solidFill>
                  <a:schemeClr val="lt1"/>
                </a:solidFill>
                <a:latin typeface="Roboto"/>
                <a:ea typeface="Roboto"/>
                <a:cs typeface="Roboto"/>
                <a:sym typeface="Roboto"/>
              </a:rPr>
              <a:t>Practical</a:t>
            </a:r>
            <a:endParaRPr b="1">
              <a:solidFill>
                <a:schemeClr val="lt1"/>
              </a:solidFill>
              <a:latin typeface="Roboto"/>
              <a:ea typeface="Roboto"/>
              <a:cs typeface="Roboto"/>
              <a:sym typeface="Roboto"/>
            </a:endParaRPr>
          </a:p>
        </p:txBody>
      </p:sp>
      <p:sp>
        <p:nvSpPr>
          <p:cNvPr id="340" name="Google Shape;340;p46"/>
          <p:cNvSpPr txBox="1"/>
          <p:nvPr>
            <p:ph idx="1" type="body"/>
          </p:nvPr>
        </p:nvSpPr>
        <p:spPr>
          <a:xfrm>
            <a:off x="831850" y="4589463"/>
            <a:ext cx="10515600" cy="1500300"/>
          </a:xfrm>
          <a:prstGeom prst="rect">
            <a:avLst/>
          </a:prstGeom>
          <a:noFill/>
          <a:ln>
            <a:noFill/>
          </a:ln>
        </p:spPr>
        <p:txBody>
          <a:bodyPr anchorCtr="0" anchor="t" bIns="91425" lIns="91425" spcFirstLastPara="1" rIns="91425" wrap="square" tIns="91425">
            <a:noAutofit/>
          </a:bodyPr>
          <a:lstStyle/>
          <a:p>
            <a:pPr indent="-50800" lvl="0" marL="228600" rtl="0" algn="r">
              <a:lnSpc>
                <a:spcPct val="90000"/>
              </a:lnSpc>
              <a:spcBef>
                <a:spcPts val="1000"/>
              </a:spcBef>
              <a:spcAft>
                <a:spcPts val="0"/>
              </a:spcAft>
              <a:buSzPts val="2800"/>
              <a:buNone/>
            </a:pPr>
            <a:r>
              <a:t/>
            </a:r>
            <a:endParaRPr>
              <a:solidFill>
                <a:srgbClr val="F3F3F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7"/>
          <p:cNvPicPr preferRelativeResize="0"/>
          <p:nvPr/>
        </p:nvPicPr>
        <p:blipFill rotWithShape="1">
          <a:blip r:embed="rId3">
            <a:alphaModFix amt="69000"/>
          </a:blip>
          <a:srcRect b="0" l="0" r="0" t="0"/>
          <a:stretch/>
        </p:blipFill>
        <p:spPr>
          <a:xfrm>
            <a:off x="0" y="0"/>
            <a:ext cx="12190189" cy="6858000"/>
          </a:xfrm>
          <a:prstGeom prst="rect">
            <a:avLst/>
          </a:prstGeom>
          <a:noFill/>
          <a:ln>
            <a:noFill/>
          </a:ln>
        </p:spPr>
      </p:pic>
      <p:pic>
        <p:nvPicPr>
          <p:cNvPr id="182" name="Google Shape;182;p27"/>
          <p:cNvPicPr preferRelativeResize="0"/>
          <p:nvPr/>
        </p:nvPicPr>
        <p:blipFill rotWithShape="1">
          <a:blip r:embed="rId4">
            <a:alphaModFix/>
          </a:blip>
          <a:srcRect b="69186" l="0" r="68120" t="0"/>
          <a:stretch/>
        </p:blipFill>
        <p:spPr>
          <a:xfrm>
            <a:off x="0" y="0"/>
            <a:ext cx="1552225" cy="1500300"/>
          </a:xfrm>
          <a:prstGeom prst="rect">
            <a:avLst/>
          </a:prstGeom>
          <a:noFill/>
          <a:ln>
            <a:noFill/>
          </a:ln>
        </p:spPr>
      </p:pic>
      <p:sp>
        <p:nvSpPr>
          <p:cNvPr id="183" name="Google Shape;183;p27"/>
          <p:cNvSpPr txBox="1"/>
          <p:nvPr>
            <p:ph type="title"/>
          </p:nvPr>
        </p:nvSpPr>
        <p:spPr>
          <a:xfrm>
            <a:off x="0" y="2746650"/>
            <a:ext cx="12163200" cy="1364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b="1" lang="en-US" sz="6000">
                <a:solidFill>
                  <a:srgbClr val="FFFFFF"/>
                </a:solidFill>
                <a:latin typeface="Roboto"/>
                <a:ea typeface="Roboto"/>
                <a:cs typeface="Roboto"/>
                <a:sym typeface="Roboto"/>
              </a:rPr>
              <a:t>Booleans, Operators in Depth</a:t>
            </a:r>
            <a:endParaRPr b="1" sz="6000">
              <a:solidFill>
                <a:srgbClr val="FFFFFF"/>
              </a:solidFill>
              <a:latin typeface="Roboto"/>
              <a:ea typeface="Roboto"/>
              <a:cs typeface="Roboto"/>
              <a:sym typeface="Roboto"/>
            </a:endParaRPr>
          </a:p>
        </p:txBody>
      </p:sp>
      <p:sp>
        <p:nvSpPr>
          <p:cNvPr id="184" name="Google Shape;184;p27"/>
          <p:cNvSpPr txBox="1"/>
          <p:nvPr>
            <p:ph idx="1" type="body"/>
          </p:nvPr>
        </p:nvSpPr>
        <p:spPr>
          <a:xfrm>
            <a:off x="0" y="3870675"/>
            <a:ext cx="12163200" cy="925200"/>
          </a:xfrm>
          <a:prstGeom prst="rect">
            <a:avLst/>
          </a:prstGeom>
          <a:noFill/>
          <a:ln>
            <a:noFill/>
          </a:ln>
        </p:spPr>
        <p:txBody>
          <a:bodyPr anchorCtr="0" anchor="t" bIns="91425" lIns="91425" spcFirstLastPara="1" rIns="91425" wrap="square" tIns="91425">
            <a:noAutofit/>
          </a:bodyPr>
          <a:lstStyle/>
          <a:p>
            <a:pPr indent="-50800" lvl="0" marL="228600" rtl="0" algn="ctr">
              <a:lnSpc>
                <a:spcPct val="90000"/>
              </a:lnSpc>
              <a:spcBef>
                <a:spcPts val="1000"/>
              </a:spcBef>
              <a:spcAft>
                <a:spcPts val="0"/>
              </a:spcAft>
              <a:buSzPts val="2800"/>
              <a:buNone/>
            </a:pPr>
            <a:r>
              <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Booleans</a:t>
            </a:r>
            <a:endParaRPr b="1" i="0" sz="4800" u="none" cap="none" strike="noStrike">
              <a:solidFill>
                <a:srgbClr val="434343"/>
              </a:solidFill>
              <a:latin typeface="Roboto"/>
              <a:ea typeface="Roboto"/>
              <a:cs typeface="Roboto"/>
              <a:sym typeface="Roboto"/>
            </a:endParaRPr>
          </a:p>
        </p:txBody>
      </p:sp>
      <p:sp>
        <p:nvSpPr>
          <p:cNvPr id="191" name="Google Shape;191;p28"/>
          <p:cNvSpPr txBox="1"/>
          <p:nvPr/>
        </p:nvSpPr>
        <p:spPr>
          <a:xfrm>
            <a:off x="2010506" y="18570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rgbClr val="000000"/>
                </a:solidFill>
                <a:highlight>
                  <a:srgbClr val="FFD966"/>
                </a:highlight>
                <a:latin typeface="Roboto"/>
                <a:ea typeface="Roboto"/>
                <a:cs typeface="Roboto"/>
                <a:sym typeface="Roboto"/>
              </a:rPr>
              <a:t>A boolean value represents </a:t>
            </a:r>
            <a:r>
              <a:rPr b="0" i="0" lang="en-US" sz="3000" u="none" cap="none" strike="noStrike">
                <a:solidFill>
                  <a:srgbClr val="000000"/>
                </a:solidFill>
                <a:highlight>
                  <a:srgbClr val="FFD966"/>
                </a:highlight>
                <a:latin typeface="Courier New"/>
                <a:ea typeface="Courier New"/>
                <a:cs typeface="Courier New"/>
                <a:sym typeface="Courier New"/>
              </a:rPr>
              <a:t>truth</a:t>
            </a:r>
            <a:r>
              <a:rPr b="0" i="0" lang="en-US" sz="3000" u="none" cap="none" strike="noStrike">
                <a:solidFill>
                  <a:srgbClr val="000000"/>
                </a:solidFill>
                <a:highlight>
                  <a:srgbClr val="FFD966"/>
                </a:highlight>
                <a:latin typeface="Roboto"/>
                <a:ea typeface="Roboto"/>
                <a:cs typeface="Roboto"/>
                <a:sym typeface="Roboto"/>
              </a:rPr>
              <a:t> or </a:t>
            </a:r>
            <a:r>
              <a:rPr b="0" i="0" lang="en-US" sz="3000" u="none" cap="none" strike="noStrike">
                <a:solidFill>
                  <a:srgbClr val="000000"/>
                </a:solidFill>
                <a:highlight>
                  <a:srgbClr val="FFD966"/>
                </a:highlight>
                <a:latin typeface="Courier New"/>
                <a:ea typeface="Courier New"/>
                <a:cs typeface="Courier New"/>
                <a:sym typeface="Courier New"/>
              </a:rPr>
              <a:t>falsehood</a:t>
            </a:r>
            <a:r>
              <a:rPr b="0" i="0" lang="en-US" sz="3000" u="none" cap="none" strike="noStrike">
                <a:solidFill>
                  <a:srgbClr val="000000"/>
                </a:solidFill>
                <a:highlight>
                  <a:srgbClr val="FFD966"/>
                </a:highlight>
                <a:latin typeface="Roboto"/>
                <a:ea typeface="Roboto"/>
                <a:cs typeface="Roboto"/>
                <a:sym typeface="Roboto"/>
              </a:rPr>
              <a:t>, </a:t>
            </a:r>
            <a:r>
              <a:rPr b="0" i="0" lang="en-US" sz="3000" u="none" cap="none" strike="noStrike">
                <a:solidFill>
                  <a:srgbClr val="000000"/>
                </a:solidFill>
                <a:highlight>
                  <a:srgbClr val="FFD966"/>
                </a:highlight>
                <a:latin typeface="Courier New"/>
                <a:ea typeface="Courier New"/>
                <a:cs typeface="Courier New"/>
                <a:sym typeface="Courier New"/>
              </a:rPr>
              <a:t>on</a:t>
            </a:r>
            <a:r>
              <a:rPr b="0" i="0" lang="en-US" sz="3000" u="none" cap="none" strike="noStrike">
                <a:solidFill>
                  <a:srgbClr val="000000"/>
                </a:solidFill>
                <a:highlight>
                  <a:srgbClr val="FFD966"/>
                </a:highlight>
                <a:latin typeface="Roboto"/>
                <a:ea typeface="Roboto"/>
                <a:cs typeface="Roboto"/>
                <a:sym typeface="Roboto"/>
              </a:rPr>
              <a:t> or </a:t>
            </a:r>
            <a:r>
              <a:rPr b="0" i="0" lang="en-US" sz="3000" u="none" cap="none" strike="noStrike">
                <a:solidFill>
                  <a:srgbClr val="000000"/>
                </a:solidFill>
                <a:highlight>
                  <a:srgbClr val="FFD966"/>
                </a:highlight>
                <a:latin typeface="Courier New"/>
                <a:ea typeface="Courier New"/>
                <a:cs typeface="Courier New"/>
                <a:sym typeface="Courier New"/>
              </a:rPr>
              <a:t>off</a:t>
            </a:r>
            <a:r>
              <a:rPr b="0" i="0" lang="en-US" sz="3000" u="none" cap="none" strike="noStrike">
                <a:solidFill>
                  <a:srgbClr val="000000"/>
                </a:solidFill>
                <a:highlight>
                  <a:srgbClr val="FFD966"/>
                </a:highlight>
                <a:latin typeface="Roboto"/>
                <a:ea typeface="Roboto"/>
                <a:cs typeface="Roboto"/>
                <a:sym typeface="Roboto"/>
              </a:rPr>
              <a:t>, </a:t>
            </a:r>
            <a:r>
              <a:rPr b="0" i="0" lang="en-US" sz="3000" u="none" cap="none" strike="noStrike">
                <a:solidFill>
                  <a:srgbClr val="000000"/>
                </a:solidFill>
                <a:highlight>
                  <a:srgbClr val="FFD966"/>
                </a:highlight>
                <a:latin typeface="Courier New"/>
                <a:ea typeface="Courier New"/>
                <a:cs typeface="Courier New"/>
                <a:sym typeface="Courier New"/>
              </a:rPr>
              <a:t>yes</a:t>
            </a:r>
            <a:r>
              <a:rPr b="0" i="0" lang="en-US" sz="3000" u="none" cap="none" strike="noStrike">
                <a:solidFill>
                  <a:srgbClr val="000000"/>
                </a:solidFill>
                <a:highlight>
                  <a:srgbClr val="FFD966"/>
                </a:highlight>
                <a:latin typeface="Roboto"/>
                <a:ea typeface="Roboto"/>
                <a:cs typeface="Roboto"/>
                <a:sym typeface="Roboto"/>
              </a:rPr>
              <a:t> or </a:t>
            </a:r>
            <a:r>
              <a:rPr b="0" i="0" lang="en-US" sz="3000" u="none" cap="none" strike="noStrike">
                <a:solidFill>
                  <a:srgbClr val="000000"/>
                </a:solidFill>
                <a:highlight>
                  <a:srgbClr val="FFD966"/>
                </a:highlight>
                <a:latin typeface="Courier New"/>
                <a:ea typeface="Courier New"/>
                <a:cs typeface="Courier New"/>
                <a:sym typeface="Courier New"/>
              </a:rPr>
              <a:t>no</a:t>
            </a:r>
            <a:endParaRPr b="0" i="0" sz="3000" u="none" cap="none" strike="noStrike">
              <a:solidFill>
                <a:srgbClr val="000000"/>
              </a:solidFill>
              <a:highlight>
                <a:srgbClr val="FFD966"/>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3000"/>
              <a:buFont typeface="Arial"/>
              <a:buNone/>
            </a:pPr>
            <a:r>
              <a:t/>
            </a:r>
            <a:endParaRPr b="0" i="0" sz="30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There are two possible values of this type</a:t>
            </a:r>
            <a:endParaRPr b="0" i="0" sz="30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3000"/>
              <a:buFont typeface="Arial"/>
              <a:buNone/>
            </a:pPr>
            <a:r>
              <a:t/>
            </a:r>
            <a:endParaRPr b="0" i="0" sz="30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The reserved words </a:t>
            </a:r>
            <a:r>
              <a:rPr b="1" i="0" lang="en-US" sz="3000" u="none" cap="none" strike="noStrike">
                <a:solidFill>
                  <a:srgbClr val="000000"/>
                </a:solidFill>
                <a:highlight>
                  <a:srgbClr val="CFE2F3"/>
                </a:highlight>
                <a:latin typeface="Courier New"/>
                <a:ea typeface="Courier New"/>
                <a:cs typeface="Courier New"/>
                <a:sym typeface="Courier New"/>
              </a:rPr>
              <a:t>true</a:t>
            </a:r>
            <a:r>
              <a:rPr b="0" i="0" lang="en-US" sz="3000" u="none" cap="none" strike="noStrike">
                <a:solidFill>
                  <a:srgbClr val="000000"/>
                </a:solidFill>
                <a:latin typeface="Roboto"/>
                <a:ea typeface="Roboto"/>
                <a:cs typeface="Roboto"/>
                <a:sym typeface="Roboto"/>
              </a:rPr>
              <a:t> and </a:t>
            </a:r>
            <a:r>
              <a:rPr b="1" i="0" lang="en-US" sz="3000" u="none" cap="none" strike="noStrike">
                <a:solidFill>
                  <a:srgbClr val="000000"/>
                </a:solidFill>
                <a:highlight>
                  <a:srgbClr val="CFE2F3"/>
                </a:highlight>
                <a:latin typeface="Courier New"/>
                <a:ea typeface="Courier New"/>
                <a:cs typeface="Courier New"/>
                <a:sym typeface="Courier New"/>
              </a:rPr>
              <a:t>false</a:t>
            </a:r>
            <a:r>
              <a:rPr b="0" i="0" lang="en-US" sz="3000" u="none" cap="none" strike="noStrike">
                <a:solidFill>
                  <a:srgbClr val="000000"/>
                </a:solidFill>
                <a:latin typeface="Roboto"/>
                <a:ea typeface="Roboto"/>
                <a:cs typeface="Roboto"/>
                <a:sym typeface="Roboto"/>
              </a:rPr>
              <a:t> evaluate to these two values</a:t>
            </a:r>
            <a:endParaRPr b="0" i="0" sz="30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3000"/>
              <a:buFont typeface="Arial"/>
              <a:buNone/>
            </a:pPr>
            <a:r>
              <a:t/>
            </a:r>
            <a:endParaRPr b="0" i="0" sz="30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Boolean values are a result of comparison</a:t>
            </a:r>
            <a:endParaRPr b="0" i="0" sz="3000" u="none" cap="none" strike="noStrike">
              <a:solidFill>
                <a:srgbClr val="000000"/>
              </a:solidFill>
              <a:latin typeface="Roboto"/>
              <a:ea typeface="Roboto"/>
              <a:cs typeface="Roboto"/>
              <a:sym typeface="Roboto"/>
            </a:endParaRPr>
          </a:p>
        </p:txBody>
      </p:sp>
      <p:pic>
        <p:nvPicPr>
          <p:cNvPr id="192" name="Google Shape;192;p28"/>
          <p:cNvPicPr preferRelativeResize="0"/>
          <p:nvPr/>
        </p:nvPicPr>
        <p:blipFill rotWithShape="1">
          <a:blip r:embed="rId3">
            <a:alphaModFix/>
          </a:blip>
          <a:srcRect b="0" l="0" r="0" t="0"/>
          <a:stretch/>
        </p:blipFill>
        <p:spPr>
          <a:xfrm>
            <a:off x="0" y="0"/>
            <a:ext cx="1489107" cy="148910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Logical Operators</a:t>
            </a:r>
            <a:endParaRPr b="1" i="0" sz="4800" u="none" cap="none" strike="noStrike">
              <a:solidFill>
                <a:srgbClr val="434343"/>
              </a:solidFill>
              <a:latin typeface="Roboto"/>
              <a:ea typeface="Roboto"/>
              <a:cs typeface="Roboto"/>
              <a:sym typeface="Roboto"/>
            </a:endParaRPr>
          </a:p>
        </p:txBody>
      </p:sp>
      <p:sp>
        <p:nvSpPr>
          <p:cNvPr id="199" name="Google Shape;199;p29"/>
          <p:cNvSpPr txBox="1"/>
          <p:nvPr/>
        </p:nvSpPr>
        <p:spPr>
          <a:xfrm>
            <a:off x="2010506" y="18570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There are three operators called logical operators, that work with Boolean values</a:t>
            </a:r>
            <a:endParaRPr b="0" i="0" sz="30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3000"/>
              <a:buFont typeface="Arial"/>
              <a:buNone/>
            </a:pPr>
            <a:r>
              <a:t/>
            </a:r>
            <a:endParaRPr b="0" i="0" sz="3000" u="none" cap="none" strike="noStrike">
              <a:solidFill>
                <a:srgbClr val="000000"/>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rgbClr val="000000"/>
                </a:solidFill>
                <a:latin typeface="Courier New"/>
                <a:ea typeface="Courier New"/>
                <a:cs typeface="Courier New"/>
                <a:sym typeface="Courier New"/>
              </a:rPr>
              <a:t>!</a:t>
            </a:r>
            <a:r>
              <a:rPr b="0" i="0" lang="en-US" sz="3000" u="none" cap="none" strike="noStrike">
                <a:solidFill>
                  <a:srgbClr val="000000"/>
                </a:solidFill>
                <a:latin typeface="Roboto"/>
                <a:ea typeface="Roboto"/>
                <a:cs typeface="Roboto"/>
                <a:sym typeface="Roboto"/>
              </a:rPr>
              <a:t> – logical </a:t>
            </a:r>
            <a:r>
              <a:rPr b="1" i="0" lang="en-US" sz="3000" u="none" cap="none" strike="noStrike">
                <a:solidFill>
                  <a:srgbClr val="000000"/>
                </a:solidFill>
                <a:latin typeface="Roboto"/>
                <a:ea typeface="Roboto"/>
                <a:cs typeface="Roboto"/>
                <a:sym typeface="Roboto"/>
              </a:rPr>
              <a:t>NOT</a:t>
            </a:r>
            <a:r>
              <a:rPr b="0" i="0" lang="en-US" sz="3000" u="none" cap="none" strike="noStrike">
                <a:solidFill>
                  <a:srgbClr val="000000"/>
                </a:solidFill>
                <a:latin typeface="Roboto"/>
                <a:ea typeface="Roboto"/>
                <a:cs typeface="Roboto"/>
                <a:sym typeface="Roboto"/>
              </a:rPr>
              <a:t> (negation)</a:t>
            </a:r>
            <a:endParaRPr b="0" i="0" sz="30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rgbClr val="000000"/>
                </a:solidFill>
                <a:latin typeface="Courier New"/>
                <a:ea typeface="Courier New"/>
                <a:cs typeface="Courier New"/>
                <a:sym typeface="Courier New"/>
              </a:rPr>
              <a:t>&amp;&amp;</a:t>
            </a:r>
            <a:r>
              <a:rPr b="0" i="0" lang="en-US" sz="3000" u="none" cap="none" strike="noStrike">
                <a:solidFill>
                  <a:srgbClr val="000000"/>
                </a:solidFill>
                <a:latin typeface="Roboto"/>
                <a:ea typeface="Roboto"/>
                <a:cs typeface="Roboto"/>
                <a:sym typeface="Roboto"/>
              </a:rPr>
              <a:t> – logical </a:t>
            </a:r>
            <a:r>
              <a:rPr b="1" i="0" lang="en-US" sz="3000" u="none" cap="none" strike="noStrike">
                <a:solidFill>
                  <a:srgbClr val="000000"/>
                </a:solidFill>
                <a:latin typeface="Roboto"/>
                <a:ea typeface="Roboto"/>
                <a:cs typeface="Roboto"/>
                <a:sym typeface="Roboto"/>
              </a:rPr>
              <a:t>AND</a:t>
            </a:r>
            <a:endParaRPr b="1" i="0" sz="30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rgbClr val="000000"/>
                </a:solidFill>
                <a:latin typeface="Courier New"/>
                <a:ea typeface="Courier New"/>
                <a:cs typeface="Courier New"/>
                <a:sym typeface="Courier New"/>
              </a:rPr>
              <a:t>||</a:t>
            </a:r>
            <a:r>
              <a:rPr b="0" i="0" lang="en-US" sz="3000" u="none" cap="none" strike="noStrike">
                <a:solidFill>
                  <a:srgbClr val="000000"/>
                </a:solidFill>
                <a:latin typeface="Roboto"/>
                <a:ea typeface="Roboto"/>
                <a:cs typeface="Roboto"/>
                <a:sym typeface="Roboto"/>
              </a:rPr>
              <a:t> – logical </a:t>
            </a:r>
            <a:r>
              <a:rPr b="1" i="0" lang="en-US" sz="3000" u="none" cap="none" strike="noStrike">
                <a:solidFill>
                  <a:srgbClr val="000000"/>
                </a:solidFill>
                <a:latin typeface="Roboto"/>
                <a:ea typeface="Roboto"/>
                <a:cs typeface="Roboto"/>
                <a:sym typeface="Roboto"/>
              </a:rPr>
              <a:t>OR</a:t>
            </a:r>
            <a:endParaRPr b="1" i="0" sz="30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3000"/>
              <a:buFont typeface="Arial"/>
              <a:buNone/>
            </a:pPr>
            <a:r>
              <a:t/>
            </a:r>
            <a:endParaRPr b="0" i="0" sz="30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When something is not true, it must be false.</a:t>
            </a:r>
            <a:endParaRPr b="0" i="0" sz="3000" u="none" cap="none" strike="noStrike">
              <a:solidFill>
                <a:srgbClr val="000000"/>
              </a:solidFill>
              <a:latin typeface="Roboto"/>
              <a:ea typeface="Roboto"/>
              <a:cs typeface="Roboto"/>
              <a:sym typeface="Roboto"/>
            </a:endParaRPr>
          </a:p>
        </p:txBody>
      </p:sp>
      <p:pic>
        <p:nvPicPr>
          <p:cNvPr id="200" name="Google Shape;200;p29"/>
          <p:cNvPicPr preferRelativeResize="0"/>
          <p:nvPr/>
        </p:nvPicPr>
        <p:blipFill rotWithShape="1">
          <a:blip r:embed="rId3">
            <a:alphaModFix/>
          </a:blip>
          <a:srcRect b="0" l="0" r="0" t="0"/>
          <a:stretch/>
        </p:blipFill>
        <p:spPr>
          <a:xfrm>
            <a:off x="0" y="0"/>
            <a:ext cx="1489107" cy="148910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Logical Operators</a:t>
            </a:r>
            <a:endParaRPr b="1" i="0" sz="4800" u="none" cap="none" strike="noStrike">
              <a:solidFill>
                <a:srgbClr val="434343"/>
              </a:solidFill>
              <a:latin typeface="Roboto"/>
              <a:ea typeface="Roboto"/>
              <a:cs typeface="Roboto"/>
              <a:sym typeface="Roboto"/>
            </a:endParaRPr>
          </a:p>
        </p:txBody>
      </p:sp>
      <p:sp>
        <p:nvSpPr>
          <p:cNvPr id="207" name="Google Shape;207;p30"/>
          <p:cNvSpPr txBox="1"/>
          <p:nvPr/>
        </p:nvSpPr>
        <p:spPr>
          <a:xfrm>
            <a:off x="2010506" y="18570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You can convert any value to its Boolean equivalent using a double negation</a:t>
            </a:r>
            <a:endParaRPr b="0" i="0" sz="30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rgbClr val="000000"/>
                </a:solidFill>
                <a:latin typeface="Courier New"/>
                <a:ea typeface="Courier New"/>
                <a:cs typeface="Courier New"/>
                <a:sym typeface="Courier New"/>
              </a:rPr>
              <a:t>	!!”somestring”</a:t>
            </a:r>
            <a:endParaRPr b="0" i="0" sz="3000" u="none" cap="none" strike="noStrike">
              <a:solidFill>
                <a:srgbClr val="000000"/>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Most values convert to true with the exception of the following, which convert to false</a:t>
            </a:r>
            <a:endParaRPr b="0" i="0" sz="3000" u="none" cap="none" strike="noStrike">
              <a:solidFill>
                <a:srgbClr val="000000"/>
              </a:solidFill>
              <a:latin typeface="Roboto"/>
              <a:ea typeface="Roboto"/>
              <a:cs typeface="Roboto"/>
              <a:sym typeface="Roboto"/>
            </a:endParaRPr>
          </a:p>
          <a:p>
            <a:pPr indent="-381000" lvl="0" marL="457200" marR="0" rtl="0" algn="l">
              <a:lnSpc>
                <a:spcPct val="115000"/>
              </a:lnSpc>
              <a:spcBef>
                <a:spcPts val="0"/>
              </a:spcBef>
              <a:spcAft>
                <a:spcPts val="0"/>
              </a:spcAft>
              <a:buClr>
                <a:srgbClr val="000000"/>
              </a:buClr>
              <a:buSzPts val="2400"/>
              <a:buFont typeface="Courier New"/>
              <a:buChar char="●"/>
            </a:pPr>
            <a:r>
              <a:rPr b="0" i="0" lang="en-US" sz="2400" u="none" cap="none" strike="noStrike">
                <a:solidFill>
                  <a:srgbClr val="000000"/>
                </a:solidFill>
                <a:latin typeface="Roboto"/>
                <a:ea typeface="Roboto"/>
                <a:cs typeface="Roboto"/>
                <a:sym typeface="Roboto"/>
              </a:rPr>
              <a:t>The empty string</a:t>
            </a:r>
            <a:r>
              <a:rPr b="0" i="0" lang="en-US" sz="2400" u="none" cap="none" strike="noStrike">
                <a:solidFill>
                  <a:srgbClr val="000000"/>
                </a:solidFill>
                <a:latin typeface="Courier New"/>
                <a:ea typeface="Courier New"/>
                <a:cs typeface="Courier New"/>
                <a:sym typeface="Courier New"/>
              </a:rPr>
              <a:t> ""</a:t>
            </a:r>
            <a:endParaRPr b="0" i="0" sz="2400" u="none" cap="none" strike="noStrike">
              <a:solidFill>
                <a:srgbClr val="000000"/>
              </a:solidFill>
              <a:latin typeface="Courier New"/>
              <a:ea typeface="Courier New"/>
              <a:cs typeface="Courier New"/>
              <a:sym typeface="Courier New"/>
            </a:endParaRPr>
          </a:p>
          <a:p>
            <a:pPr indent="-381000" lvl="0" marL="457200" marR="0" rtl="0" algn="l">
              <a:lnSpc>
                <a:spcPct val="115000"/>
              </a:lnSpc>
              <a:spcBef>
                <a:spcPts val="0"/>
              </a:spcBef>
              <a:spcAft>
                <a:spcPts val="0"/>
              </a:spcAft>
              <a:buClr>
                <a:srgbClr val="000000"/>
              </a:buClr>
              <a:buSzPts val="2400"/>
              <a:buFont typeface="Courier New"/>
              <a:buChar char="●"/>
            </a:pPr>
            <a:r>
              <a:rPr b="0" i="0" lang="en-US" sz="2400" u="none" cap="none" strike="noStrike">
                <a:solidFill>
                  <a:srgbClr val="000000"/>
                </a:solidFill>
                <a:latin typeface="Courier New"/>
                <a:ea typeface="Courier New"/>
                <a:cs typeface="Courier New"/>
                <a:sym typeface="Courier New"/>
              </a:rPr>
              <a:t>null</a:t>
            </a:r>
            <a:endParaRPr b="0" i="0" sz="2400" u="none" cap="none" strike="noStrike">
              <a:solidFill>
                <a:srgbClr val="000000"/>
              </a:solidFill>
              <a:latin typeface="Courier New"/>
              <a:ea typeface="Courier New"/>
              <a:cs typeface="Courier New"/>
              <a:sym typeface="Courier New"/>
            </a:endParaRPr>
          </a:p>
          <a:p>
            <a:pPr indent="-381000" lvl="0" marL="457200" marR="0" rtl="0" algn="l">
              <a:lnSpc>
                <a:spcPct val="115000"/>
              </a:lnSpc>
              <a:spcBef>
                <a:spcPts val="0"/>
              </a:spcBef>
              <a:spcAft>
                <a:spcPts val="0"/>
              </a:spcAft>
              <a:buClr>
                <a:srgbClr val="000000"/>
              </a:buClr>
              <a:buSzPts val="2400"/>
              <a:buFont typeface="Courier New"/>
              <a:buChar char="●"/>
            </a:pPr>
            <a:r>
              <a:rPr b="0" i="0" lang="en-US" sz="2400" u="none" cap="none" strike="noStrike">
                <a:solidFill>
                  <a:srgbClr val="000000"/>
                </a:solidFill>
                <a:latin typeface="Courier New"/>
                <a:ea typeface="Courier New"/>
                <a:cs typeface="Courier New"/>
                <a:sym typeface="Courier New"/>
              </a:rPr>
              <a:t>undefined</a:t>
            </a:r>
            <a:endParaRPr b="0" i="0" sz="2400" u="none" cap="none" strike="noStrike">
              <a:solidFill>
                <a:srgbClr val="000000"/>
              </a:solidFill>
              <a:latin typeface="Courier New"/>
              <a:ea typeface="Courier New"/>
              <a:cs typeface="Courier New"/>
              <a:sym typeface="Courier New"/>
            </a:endParaRPr>
          </a:p>
          <a:p>
            <a:pPr indent="-381000" lvl="0" marL="457200" marR="0" rtl="0" algn="l">
              <a:lnSpc>
                <a:spcPct val="115000"/>
              </a:lnSpc>
              <a:spcBef>
                <a:spcPts val="0"/>
              </a:spcBef>
              <a:spcAft>
                <a:spcPts val="0"/>
              </a:spcAft>
              <a:buClr>
                <a:srgbClr val="000000"/>
              </a:buClr>
              <a:buSzPts val="2400"/>
              <a:buFont typeface="Courier New"/>
              <a:buChar char="●"/>
            </a:pPr>
            <a:r>
              <a:rPr b="0" i="0" lang="en-US" sz="2400" u="none" cap="none" strike="noStrike">
                <a:solidFill>
                  <a:srgbClr val="000000"/>
                </a:solidFill>
                <a:latin typeface="Roboto"/>
                <a:ea typeface="Roboto"/>
                <a:cs typeface="Roboto"/>
                <a:sym typeface="Roboto"/>
              </a:rPr>
              <a:t>The number</a:t>
            </a:r>
            <a:r>
              <a:rPr b="0" i="0" lang="en-US" sz="2400" u="none" cap="none" strike="noStrike">
                <a:solidFill>
                  <a:srgbClr val="000000"/>
                </a:solidFill>
                <a:latin typeface="Courier New"/>
                <a:ea typeface="Courier New"/>
                <a:cs typeface="Courier New"/>
                <a:sym typeface="Courier New"/>
              </a:rPr>
              <a:t> 0</a:t>
            </a:r>
            <a:endParaRPr b="0" i="0" sz="2400" u="none" cap="none" strike="noStrike">
              <a:solidFill>
                <a:srgbClr val="000000"/>
              </a:solidFill>
              <a:latin typeface="Courier New"/>
              <a:ea typeface="Courier New"/>
              <a:cs typeface="Courier New"/>
              <a:sym typeface="Courier New"/>
            </a:endParaRPr>
          </a:p>
          <a:p>
            <a:pPr indent="-381000" lvl="0" marL="457200" marR="0" rtl="0" algn="l">
              <a:lnSpc>
                <a:spcPct val="115000"/>
              </a:lnSpc>
              <a:spcBef>
                <a:spcPts val="0"/>
              </a:spcBef>
              <a:spcAft>
                <a:spcPts val="0"/>
              </a:spcAft>
              <a:buClr>
                <a:srgbClr val="000000"/>
              </a:buClr>
              <a:buSzPts val="2400"/>
              <a:buFont typeface="Courier New"/>
              <a:buChar char="●"/>
            </a:pPr>
            <a:r>
              <a:rPr b="0" i="0" lang="en-US" sz="2400" u="none" cap="none" strike="noStrike">
                <a:solidFill>
                  <a:srgbClr val="000000"/>
                </a:solidFill>
                <a:latin typeface="Roboto"/>
                <a:ea typeface="Roboto"/>
                <a:cs typeface="Roboto"/>
                <a:sym typeface="Roboto"/>
              </a:rPr>
              <a:t>The number</a:t>
            </a:r>
            <a:r>
              <a:rPr b="0" i="0" lang="en-US" sz="2400" u="none" cap="none" strike="noStrike">
                <a:solidFill>
                  <a:srgbClr val="000000"/>
                </a:solidFill>
                <a:latin typeface="Courier New"/>
                <a:ea typeface="Courier New"/>
                <a:cs typeface="Courier New"/>
                <a:sym typeface="Courier New"/>
              </a:rPr>
              <a:t> NaN</a:t>
            </a:r>
            <a:endParaRPr b="0" i="0" sz="2400" u="none" cap="none" strike="noStrike">
              <a:solidFill>
                <a:srgbClr val="000000"/>
              </a:solidFill>
              <a:latin typeface="Courier New"/>
              <a:ea typeface="Courier New"/>
              <a:cs typeface="Courier New"/>
              <a:sym typeface="Courier New"/>
            </a:endParaRPr>
          </a:p>
          <a:p>
            <a:pPr indent="-381000" lvl="0" marL="457200" marR="0" rtl="0" algn="l">
              <a:lnSpc>
                <a:spcPct val="115000"/>
              </a:lnSpc>
              <a:spcBef>
                <a:spcPts val="0"/>
              </a:spcBef>
              <a:spcAft>
                <a:spcPts val="0"/>
              </a:spcAft>
              <a:buClr>
                <a:srgbClr val="000000"/>
              </a:buClr>
              <a:buSzPts val="2400"/>
              <a:buFont typeface="Courier New"/>
              <a:buChar char="●"/>
            </a:pPr>
            <a:r>
              <a:rPr b="0" i="0" lang="en-US" sz="2400" u="none" cap="none" strike="noStrike">
                <a:solidFill>
                  <a:srgbClr val="000000"/>
                </a:solidFill>
                <a:latin typeface="Roboto"/>
                <a:ea typeface="Roboto"/>
                <a:cs typeface="Roboto"/>
                <a:sym typeface="Roboto"/>
              </a:rPr>
              <a:t>The Boolean</a:t>
            </a:r>
            <a:r>
              <a:rPr b="0" i="0" lang="en-US" sz="2400" u="none" cap="none" strike="noStrike">
                <a:solidFill>
                  <a:srgbClr val="000000"/>
                </a:solidFill>
                <a:latin typeface="Courier New"/>
                <a:ea typeface="Courier New"/>
                <a:cs typeface="Courier New"/>
                <a:sym typeface="Courier New"/>
              </a:rPr>
              <a:t> false</a:t>
            </a:r>
            <a:endParaRPr b="0" i="0" sz="3000" u="none" cap="none" strike="noStrike">
              <a:solidFill>
                <a:srgbClr val="000000"/>
              </a:solidFill>
              <a:latin typeface="Roboto"/>
              <a:ea typeface="Roboto"/>
              <a:cs typeface="Roboto"/>
              <a:sym typeface="Roboto"/>
            </a:endParaRPr>
          </a:p>
        </p:txBody>
      </p:sp>
      <p:pic>
        <p:nvPicPr>
          <p:cNvPr id="208" name="Google Shape;208;p30"/>
          <p:cNvPicPr preferRelativeResize="0"/>
          <p:nvPr/>
        </p:nvPicPr>
        <p:blipFill rotWithShape="1">
          <a:blip r:embed="rId3">
            <a:alphaModFix/>
          </a:blip>
          <a:srcRect b="0" l="0" r="0" t="0"/>
          <a:stretch/>
        </p:blipFill>
        <p:spPr>
          <a:xfrm>
            <a:off x="0" y="0"/>
            <a:ext cx="1489107" cy="148910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Logical Operators</a:t>
            </a:r>
            <a:endParaRPr b="1" i="0" sz="4800" u="none" cap="none" strike="noStrike">
              <a:solidFill>
                <a:srgbClr val="434343"/>
              </a:solidFill>
              <a:latin typeface="Roboto"/>
              <a:ea typeface="Roboto"/>
              <a:cs typeface="Roboto"/>
              <a:sym typeface="Roboto"/>
            </a:endParaRPr>
          </a:p>
        </p:txBody>
      </p:sp>
      <p:sp>
        <p:nvSpPr>
          <p:cNvPr id="215" name="Google Shape;215;p31"/>
          <p:cNvSpPr txBox="1"/>
          <p:nvPr/>
        </p:nvSpPr>
        <p:spPr>
          <a:xfrm>
            <a:off x="2010506" y="18570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These six values are referred to as </a:t>
            </a:r>
            <a:r>
              <a:rPr b="1" i="0" lang="en-US" sz="3000" u="none" cap="none" strike="noStrike">
                <a:solidFill>
                  <a:srgbClr val="000000"/>
                </a:solidFill>
                <a:latin typeface="Roboto"/>
                <a:ea typeface="Roboto"/>
                <a:cs typeface="Roboto"/>
                <a:sym typeface="Roboto"/>
              </a:rPr>
              <a:t>falsy</a:t>
            </a:r>
            <a:r>
              <a:rPr b="0" i="0" lang="en-US" sz="3000" u="none" cap="none" strike="noStrike">
                <a:solidFill>
                  <a:srgbClr val="000000"/>
                </a:solidFill>
                <a:latin typeface="Roboto"/>
                <a:ea typeface="Roboto"/>
                <a:cs typeface="Roboto"/>
                <a:sym typeface="Roboto"/>
              </a:rPr>
              <a:t>, while all others are truthy (including, for example, the strings "0", " ", and "false")</a:t>
            </a:r>
            <a:endParaRPr b="0" i="0" sz="3000" u="none" cap="none" strike="noStrike">
              <a:solidFill>
                <a:srgbClr val="000000"/>
              </a:solidFill>
              <a:latin typeface="Roboto"/>
              <a:ea typeface="Roboto"/>
              <a:cs typeface="Roboto"/>
              <a:sym typeface="Roboto"/>
            </a:endParaRPr>
          </a:p>
        </p:txBody>
      </p:sp>
      <p:pic>
        <p:nvPicPr>
          <p:cNvPr id="216" name="Google Shape;216;p31"/>
          <p:cNvPicPr preferRelativeResize="0"/>
          <p:nvPr/>
        </p:nvPicPr>
        <p:blipFill rotWithShape="1">
          <a:blip r:embed="rId3">
            <a:alphaModFix/>
          </a:blip>
          <a:srcRect b="0" l="0" r="0" t="0"/>
          <a:stretch/>
        </p:blipFill>
        <p:spPr>
          <a:xfrm>
            <a:off x="0" y="0"/>
            <a:ext cx="1489107" cy="148910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2"/>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Logical Operators</a:t>
            </a:r>
            <a:endParaRPr b="1" i="0" sz="4800" u="none" cap="none" strike="noStrike">
              <a:solidFill>
                <a:srgbClr val="434343"/>
              </a:solidFill>
              <a:latin typeface="Roboto"/>
              <a:ea typeface="Roboto"/>
              <a:cs typeface="Roboto"/>
              <a:sym typeface="Roboto"/>
            </a:endParaRPr>
          </a:p>
        </p:txBody>
      </p:sp>
      <p:pic>
        <p:nvPicPr>
          <p:cNvPr id="223" name="Google Shape;223;p32"/>
          <p:cNvPicPr preferRelativeResize="0"/>
          <p:nvPr/>
        </p:nvPicPr>
        <p:blipFill rotWithShape="1">
          <a:blip r:embed="rId3">
            <a:alphaModFix/>
          </a:blip>
          <a:srcRect b="0" l="0" r="0" t="0"/>
          <a:stretch/>
        </p:blipFill>
        <p:spPr>
          <a:xfrm>
            <a:off x="0" y="0"/>
            <a:ext cx="1489107" cy="1489107"/>
          </a:xfrm>
          <a:prstGeom prst="rect">
            <a:avLst/>
          </a:prstGeom>
          <a:noFill/>
          <a:ln>
            <a:noFill/>
          </a:ln>
        </p:spPr>
      </p:pic>
      <p:pic>
        <p:nvPicPr>
          <p:cNvPr id="224" name="Google Shape;224;p32"/>
          <p:cNvPicPr preferRelativeResize="0"/>
          <p:nvPr/>
        </p:nvPicPr>
        <p:blipFill rotWithShape="1">
          <a:blip r:embed="rId4">
            <a:alphaModFix/>
          </a:blip>
          <a:srcRect b="0" l="0" r="0" t="0"/>
          <a:stretch/>
        </p:blipFill>
        <p:spPr>
          <a:xfrm>
            <a:off x="1142025" y="2117850"/>
            <a:ext cx="9810750" cy="3790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AND</a:t>
            </a:r>
            <a:endParaRPr b="1" i="0" sz="4800" u="none" cap="none" strike="noStrike">
              <a:solidFill>
                <a:srgbClr val="434343"/>
              </a:solidFill>
              <a:latin typeface="Roboto"/>
              <a:ea typeface="Roboto"/>
              <a:cs typeface="Roboto"/>
              <a:sym typeface="Roboto"/>
            </a:endParaRPr>
          </a:p>
        </p:txBody>
      </p:sp>
      <p:sp>
        <p:nvSpPr>
          <p:cNvPr id="231" name="Google Shape;231;p33"/>
          <p:cNvSpPr txBox="1"/>
          <p:nvPr/>
        </p:nvSpPr>
        <p:spPr>
          <a:xfrm>
            <a:off x="2010506" y="18570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chemeClr val="accent6"/>
                </a:solidFill>
                <a:latin typeface="Courier New"/>
                <a:ea typeface="Courier New"/>
                <a:cs typeface="Courier New"/>
                <a:sym typeface="Courier New"/>
              </a:rPr>
              <a:t>true</a:t>
            </a:r>
            <a:r>
              <a:rPr b="0" i="0" lang="en-US" sz="3000" u="none" cap="none" strike="noStrike">
                <a:solidFill>
                  <a:srgbClr val="000000"/>
                </a:solidFill>
                <a:latin typeface="Courier New"/>
                <a:ea typeface="Courier New"/>
                <a:cs typeface="Courier New"/>
                <a:sym typeface="Courier New"/>
              </a:rPr>
              <a:t> </a:t>
            </a:r>
            <a:r>
              <a:rPr b="1" i="0" lang="en-US" sz="3000" u="none" cap="none" strike="noStrike">
                <a:solidFill>
                  <a:srgbClr val="000000"/>
                </a:solidFill>
                <a:latin typeface="Courier New"/>
                <a:ea typeface="Courier New"/>
                <a:cs typeface="Courier New"/>
                <a:sym typeface="Courier New"/>
              </a:rPr>
              <a:t>&amp;&amp;</a:t>
            </a:r>
            <a:r>
              <a:rPr b="0" i="0" lang="en-US" sz="3000" u="none" cap="none" strike="noStrike">
                <a:solidFill>
                  <a:srgbClr val="000000"/>
                </a:solidFill>
                <a:latin typeface="Courier New"/>
                <a:ea typeface="Courier New"/>
                <a:cs typeface="Courier New"/>
                <a:sym typeface="Courier New"/>
              </a:rPr>
              <a:t> </a:t>
            </a:r>
            <a:r>
              <a:rPr b="0" i="0" lang="en-US" sz="3000" u="none" cap="none" strike="noStrike">
                <a:solidFill>
                  <a:schemeClr val="accent6"/>
                </a:solidFill>
                <a:latin typeface="Courier New"/>
                <a:ea typeface="Courier New"/>
                <a:cs typeface="Courier New"/>
                <a:sym typeface="Courier New"/>
              </a:rPr>
              <a:t>true</a:t>
            </a:r>
            <a:r>
              <a:rPr b="0" i="0" lang="en-US" sz="3000" u="none" cap="none" strike="noStrike">
                <a:solidFill>
                  <a:srgbClr val="000000"/>
                </a:solidFill>
                <a:latin typeface="Courier New"/>
                <a:ea typeface="Courier New"/>
                <a:cs typeface="Courier New"/>
                <a:sym typeface="Courier New"/>
              </a:rPr>
              <a:t>   -&gt; </a:t>
            </a:r>
            <a:r>
              <a:rPr b="1" i="0" lang="en-US" sz="3000" u="none" cap="none" strike="noStrike">
                <a:solidFill>
                  <a:schemeClr val="accent6"/>
                </a:solidFill>
                <a:latin typeface="Courier New"/>
                <a:ea typeface="Courier New"/>
                <a:cs typeface="Courier New"/>
                <a:sym typeface="Courier New"/>
              </a:rPr>
              <a:t>true</a:t>
            </a:r>
            <a:endParaRPr b="1" i="0" sz="3000" u="none" cap="none" strike="noStrike">
              <a:solidFill>
                <a:srgbClr val="000000"/>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chemeClr val="accent6"/>
                </a:solidFill>
                <a:latin typeface="Courier New"/>
                <a:ea typeface="Courier New"/>
                <a:cs typeface="Courier New"/>
                <a:sym typeface="Courier New"/>
              </a:rPr>
              <a:t>true</a:t>
            </a:r>
            <a:r>
              <a:rPr b="0" i="0" lang="en-US" sz="3000" u="none" cap="none" strike="noStrike">
                <a:solidFill>
                  <a:srgbClr val="000000"/>
                </a:solidFill>
                <a:latin typeface="Courier New"/>
                <a:ea typeface="Courier New"/>
                <a:cs typeface="Courier New"/>
                <a:sym typeface="Courier New"/>
              </a:rPr>
              <a:t> </a:t>
            </a:r>
            <a:r>
              <a:rPr b="1" i="0" lang="en-US" sz="3000" u="none" cap="none" strike="noStrike">
                <a:solidFill>
                  <a:srgbClr val="000000"/>
                </a:solidFill>
                <a:latin typeface="Courier New"/>
                <a:ea typeface="Courier New"/>
                <a:cs typeface="Courier New"/>
                <a:sym typeface="Courier New"/>
              </a:rPr>
              <a:t>&amp;&amp;</a:t>
            </a:r>
            <a:r>
              <a:rPr b="0" i="0" lang="en-US" sz="3000" u="none" cap="none" strike="noStrike">
                <a:solidFill>
                  <a:srgbClr val="000000"/>
                </a:solidFill>
                <a:latin typeface="Courier New"/>
                <a:ea typeface="Courier New"/>
                <a:cs typeface="Courier New"/>
                <a:sym typeface="Courier New"/>
              </a:rPr>
              <a:t> </a:t>
            </a:r>
            <a:r>
              <a:rPr b="0" i="0" lang="en-US" sz="3000" u="none" cap="none" strike="noStrike">
                <a:solidFill>
                  <a:srgbClr val="FF0000"/>
                </a:solidFill>
                <a:latin typeface="Courier New"/>
                <a:ea typeface="Courier New"/>
                <a:cs typeface="Courier New"/>
                <a:sym typeface="Courier New"/>
              </a:rPr>
              <a:t>false</a:t>
            </a:r>
            <a:r>
              <a:rPr b="0" i="0" lang="en-US" sz="3000" u="none" cap="none" strike="noStrike">
                <a:solidFill>
                  <a:srgbClr val="000000"/>
                </a:solidFill>
                <a:latin typeface="Courier New"/>
                <a:ea typeface="Courier New"/>
                <a:cs typeface="Courier New"/>
                <a:sym typeface="Courier New"/>
              </a:rPr>
              <a:t>  -&gt; </a:t>
            </a:r>
            <a:r>
              <a:rPr b="1" i="0" lang="en-US" sz="3000" u="none" cap="none" strike="noStrike">
                <a:solidFill>
                  <a:srgbClr val="FF0000"/>
                </a:solidFill>
                <a:latin typeface="Courier New"/>
                <a:ea typeface="Courier New"/>
                <a:cs typeface="Courier New"/>
                <a:sym typeface="Courier New"/>
              </a:rPr>
              <a:t>false</a:t>
            </a:r>
            <a:endParaRPr b="1" i="0" sz="3000" u="none" cap="none" strike="noStrike">
              <a:solidFill>
                <a:srgbClr val="000000"/>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rgbClr val="FF0000"/>
                </a:solidFill>
                <a:latin typeface="Courier New"/>
                <a:ea typeface="Courier New"/>
                <a:cs typeface="Courier New"/>
                <a:sym typeface="Courier New"/>
              </a:rPr>
              <a:t>false</a:t>
            </a:r>
            <a:r>
              <a:rPr b="0" i="0" lang="en-US" sz="3000" u="none" cap="none" strike="noStrike">
                <a:solidFill>
                  <a:srgbClr val="000000"/>
                </a:solidFill>
                <a:latin typeface="Courier New"/>
                <a:ea typeface="Courier New"/>
                <a:cs typeface="Courier New"/>
                <a:sym typeface="Courier New"/>
              </a:rPr>
              <a:t> </a:t>
            </a:r>
            <a:r>
              <a:rPr b="1" i="0" lang="en-US" sz="3000" u="none" cap="none" strike="noStrike">
                <a:solidFill>
                  <a:srgbClr val="000000"/>
                </a:solidFill>
                <a:latin typeface="Courier New"/>
                <a:ea typeface="Courier New"/>
                <a:cs typeface="Courier New"/>
                <a:sym typeface="Courier New"/>
              </a:rPr>
              <a:t>&amp;&amp;</a:t>
            </a:r>
            <a:r>
              <a:rPr b="0" i="0" lang="en-US" sz="3000" u="none" cap="none" strike="noStrike">
                <a:solidFill>
                  <a:srgbClr val="000000"/>
                </a:solidFill>
                <a:latin typeface="Courier New"/>
                <a:ea typeface="Courier New"/>
                <a:cs typeface="Courier New"/>
                <a:sym typeface="Courier New"/>
              </a:rPr>
              <a:t> </a:t>
            </a:r>
            <a:r>
              <a:rPr b="0" i="0" lang="en-US" sz="3000" u="none" cap="none" strike="noStrike">
                <a:solidFill>
                  <a:schemeClr val="accent6"/>
                </a:solidFill>
                <a:latin typeface="Courier New"/>
                <a:ea typeface="Courier New"/>
                <a:cs typeface="Courier New"/>
                <a:sym typeface="Courier New"/>
              </a:rPr>
              <a:t>true</a:t>
            </a:r>
            <a:r>
              <a:rPr b="0" i="0" lang="en-US" sz="3000" u="none" cap="none" strike="noStrike">
                <a:solidFill>
                  <a:srgbClr val="000000"/>
                </a:solidFill>
                <a:latin typeface="Courier New"/>
                <a:ea typeface="Courier New"/>
                <a:cs typeface="Courier New"/>
                <a:sym typeface="Courier New"/>
              </a:rPr>
              <a:t>	 -&gt; </a:t>
            </a:r>
            <a:r>
              <a:rPr b="1" i="0" lang="en-US" sz="3000" u="none" cap="none" strike="noStrike">
                <a:solidFill>
                  <a:srgbClr val="FF0000"/>
                </a:solidFill>
                <a:latin typeface="Courier New"/>
                <a:ea typeface="Courier New"/>
                <a:cs typeface="Courier New"/>
                <a:sym typeface="Courier New"/>
              </a:rPr>
              <a:t>false</a:t>
            </a:r>
            <a:endParaRPr b="1" i="0" sz="3000" u="none" cap="none" strike="noStrike">
              <a:solidFill>
                <a:srgbClr val="FF0000"/>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rgbClr val="FF0000"/>
                </a:solidFill>
                <a:latin typeface="Courier New"/>
                <a:ea typeface="Courier New"/>
                <a:cs typeface="Courier New"/>
                <a:sym typeface="Courier New"/>
              </a:rPr>
              <a:t>false</a:t>
            </a:r>
            <a:r>
              <a:rPr b="0" i="0" lang="en-US" sz="3000" u="none" cap="none" strike="noStrike">
                <a:solidFill>
                  <a:srgbClr val="000000"/>
                </a:solidFill>
                <a:latin typeface="Courier New"/>
                <a:ea typeface="Courier New"/>
                <a:cs typeface="Courier New"/>
                <a:sym typeface="Courier New"/>
              </a:rPr>
              <a:t> </a:t>
            </a:r>
            <a:r>
              <a:rPr b="1" i="0" lang="en-US" sz="3000" u="none" cap="none" strike="noStrike">
                <a:solidFill>
                  <a:srgbClr val="000000"/>
                </a:solidFill>
                <a:latin typeface="Courier New"/>
                <a:ea typeface="Courier New"/>
                <a:cs typeface="Courier New"/>
                <a:sym typeface="Courier New"/>
              </a:rPr>
              <a:t>&amp;&amp;</a:t>
            </a:r>
            <a:r>
              <a:rPr b="0" i="0" lang="en-US" sz="3000" u="none" cap="none" strike="noStrike">
                <a:solidFill>
                  <a:srgbClr val="000000"/>
                </a:solidFill>
                <a:latin typeface="Courier New"/>
                <a:ea typeface="Courier New"/>
                <a:cs typeface="Courier New"/>
                <a:sym typeface="Courier New"/>
              </a:rPr>
              <a:t> </a:t>
            </a:r>
            <a:r>
              <a:rPr b="0" i="0" lang="en-US" sz="3000" u="none" cap="none" strike="noStrike">
                <a:solidFill>
                  <a:srgbClr val="FF0000"/>
                </a:solidFill>
                <a:latin typeface="Courier New"/>
                <a:ea typeface="Courier New"/>
                <a:cs typeface="Courier New"/>
                <a:sym typeface="Courier New"/>
              </a:rPr>
              <a:t>false</a:t>
            </a:r>
            <a:r>
              <a:rPr b="0" i="0" lang="en-US" sz="3000" u="none" cap="none" strike="noStrike">
                <a:solidFill>
                  <a:srgbClr val="000000"/>
                </a:solidFill>
                <a:latin typeface="Courier New"/>
                <a:ea typeface="Courier New"/>
                <a:cs typeface="Courier New"/>
                <a:sym typeface="Courier New"/>
              </a:rPr>
              <a:t> -&gt; </a:t>
            </a:r>
            <a:r>
              <a:rPr b="1" i="0" lang="en-US" sz="3000" u="none" cap="none" strike="noStrike">
                <a:solidFill>
                  <a:srgbClr val="FF0000"/>
                </a:solidFill>
                <a:latin typeface="Courier New"/>
                <a:ea typeface="Courier New"/>
                <a:cs typeface="Courier New"/>
                <a:sym typeface="Courier New"/>
              </a:rPr>
              <a:t>false</a:t>
            </a:r>
            <a:endParaRPr b="1" i="0" sz="3000" u="none" cap="none" strike="noStrike">
              <a:solidFill>
                <a:srgbClr val="FF0000"/>
              </a:solidFill>
              <a:latin typeface="Courier New"/>
              <a:ea typeface="Courier New"/>
              <a:cs typeface="Courier New"/>
              <a:sym typeface="Courier New"/>
            </a:endParaRPr>
          </a:p>
        </p:txBody>
      </p:sp>
      <p:pic>
        <p:nvPicPr>
          <p:cNvPr id="232" name="Google Shape;232;p33"/>
          <p:cNvPicPr preferRelativeResize="0"/>
          <p:nvPr/>
        </p:nvPicPr>
        <p:blipFill rotWithShape="1">
          <a:blip r:embed="rId3">
            <a:alphaModFix/>
          </a:blip>
          <a:srcRect b="0" l="0" r="0" t="0"/>
          <a:stretch/>
        </p:blipFill>
        <p:spPr>
          <a:xfrm>
            <a:off x="0" y="0"/>
            <a:ext cx="1489107" cy="148910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