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mc:PreserveAttributes="mv:*" mc:Ignorable="mv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presProps.xml" Type="http://schemas.openxmlformats.org/officeDocument/2006/relationships/presProps" Id="rId2"/><Relationship Target="theme/theme3.xml" Type="http://schemas.openxmlformats.org/officeDocument/2006/relationships/theme" Id="rId1"/><Relationship Target="slideMasters/slideMaster1.xml" Type="http://schemas.openxmlformats.org/officeDocument/2006/relationships/slideMaster" Id="rId4"/><Relationship Target="tableStyles.xml" Type="http://schemas.openxmlformats.org/officeDocument/2006/relationships/tableStyles" Id="rId3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1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0" name="Shape 3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1" name="Shape 31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5" name="Shape 4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6" name="Shape 4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1" name="Shape 7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3" name="Shape 10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/>
          <p:nvPr/>
        </p:nvSpPr>
        <p:spPr>
          <a:xfrm rot="10800000" flipH="1">
            <a:off y="3093234" x="0"/>
            <a:ext cy="712499" cx="8458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9" name="Shape 9"/>
          <p:cNvSpPr txBox="1"/>
          <p:nvPr>
            <p:ph type="ctrTitle"/>
          </p:nvPr>
        </p:nvSpPr>
        <p:spPr>
          <a:xfrm>
            <a:off y="1300757" x="685800"/>
            <a:ext cy="1684199" cx="77724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indent="457200"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1pPr>
            <a:lvl2pPr indent="457200"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2pPr>
            <a:lvl3pPr indent="457200"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3pPr>
            <a:lvl4pPr indent="457200"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4pPr>
            <a:lvl5pPr indent="457200"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5pPr>
            <a:lvl6pPr indent="457200"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6pPr>
            <a:lvl7pPr indent="457200"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7pPr>
            <a:lvl8pPr indent="457200"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8pPr>
            <a:lvl9pPr indent="457200"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" type="subTitle"/>
          </p:nvPr>
        </p:nvSpPr>
        <p:spPr>
          <a:xfrm>
            <a:off y="3093357" x="685800"/>
            <a:ext cy="712499" cx="7772400"/>
          </a:xfrm>
          <a:prstGeom prst="rect">
            <a:avLst/>
          </a:prstGeom>
        </p:spPr>
        <p:txBody>
          <a:bodyPr bIns="91425" rIns="91425" lIns="91425" tIns="91425" anchor="ctr" anchorCtr="0"/>
          <a:lstStyle>
            <a:lvl1pPr marL="0">
              <a:spcBef>
                <a:spcPts val="0"/>
              </a:spcBef>
              <a:buClr>
                <a:schemeClr val="lt2"/>
              </a:buClr>
              <a:buNone/>
              <a:defRPr b="1">
                <a:solidFill>
                  <a:schemeClr val="lt2"/>
                </a:solidFill>
              </a:defRPr>
            </a:lvl1pPr>
            <a:lvl2pPr indent="190500" marL="0"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2pPr>
            <a:lvl3pPr indent="190500" marL="0"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3pPr>
            <a:lvl4pPr indent="190500" marL="0"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4pPr>
            <a:lvl5pPr indent="190500" marL="0"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5pPr>
            <a:lvl6pPr indent="190500" marL="0"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6pPr>
            <a:lvl7pPr indent="190500" marL="0"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7pPr>
            <a:lvl8pPr indent="190500" marL="0"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8pPr>
            <a:lvl9pPr indent="190500" marL="0"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1" name="Shape 1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" name="Shape 12"/>
          <p:cNvSpPr/>
          <p:nvPr/>
        </p:nvSpPr>
        <p:spPr>
          <a:xfrm>
            <a:off y="205977" x="0"/>
            <a:ext cy="1165500" cx="8686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13" name="Shape 13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14" name="Shape 14"/>
          <p:cNvSpPr txBox="1"/>
          <p:nvPr>
            <p:ph idx="1" type="body"/>
          </p:nvPr>
        </p:nvSpPr>
        <p:spPr>
          <a:xfrm>
            <a:off y="1460499" x="457200"/>
            <a:ext cy="34652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5" name="Shape 1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" name="Shape 16"/>
          <p:cNvSpPr/>
          <p:nvPr/>
        </p:nvSpPr>
        <p:spPr>
          <a:xfrm>
            <a:off y="205977" x="0"/>
            <a:ext cy="1165500" cx="8686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17" name="Shape 17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y="1460499" x="457200"/>
            <a:ext cy="3465299" cx="40302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2" type="body"/>
          </p:nvPr>
        </p:nvSpPr>
        <p:spPr>
          <a:xfrm>
            <a:off y="1461908" x="4656667"/>
            <a:ext cy="3465299" cx="40302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0" name="Shape 2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" name="Shape 21"/>
          <p:cNvSpPr/>
          <p:nvPr/>
        </p:nvSpPr>
        <p:spPr>
          <a:xfrm>
            <a:off y="205977" x="0"/>
            <a:ext cy="1165500" cx="8686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22" name="Shape 22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3" name="Shape 2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" name="Shape 24"/>
          <p:cNvSpPr/>
          <p:nvPr/>
        </p:nvSpPr>
        <p:spPr>
          <a:xfrm>
            <a:off y="4406309" x="0"/>
            <a:ext cy="519599" cx="8686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y="4406309" x="457200"/>
            <a:ext cy="519599" cx="8229600"/>
          </a:xfrm>
          <a:prstGeom prst="rect">
            <a:avLst/>
          </a:prstGeom>
        </p:spPr>
        <p:txBody>
          <a:bodyPr bIns="91425" rIns="91425" lIns="91425" tIns="91425" anchor="ctr" anchorCtr="0"/>
          <a:lstStyle>
            <a:lvl1pPr indent="152400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2400">
                <a:solidFill>
                  <a:schemeClr val="lt1"/>
                </a:solidFill>
              </a:defRPr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6" name="Shape 26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2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indent="304800" marL="0"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1pPr>
            <a:lvl2pPr indent="304800" marL="0"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2pPr>
            <a:lvl3pPr indent="304800" marL="0"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3pPr>
            <a:lvl4pPr indent="304800" marL="0"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4pPr>
            <a:lvl5pPr indent="304800" marL="0"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5pPr>
            <a:lvl6pPr indent="304800" marL="0"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6pPr>
            <a:lvl7pPr indent="304800" marL="0"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7pPr>
            <a:lvl8pPr indent="304800" marL="0"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8pPr>
            <a:lvl9pPr indent="304800" marL="0"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460499" x="457200"/>
            <a:ext cy="34652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indent="-152400" marL="342900">
              <a:spcBef>
                <a:spcPts val="600"/>
              </a:spcBef>
              <a:buClr>
                <a:schemeClr val="dk2"/>
              </a:buClr>
              <a:buSzPct val="100000"/>
              <a:defRPr sz="3000">
                <a:solidFill>
                  <a:schemeClr val="dk2"/>
                </a:solidFill>
              </a:defRPr>
            </a:lvl1pPr>
            <a:lvl2pPr indent="-133350" marL="742950">
              <a:spcBef>
                <a:spcPts val="480"/>
              </a:spcBef>
              <a:buClr>
                <a:schemeClr val="dk2"/>
              </a:buClr>
              <a:buSzPct val="100000"/>
              <a:defRPr sz="2400">
                <a:solidFill>
                  <a:schemeClr val="dk2"/>
                </a:solidFill>
              </a:defRPr>
            </a:lvl2pPr>
            <a:lvl3pPr indent="-76200" marL="1143000">
              <a:spcBef>
                <a:spcPts val="480"/>
              </a:spcBef>
              <a:buClr>
                <a:schemeClr val="dk2"/>
              </a:buClr>
              <a:buSzPct val="100000"/>
              <a:defRPr sz="2400">
                <a:solidFill>
                  <a:schemeClr val="dk2"/>
                </a:solidFill>
              </a:defRPr>
            </a:lvl3pPr>
            <a:lvl4pPr indent="-114300" marL="1600200"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4pPr>
            <a:lvl5pPr indent="-114300" marL="2057400"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5pPr>
            <a:lvl6pPr indent="-114300" marL="2514600"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6pPr>
            <a:lvl7pPr indent="-114300" marL="2971800"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7pPr>
            <a:lvl8pPr indent="-114300" marL="3429000"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8pPr>
            <a:lvl9pPr indent="-114300" marL="3886200"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" name="Shape 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" name="Shape 28"/>
          <p:cNvSpPr txBox="1"/>
          <p:nvPr>
            <p:ph type="ctrTitle"/>
          </p:nvPr>
        </p:nvSpPr>
        <p:spPr>
          <a:xfrm>
            <a:off y="1300757" x="685800"/>
            <a:ext cy="1684199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Stochastic Player Model</a:t>
            </a:r>
          </a:p>
        </p:txBody>
      </p:sp>
      <p:sp>
        <p:nvSpPr>
          <p:cNvPr id="29" name="Shape 29"/>
          <p:cNvSpPr txBox="1"/>
          <p:nvPr>
            <p:ph idx="1" type="subTitle"/>
          </p:nvPr>
        </p:nvSpPr>
        <p:spPr>
          <a:xfrm>
            <a:off y="3093357" x="685800"/>
            <a:ext cy="712499" cx="77724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buNone/>
            </a:pPr>
            <a:r>
              <a:rPr lang="en"/>
              <a:t>Yuriy Skobov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" name="Shape 3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4" name="Shape 34"/>
          <p:cNvSpPr/>
          <p:nvPr/>
        </p:nvSpPr>
        <p:spPr>
          <a:xfrm>
            <a:off y="2727300" x="528875"/>
            <a:ext cy="642900" cx="1400099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sz="2400" lang="en"/>
              <a:t>DES</a:t>
            </a:r>
          </a:p>
        </p:txBody>
      </p:sp>
      <p:sp>
        <p:nvSpPr>
          <p:cNvPr id="35" name="Shape 35"/>
          <p:cNvSpPr/>
          <p:nvPr/>
        </p:nvSpPr>
        <p:spPr>
          <a:xfrm>
            <a:off y="1690300" x="2872475"/>
            <a:ext cy="756899" cx="1825199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sz="2400" lang="en"/>
              <a:t>Processor</a:t>
            </a:r>
          </a:p>
        </p:txBody>
      </p:sp>
      <p:sp>
        <p:nvSpPr>
          <p:cNvPr id="36" name="Shape 36"/>
          <p:cNvSpPr/>
          <p:nvPr/>
        </p:nvSpPr>
        <p:spPr>
          <a:xfrm>
            <a:off y="2748050" x="5537550"/>
            <a:ext cy="528900" cx="1700700"/>
          </a:xfrm>
          <a:prstGeom prst="bevel">
            <a:avLst>
              <a:gd fmla="val 12500" name="adj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lang="en"/>
              <a:t>Markov Model</a:t>
            </a:r>
          </a:p>
        </p:txBody>
      </p:sp>
      <p:sp>
        <p:nvSpPr>
          <p:cNvPr id="37" name="Shape 37"/>
          <p:cNvSpPr/>
          <p:nvPr/>
        </p:nvSpPr>
        <p:spPr>
          <a:xfrm>
            <a:off y="4158350" x="3142175"/>
            <a:ext cy="528900" cx="1285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sz="2400" lang="en"/>
              <a:t>Player</a:t>
            </a:r>
          </a:p>
        </p:txBody>
      </p:sp>
      <p:sp>
        <p:nvSpPr>
          <p:cNvPr id="38" name="Shape 38"/>
          <p:cNvSpPr/>
          <p:nvPr/>
        </p:nvSpPr>
        <p:spPr>
          <a:xfrm rot="9017873">
            <a:off y="2317712" x="1711180"/>
            <a:ext cy="138125" cx="1196389"/>
          </a:xfrm>
          <a:prstGeom prst="rightArrow">
            <a:avLst>
              <a:gd fmla="val 50000" name="adj1"/>
              <a:gd fmla="val 124083" name="adj2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39" name="Shape 39"/>
          <p:cNvSpPr/>
          <p:nvPr/>
        </p:nvSpPr>
        <p:spPr>
          <a:xfrm rot="-1788328">
            <a:off y="2469981" x="1863534"/>
            <a:ext cy="138013" cx="1196241"/>
          </a:xfrm>
          <a:prstGeom prst="rightArrow">
            <a:avLst>
              <a:gd fmla="val 50000" name="adj1"/>
              <a:gd fmla="val 124083" name="adj2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40" name="Shape 40"/>
          <p:cNvSpPr/>
          <p:nvPr/>
        </p:nvSpPr>
        <p:spPr>
          <a:xfrm rot="2184266">
            <a:off y="2317798" x="4631168"/>
            <a:ext cy="137944" cx="1196499"/>
          </a:xfrm>
          <a:prstGeom prst="rightArrow">
            <a:avLst>
              <a:gd fmla="val 50000" name="adj1"/>
              <a:gd fmla="val 124083" name="adj2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41" name="Shape 41"/>
          <p:cNvSpPr/>
          <p:nvPr/>
        </p:nvSpPr>
        <p:spPr>
          <a:xfrm rot="-8532113">
            <a:off y="2469954" x="4440964"/>
            <a:ext cy="138136" cx="1196317"/>
          </a:xfrm>
          <a:prstGeom prst="rightArrow">
            <a:avLst>
              <a:gd fmla="val 50000" name="adj1"/>
              <a:gd fmla="val 124083" name="adj2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42" name="Shape 42"/>
          <p:cNvSpPr/>
          <p:nvPr/>
        </p:nvSpPr>
        <p:spPr>
          <a:xfrm rot="5400000">
            <a:off y="3248523" x="2894149"/>
            <a:ext cy="138000" cx="1678200"/>
          </a:xfrm>
          <a:prstGeom prst="rightArrow">
            <a:avLst>
              <a:gd fmla="val 50000" name="adj1"/>
              <a:gd fmla="val 124083" name="adj2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43" name="Shape 43"/>
          <p:cNvSpPr/>
          <p:nvPr/>
        </p:nvSpPr>
        <p:spPr>
          <a:xfrm>
            <a:off y="3608725" x="5330150"/>
            <a:ext cy="1296299" cx="3079800"/>
          </a:xfrm>
          <a:prstGeom prst="wedgeRoundRectCallout">
            <a:avLst>
              <a:gd fmla="val 5894" name="adj1"/>
              <a:gd fmla="val -86927" name="adj2"/>
              <a:gd fmla="val 0" name="adj3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 indent="-317500" marL="457200"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Dissonance</a:t>
            </a:r>
          </a:p>
          <a:p>
            <a:pPr rtl="0" lvl="1" indent="-317500" marL="914400">
              <a:buClr>
                <a:srgbClr val="000000"/>
              </a:buClr>
              <a:buSzPct val="100000"/>
              <a:buFont typeface="Arial"/>
              <a:buChar char="○"/>
            </a:pPr>
            <a:r>
              <a:rPr lang="en"/>
              <a:t>note-wise</a:t>
            </a:r>
          </a:p>
          <a:p>
            <a:pPr rtl="0" lvl="1" indent="-317500" marL="914400">
              <a:buClr>
                <a:srgbClr val="000000"/>
              </a:buClr>
              <a:buSzPct val="100000"/>
              <a:buFont typeface="Arial"/>
              <a:buChar char="○"/>
            </a:pPr>
            <a:r>
              <a:rPr lang="en"/>
              <a:t>chord-wise</a:t>
            </a:r>
          </a:p>
          <a:p>
            <a:pPr rtl="0" lvl="0" indent="-317500" marL="457200"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Heat</a:t>
            </a:r>
          </a:p>
        </p:txBody>
      </p:sp>
      <p:sp>
        <p:nvSpPr>
          <p:cNvPr id="44" name="Shape 44"/>
          <p:cNvSpPr txBox="1"/>
          <p:nvPr/>
        </p:nvSpPr>
        <p:spPr>
          <a:xfrm>
            <a:off y="513350" x="331525"/>
            <a:ext cy="642900" cx="79781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b="1" sz="3600" lang="en">
                <a:solidFill>
                  <a:srgbClr val="F3F3F3"/>
                </a:solidFill>
              </a:rPr>
              <a:t>Components</a:t>
            </a:r>
          </a:p>
        </p:txBody>
      </p:sp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presetID="10" fill="hold" presetSubtype="0" presetClass="entr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presetID="10" fill="hold" presetSubtype="0" presetClass="entr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presetID="10" fill="hold" presetSubtype="0" presetClass="entr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presetID="10" fill="hold" presetSubtype="0" presetClass="entr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presetID="10" fill="hold" presetSubtype="0" presetClass="entr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presetID="10" fill="hold" presetSubtype="0" presetClass="entr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presetID="10" fill="hold" presetSubtype="0" presetClass="entr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8" name="Shape 4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9" name="Shape 49"/>
          <p:cNvSpPr/>
          <p:nvPr/>
        </p:nvSpPr>
        <p:spPr>
          <a:xfrm>
            <a:off y="2727300" x="528875"/>
            <a:ext cy="642900" cx="1400099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>
              <a:buNone/>
            </a:pPr>
            <a:r>
              <a:rPr sz="2400" lang="en"/>
              <a:t>DES</a:t>
            </a:r>
          </a:p>
        </p:txBody>
      </p:sp>
      <p:sp>
        <p:nvSpPr>
          <p:cNvPr id="50" name="Shape 50"/>
          <p:cNvSpPr/>
          <p:nvPr/>
        </p:nvSpPr>
        <p:spPr>
          <a:xfrm>
            <a:off y="1690300" x="2872475"/>
            <a:ext cy="756899" cx="1825199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>
              <a:buNone/>
            </a:pPr>
            <a:r>
              <a:rPr sz="2400" lang="en"/>
              <a:t>Processor</a:t>
            </a:r>
          </a:p>
        </p:txBody>
      </p:sp>
      <p:sp>
        <p:nvSpPr>
          <p:cNvPr id="51" name="Shape 51"/>
          <p:cNvSpPr/>
          <p:nvPr/>
        </p:nvSpPr>
        <p:spPr>
          <a:xfrm>
            <a:off y="4424450" x="5537550"/>
            <a:ext cy="528900" cx="1700700"/>
          </a:xfrm>
          <a:prstGeom prst="bevel">
            <a:avLst>
              <a:gd fmla="val 12500" name="adj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>
              <a:buNone/>
            </a:pPr>
            <a:r>
              <a:rPr lang="en"/>
              <a:t>Markov Model</a:t>
            </a:r>
          </a:p>
        </p:txBody>
      </p:sp>
      <p:sp>
        <p:nvSpPr>
          <p:cNvPr id="52" name="Shape 52"/>
          <p:cNvSpPr/>
          <p:nvPr/>
        </p:nvSpPr>
        <p:spPr>
          <a:xfrm>
            <a:off y="4158350" x="3142175"/>
            <a:ext cy="528900" cx="1285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>
              <a:buNone/>
            </a:pPr>
            <a:r>
              <a:rPr sz="2400" lang="en"/>
              <a:t>Player</a:t>
            </a:r>
          </a:p>
        </p:txBody>
      </p:sp>
      <p:sp>
        <p:nvSpPr>
          <p:cNvPr id="53" name="Shape 53"/>
          <p:cNvSpPr/>
          <p:nvPr/>
        </p:nvSpPr>
        <p:spPr>
          <a:xfrm rot="9017873">
            <a:off y="2317712" x="1711180"/>
            <a:ext cy="138125" cx="1196389"/>
          </a:xfrm>
          <a:prstGeom prst="rightArrow">
            <a:avLst>
              <a:gd fmla="val 50000" name="adj1"/>
              <a:gd fmla="val 124083" name="adj2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54" name="Shape 54"/>
          <p:cNvSpPr/>
          <p:nvPr/>
        </p:nvSpPr>
        <p:spPr>
          <a:xfrm rot="-1788328">
            <a:off y="2469981" x="1863534"/>
            <a:ext cy="138013" cx="1196241"/>
          </a:xfrm>
          <a:prstGeom prst="rightArrow">
            <a:avLst>
              <a:gd fmla="val 50000" name="adj1"/>
              <a:gd fmla="val 124083" name="adj2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55" name="Shape 55"/>
          <p:cNvSpPr/>
          <p:nvPr/>
        </p:nvSpPr>
        <p:spPr>
          <a:xfrm rot="2184266">
            <a:off y="2317798" x="4631168"/>
            <a:ext cy="137944" cx="1196499"/>
          </a:xfrm>
          <a:prstGeom prst="rightArrow">
            <a:avLst>
              <a:gd fmla="val 50000" name="adj1"/>
              <a:gd fmla="val 124083" name="adj2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56" name="Shape 56"/>
          <p:cNvSpPr/>
          <p:nvPr/>
        </p:nvSpPr>
        <p:spPr>
          <a:xfrm rot="-8532113">
            <a:off y="2469954" x="4440964"/>
            <a:ext cy="138136" cx="1196317"/>
          </a:xfrm>
          <a:prstGeom prst="rightArrow">
            <a:avLst>
              <a:gd fmla="val 50000" name="adj1"/>
              <a:gd fmla="val 124083" name="adj2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57" name="Shape 57"/>
          <p:cNvSpPr/>
          <p:nvPr/>
        </p:nvSpPr>
        <p:spPr>
          <a:xfrm rot="5400000">
            <a:off y="3248523" x="2894149"/>
            <a:ext cy="138000" cx="1678200"/>
          </a:xfrm>
          <a:prstGeom prst="rightArrow">
            <a:avLst>
              <a:gd fmla="val 50000" name="adj1"/>
              <a:gd fmla="val 124083" name="adj2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58" name="Shape 58"/>
          <p:cNvSpPr txBox="1"/>
          <p:nvPr/>
        </p:nvSpPr>
        <p:spPr>
          <a:xfrm>
            <a:off y="513350" x="331525"/>
            <a:ext cy="642900" cx="79781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b="1" sz="3600" lang="en">
                <a:solidFill>
                  <a:srgbClr val="F3F3F3"/>
                </a:solidFill>
              </a:rPr>
              <a:t>Components Revised</a:t>
            </a:r>
          </a:p>
        </p:txBody>
      </p:sp>
      <p:sp>
        <p:nvSpPr>
          <p:cNvPr id="59" name="Shape 59"/>
          <p:cNvSpPr/>
          <p:nvPr/>
        </p:nvSpPr>
        <p:spPr>
          <a:xfrm>
            <a:off y="2727150" x="5486400"/>
            <a:ext cy="714300" cx="1732499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>
              <a:buNone/>
            </a:pPr>
            <a:r>
              <a:rPr sz="1800" lang="en"/>
              <a:t>Emission Model</a:t>
            </a:r>
          </a:p>
        </p:txBody>
      </p:sp>
      <p:sp>
        <p:nvSpPr>
          <p:cNvPr id="60" name="Shape 60"/>
          <p:cNvSpPr/>
          <p:nvPr/>
        </p:nvSpPr>
        <p:spPr>
          <a:xfrm rot="5400000">
            <a:off y="3856149" x="5787800"/>
            <a:ext cy="138000" cx="920099"/>
          </a:xfrm>
          <a:prstGeom prst="rightArrow">
            <a:avLst>
              <a:gd fmla="val 50000" name="adj1"/>
              <a:gd fmla="val 124083" name="adj2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61" name="Shape 61"/>
          <p:cNvSpPr/>
          <p:nvPr/>
        </p:nvSpPr>
        <p:spPr>
          <a:xfrm rot="-5400000">
            <a:off y="3856150" x="5940200"/>
            <a:ext cy="138000" cx="920099"/>
          </a:xfrm>
          <a:prstGeom prst="rightArrow">
            <a:avLst>
              <a:gd fmla="val 50000" name="adj1"/>
              <a:gd fmla="val 124083" name="adj2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62" name="Shape 62"/>
          <p:cNvSpPr/>
          <p:nvPr/>
        </p:nvSpPr>
        <p:spPr>
          <a:xfrm>
            <a:off y="3740475" x="5989050"/>
            <a:ext cy="310176" cx="705887"/>
          </a:xfrm>
          <a:prstGeom prst="cloud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63" name="Shape 63"/>
          <p:cNvSpPr/>
          <p:nvPr/>
        </p:nvSpPr>
        <p:spPr>
          <a:xfrm>
            <a:off y="3404350" x="7379725"/>
            <a:ext cy="528900" cx="1700700"/>
          </a:xfrm>
          <a:prstGeom prst="bevel">
            <a:avLst>
              <a:gd fmla="val 12500" name="adj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lang="en"/>
              <a:t>Markov Model</a:t>
            </a:r>
          </a:p>
        </p:txBody>
      </p:sp>
      <p:sp>
        <p:nvSpPr>
          <p:cNvPr id="64" name="Shape 64"/>
          <p:cNvSpPr/>
          <p:nvPr/>
        </p:nvSpPr>
        <p:spPr>
          <a:xfrm>
            <a:off y="1707050" x="7328575"/>
            <a:ext cy="714300" cx="1732499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sz="1800" lang="en"/>
              <a:t>Modulation Model</a:t>
            </a:r>
          </a:p>
        </p:txBody>
      </p:sp>
      <p:sp>
        <p:nvSpPr>
          <p:cNvPr id="65" name="Shape 65"/>
          <p:cNvSpPr/>
          <p:nvPr/>
        </p:nvSpPr>
        <p:spPr>
          <a:xfrm rot="5400000">
            <a:off y="2836049" x="7629975"/>
            <a:ext cy="138000" cx="920099"/>
          </a:xfrm>
          <a:prstGeom prst="rightArrow">
            <a:avLst>
              <a:gd fmla="val 50000" name="adj1"/>
              <a:gd fmla="val 124083" name="adj2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66" name="Shape 66"/>
          <p:cNvSpPr/>
          <p:nvPr/>
        </p:nvSpPr>
        <p:spPr>
          <a:xfrm rot="-5400000">
            <a:off y="2836050" x="7782375"/>
            <a:ext cy="138000" cx="920099"/>
          </a:xfrm>
          <a:prstGeom prst="rightArrow">
            <a:avLst>
              <a:gd fmla="val 50000" name="adj1"/>
              <a:gd fmla="val 124083" name="adj2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67" name="Shape 67"/>
          <p:cNvSpPr/>
          <p:nvPr/>
        </p:nvSpPr>
        <p:spPr>
          <a:xfrm>
            <a:off y="2720375" x="7831225"/>
            <a:ext cy="310176" cx="705887"/>
          </a:xfrm>
          <a:prstGeom prst="cloud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68" name="Shape 68"/>
          <p:cNvSpPr/>
          <p:nvPr/>
        </p:nvSpPr>
        <p:spPr>
          <a:xfrm>
            <a:off y="1898214" x="4750301"/>
            <a:ext cy="138020" cx="2576700"/>
          </a:xfrm>
          <a:prstGeom prst="rightArrow">
            <a:avLst>
              <a:gd fmla="val 50000" name="adj1"/>
              <a:gd fmla="val 124083" name="adj2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69" name="Shape 69"/>
          <p:cNvSpPr/>
          <p:nvPr/>
        </p:nvSpPr>
        <p:spPr>
          <a:xfrm rot="10800000">
            <a:off y="2058139" x="4698833"/>
            <a:ext cy="138020" cx="2576099"/>
          </a:xfrm>
          <a:prstGeom prst="rightArrow">
            <a:avLst>
              <a:gd fmla="val 50000" name="adj1"/>
              <a:gd fmla="val 124083" name="adj2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70" name="Shape 70"/>
          <p:cNvSpPr/>
          <p:nvPr/>
        </p:nvSpPr>
        <p:spPr>
          <a:xfrm>
            <a:off y="1538700" x="4862100"/>
            <a:ext cy="1058699" cx="2740500"/>
          </a:xfrm>
          <a:prstGeom prst="wedgeRoundRectCallout">
            <a:avLst>
              <a:gd fmla="val -8488" name="adj1"/>
              <a:gd fmla="val 62508" name="adj2"/>
              <a:gd fmla="val 0" name="adj3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 indent="-317500" marL="457200"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Particle Systems</a:t>
            </a:r>
          </a:p>
          <a:p>
            <a:pPr rtl="0" lvl="1" indent="-317500" marL="914400">
              <a:buClr>
                <a:srgbClr val="000000"/>
              </a:buClr>
              <a:buSzPct val="100000"/>
              <a:buFont typeface="Arial"/>
              <a:buChar char="○"/>
            </a:pPr>
            <a:r>
              <a:rPr lang="en"/>
              <a:t>Birth</a:t>
            </a:r>
          </a:p>
          <a:p>
            <a:pPr rtl="0" lvl="1" indent="-317500" marL="914400">
              <a:buClr>
                <a:srgbClr val="000000"/>
              </a:buClr>
              <a:buSzPct val="100000"/>
              <a:buFont typeface="Arial"/>
              <a:buChar char="○"/>
            </a:pPr>
            <a:r>
              <a:rPr lang="en"/>
              <a:t>Death</a:t>
            </a:r>
          </a:p>
          <a:p>
            <a:pPr lvl="1" indent="-317500" marL="914400">
              <a:buClr>
                <a:srgbClr val="000000"/>
              </a:buClr>
              <a:buSzPct val="100000"/>
              <a:buFont typeface="Arial"/>
              <a:buChar char="○"/>
            </a:pPr>
            <a:r>
              <a:rPr lang="en"/>
              <a:t>Decay</a:t>
            </a:r>
          </a:p>
        </p:txBody>
      </p:sp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0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0"/>
                                        <p:tgtEl>
                                          <p:spTgt spid="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0"/>
                                        <p:tgtEl>
                                          <p:spTgt spid="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0"/>
                                        <p:tgtEl>
                                          <p:spTgt spid="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xit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dur="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presetID="10" fill="hold" presetSubtype="0" presetClass="entr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presetID="10" fill="hold" presetSubtype="0" presetClass="entr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presetID="10" fill="hold" presetSubtype="0" presetClass="entr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presetID="10" fill="hold" presetSubtype="0" presetClass="entr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presetID="10" fill="hold" presetSubtype="0" presetClass="entr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presetID="10" fill="hold" presetSubtype="0" presetClass="entr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4" name="Shape 7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5" name="Shape 75"/>
          <p:cNvSpPr/>
          <p:nvPr/>
        </p:nvSpPr>
        <p:spPr>
          <a:xfrm>
            <a:off y="2727300" x="528875"/>
            <a:ext cy="642900" cx="1400099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sz="2400" lang="en"/>
              <a:t>DES</a:t>
            </a:r>
          </a:p>
        </p:txBody>
      </p:sp>
      <p:sp>
        <p:nvSpPr>
          <p:cNvPr id="76" name="Shape 76"/>
          <p:cNvSpPr/>
          <p:nvPr/>
        </p:nvSpPr>
        <p:spPr>
          <a:xfrm>
            <a:off y="1690300" x="2872475"/>
            <a:ext cy="756899" cx="1825199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sz="2400" lang="en"/>
              <a:t>Processor</a:t>
            </a:r>
          </a:p>
        </p:txBody>
      </p:sp>
      <p:sp>
        <p:nvSpPr>
          <p:cNvPr id="77" name="Shape 77"/>
          <p:cNvSpPr/>
          <p:nvPr/>
        </p:nvSpPr>
        <p:spPr>
          <a:xfrm>
            <a:off y="4424450" x="5537550"/>
            <a:ext cy="528900" cx="1700700"/>
          </a:xfrm>
          <a:prstGeom prst="bevel">
            <a:avLst>
              <a:gd fmla="val 12500" name="adj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lang="en"/>
              <a:t>Markov Model</a:t>
            </a:r>
          </a:p>
        </p:txBody>
      </p:sp>
      <p:sp>
        <p:nvSpPr>
          <p:cNvPr id="78" name="Shape 78"/>
          <p:cNvSpPr/>
          <p:nvPr/>
        </p:nvSpPr>
        <p:spPr>
          <a:xfrm>
            <a:off y="4158350" x="3142175"/>
            <a:ext cy="528900" cx="1285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sz="2400" lang="en"/>
              <a:t>Player</a:t>
            </a:r>
          </a:p>
        </p:txBody>
      </p:sp>
      <p:sp>
        <p:nvSpPr>
          <p:cNvPr id="79" name="Shape 79"/>
          <p:cNvSpPr/>
          <p:nvPr/>
        </p:nvSpPr>
        <p:spPr>
          <a:xfrm rot="9017873">
            <a:off y="2317712" x="1711180"/>
            <a:ext cy="138125" cx="1196389"/>
          </a:xfrm>
          <a:prstGeom prst="rightArrow">
            <a:avLst>
              <a:gd fmla="val 50000" name="adj1"/>
              <a:gd fmla="val 124083" name="adj2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80" name="Shape 80"/>
          <p:cNvSpPr/>
          <p:nvPr/>
        </p:nvSpPr>
        <p:spPr>
          <a:xfrm rot="-1788328">
            <a:off y="2469981" x="1863534"/>
            <a:ext cy="138013" cx="1196241"/>
          </a:xfrm>
          <a:prstGeom prst="rightArrow">
            <a:avLst>
              <a:gd fmla="val 50000" name="adj1"/>
              <a:gd fmla="val 124083" name="adj2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81" name="Shape 81"/>
          <p:cNvSpPr/>
          <p:nvPr/>
        </p:nvSpPr>
        <p:spPr>
          <a:xfrm rot="2184266">
            <a:off y="2317798" x="4631168"/>
            <a:ext cy="137944" cx="1196499"/>
          </a:xfrm>
          <a:prstGeom prst="rightArrow">
            <a:avLst>
              <a:gd fmla="val 50000" name="adj1"/>
              <a:gd fmla="val 124083" name="adj2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82" name="Shape 82"/>
          <p:cNvSpPr/>
          <p:nvPr/>
        </p:nvSpPr>
        <p:spPr>
          <a:xfrm rot="-8532113">
            <a:off y="2469954" x="4440964"/>
            <a:ext cy="138136" cx="1196317"/>
          </a:xfrm>
          <a:prstGeom prst="rightArrow">
            <a:avLst>
              <a:gd fmla="val 50000" name="adj1"/>
              <a:gd fmla="val 124083" name="adj2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83" name="Shape 83"/>
          <p:cNvSpPr/>
          <p:nvPr/>
        </p:nvSpPr>
        <p:spPr>
          <a:xfrm rot="5400000">
            <a:off y="3248523" x="2894149"/>
            <a:ext cy="138000" cx="1678200"/>
          </a:xfrm>
          <a:prstGeom prst="rightArrow">
            <a:avLst>
              <a:gd fmla="val 50000" name="adj1"/>
              <a:gd fmla="val 124083" name="adj2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84" name="Shape 84"/>
          <p:cNvSpPr txBox="1"/>
          <p:nvPr/>
        </p:nvSpPr>
        <p:spPr>
          <a:xfrm>
            <a:off y="513350" x="331525"/>
            <a:ext cy="642900" cx="79781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b="1" sz="3600" lang="en">
                <a:solidFill>
                  <a:srgbClr val="F3F3F3"/>
                </a:solidFill>
              </a:rPr>
              <a:t>Technology</a:t>
            </a:r>
          </a:p>
        </p:txBody>
      </p:sp>
      <p:sp>
        <p:nvSpPr>
          <p:cNvPr id="85" name="Shape 85"/>
          <p:cNvSpPr/>
          <p:nvPr/>
        </p:nvSpPr>
        <p:spPr>
          <a:xfrm>
            <a:off y="2727150" x="5486400"/>
            <a:ext cy="714300" cx="1732499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sz="1800" lang="en"/>
              <a:t>Emission Model</a:t>
            </a:r>
          </a:p>
        </p:txBody>
      </p:sp>
      <p:sp>
        <p:nvSpPr>
          <p:cNvPr id="86" name="Shape 86"/>
          <p:cNvSpPr/>
          <p:nvPr/>
        </p:nvSpPr>
        <p:spPr>
          <a:xfrm rot="5400000">
            <a:off y="3856149" x="5787800"/>
            <a:ext cy="138000" cx="920099"/>
          </a:xfrm>
          <a:prstGeom prst="rightArrow">
            <a:avLst>
              <a:gd fmla="val 50000" name="adj1"/>
              <a:gd fmla="val 124083" name="adj2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87" name="Shape 87"/>
          <p:cNvSpPr/>
          <p:nvPr/>
        </p:nvSpPr>
        <p:spPr>
          <a:xfrm rot="-5400000">
            <a:off y="3856150" x="5940200"/>
            <a:ext cy="138000" cx="920099"/>
          </a:xfrm>
          <a:prstGeom prst="rightArrow">
            <a:avLst>
              <a:gd fmla="val 50000" name="adj1"/>
              <a:gd fmla="val 124083" name="adj2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88" name="Shape 88"/>
          <p:cNvSpPr/>
          <p:nvPr/>
        </p:nvSpPr>
        <p:spPr>
          <a:xfrm>
            <a:off y="3740475" x="5989050"/>
            <a:ext cy="310176" cx="705887"/>
          </a:xfrm>
          <a:prstGeom prst="cloud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89" name="Shape 89"/>
          <p:cNvSpPr/>
          <p:nvPr/>
        </p:nvSpPr>
        <p:spPr>
          <a:xfrm>
            <a:off y="3404350" x="7379725"/>
            <a:ext cy="528900" cx="1700700"/>
          </a:xfrm>
          <a:prstGeom prst="bevel">
            <a:avLst>
              <a:gd fmla="val 12500" name="adj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lang="en"/>
              <a:t>Markov Model</a:t>
            </a:r>
          </a:p>
        </p:txBody>
      </p:sp>
      <p:sp>
        <p:nvSpPr>
          <p:cNvPr id="90" name="Shape 90"/>
          <p:cNvSpPr/>
          <p:nvPr/>
        </p:nvSpPr>
        <p:spPr>
          <a:xfrm>
            <a:off y="1707050" x="7328575"/>
            <a:ext cy="714300" cx="1732499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sz="1800" lang="en"/>
              <a:t>Modulation Model</a:t>
            </a:r>
          </a:p>
        </p:txBody>
      </p:sp>
      <p:sp>
        <p:nvSpPr>
          <p:cNvPr id="91" name="Shape 91"/>
          <p:cNvSpPr/>
          <p:nvPr/>
        </p:nvSpPr>
        <p:spPr>
          <a:xfrm rot="5400000">
            <a:off y="2836049" x="7629975"/>
            <a:ext cy="138000" cx="920099"/>
          </a:xfrm>
          <a:prstGeom prst="rightArrow">
            <a:avLst>
              <a:gd fmla="val 50000" name="adj1"/>
              <a:gd fmla="val 124083" name="adj2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92" name="Shape 92"/>
          <p:cNvSpPr/>
          <p:nvPr/>
        </p:nvSpPr>
        <p:spPr>
          <a:xfrm rot="-5400000">
            <a:off y="2836050" x="7782375"/>
            <a:ext cy="138000" cx="920099"/>
          </a:xfrm>
          <a:prstGeom prst="rightArrow">
            <a:avLst>
              <a:gd fmla="val 50000" name="adj1"/>
              <a:gd fmla="val 124083" name="adj2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93" name="Shape 93"/>
          <p:cNvSpPr/>
          <p:nvPr/>
        </p:nvSpPr>
        <p:spPr>
          <a:xfrm>
            <a:off y="2720375" x="7831225"/>
            <a:ext cy="310176" cx="705887"/>
          </a:xfrm>
          <a:prstGeom prst="cloud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94" name="Shape 94"/>
          <p:cNvSpPr/>
          <p:nvPr/>
        </p:nvSpPr>
        <p:spPr>
          <a:xfrm>
            <a:off y="1898214" x="4750301"/>
            <a:ext cy="138020" cx="2576700"/>
          </a:xfrm>
          <a:prstGeom prst="rightArrow">
            <a:avLst>
              <a:gd fmla="val 50000" name="adj1"/>
              <a:gd fmla="val 124083" name="adj2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95" name="Shape 95"/>
          <p:cNvSpPr/>
          <p:nvPr/>
        </p:nvSpPr>
        <p:spPr>
          <a:xfrm rot="10800000">
            <a:off y="2058139" x="4698833"/>
            <a:ext cy="138020" cx="2576099"/>
          </a:xfrm>
          <a:prstGeom prst="rightArrow">
            <a:avLst>
              <a:gd fmla="val 50000" name="adj1"/>
              <a:gd fmla="val 124083" name="adj2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96" name="Shape 96"/>
          <p:cNvSpPr/>
          <p:nvPr/>
        </p:nvSpPr>
        <p:spPr>
          <a:xfrm>
            <a:off y="4310750" x="932375"/>
            <a:ext cy="528900" cx="1285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sz="2400" lang="en"/>
              <a:t>GUI</a:t>
            </a:r>
          </a:p>
        </p:txBody>
      </p:sp>
      <p:sp>
        <p:nvSpPr>
          <p:cNvPr id="97" name="Shape 97"/>
          <p:cNvSpPr/>
          <p:nvPr/>
        </p:nvSpPr>
        <p:spPr>
          <a:xfrm rot="7416488">
            <a:off y="3306954" x="1466706"/>
            <a:ext cy="138037" cx="2269336"/>
          </a:xfrm>
          <a:prstGeom prst="rightArrow">
            <a:avLst>
              <a:gd fmla="val 50000" name="adj1"/>
              <a:gd fmla="val 124083" name="adj2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98" name="Shape 98"/>
          <p:cNvSpPr/>
          <p:nvPr/>
        </p:nvSpPr>
        <p:spPr>
          <a:xfrm>
            <a:off y="2531975" x="2540000"/>
            <a:ext cy="642900" cx="2578499"/>
          </a:xfrm>
          <a:prstGeom prst="rect">
            <a:avLst/>
          </a:prstGeom>
          <a:solidFill>
            <a:srgbClr val="EA9999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>
              <a:buNone/>
            </a:pPr>
            <a:r>
              <a:rPr sz="1800" lang="en"/>
              <a:t>Just about all in Scala</a:t>
            </a:r>
          </a:p>
        </p:txBody>
      </p:sp>
      <p:sp>
        <p:nvSpPr>
          <p:cNvPr id="99" name="Shape 99"/>
          <p:cNvSpPr/>
          <p:nvPr/>
        </p:nvSpPr>
        <p:spPr>
          <a:xfrm>
            <a:off y="3251075" x="802100"/>
            <a:ext cy="756899" cx="3101400"/>
          </a:xfrm>
          <a:prstGeom prst="wedgeRectCallout">
            <a:avLst>
              <a:gd fmla="val -32501" name="adj1"/>
              <a:gd fmla="val 87076" name="adj2"/>
            </a:avLst>
          </a:prstGeom>
          <a:solidFill>
            <a:srgbClr val="EA9999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lang="en"/>
              <a:t>scala.swing</a:t>
            </a:r>
          </a:p>
          <a:p>
            <a:pPr rtl="0" lvl="0" indent="-317500" marL="457200"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wrappers for java.swing</a:t>
            </a:r>
          </a:p>
          <a:p>
            <a:pPr rtl="0" lvl="0" indent="-317500" marL="457200"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“functional programming”-ified</a:t>
            </a:r>
          </a:p>
        </p:txBody>
      </p:sp>
      <p:sp>
        <p:nvSpPr>
          <p:cNvPr id="100" name="Shape 100"/>
          <p:cNvSpPr/>
          <p:nvPr/>
        </p:nvSpPr>
        <p:spPr>
          <a:xfrm>
            <a:off y="3251075" x="4002500"/>
            <a:ext cy="756899" cx="3101400"/>
          </a:xfrm>
          <a:prstGeom prst="wedgeRectCallout">
            <a:avLst>
              <a:gd fmla="val -44224" name="adj1"/>
              <a:gd fmla="val 70118" name="adj2"/>
            </a:avLst>
          </a:prstGeom>
          <a:solidFill>
            <a:srgbClr val="EA9999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lang="en"/>
              <a:t>Java Sound API (javax.sound)</a:t>
            </a:r>
          </a:p>
          <a:p>
            <a:pPr rtl="0" lvl="0" indent="-317500" marL="457200"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Byte streams, sound formats, devices, etc.</a:t>
            </a:r>
          </a:p>
        </p:txBody>
      </p:sp>
      <p:sp>
        <p:nvSpPr>
          <p:cNvPr id="101" name="Shape 101"/>
          <p:cNvSpPr/>
          <p:nvPr/>
        </p:nvSpPr>
        <p:spPr>
          <a:xfrm>
            <a:off y="2364425" x="5486400"/>
            <a:ext cy="642900" cx="3101400"/>
          </a:xfrm>
          <a:prstGeom prst="wedgeRectCallout">
            <a:avLst>
              <a:gd fmla="val 27933" name="adj1"/>
              <a:gd fmla="val 109635" name="adj2"/>
            </a:avLst>
          </a:prstGeom>
          <a:solidFill>
            <a:srgbClr val="EA9999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lang="en"/>
              <a:t>Probability Distribution Utility (Java)</a:t>
            </a:r>
          </a:p>
          <a:p>
            <a:pPr rtl="0" lvl="0" indent="-317500" marL="457200"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reused from SNLP</a:t>
            </a:r>
          </a:p>
        </p:txBody>
      </p:sp>
      <p:sp>
        <p:nvSpPr>
          <p:cNvPr id="102" name="Shape 102"/>
          <p:cNvSpPr/>
          <p:nvPr/>
        </p:nvSpPr>
        <p:spPr>
          <a:xfrm>
            <a:off y="1236575" x="177800"/>
            <a:ext cy="1404900" cx="3026400"/>
          </a:xfrm>
          <a:prstGeom prst="rect">
            <a:avLst/>
          </a:prstGeom>
          <a:solidFill>
            <a:srgbClr val="EA9999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 indent="-342900" marL="457200">
              <a:buClr>
                <a:srgbClr val="000000"/>
              </a:buClr>
              <a:buSzPct val="100000"/>
              <a:buFont typeface="Arial"/>
              <a:buChar char="●"/>
            </a:pPr>
            <a:r>
              <a:rPr sz="1800" lang="en"/>
              <a:t>Spec2 for unit testing</a:t>
            </a:r>
          </a:p>
          <a:p>
            <a:pPr rtl="0" lvl="0" indent="-342900" marL="457200">
              <a:buClr>
                <a:srgbClr val="000000"/>
              </a:buClr>
              <a:buSzPct val="100000"/>
              <a:buFont typeface="Arial"/>
              <a:buChar char="●"/>
            </a:pPr>
            <a:r>
              <a:rPr sz="1800" lang="en"/>
              <a:t>SBT for build and dependency management</a:t>
            </a:r>
          </a:p>
          <a:p>
            <a:pPr rtl="0" lvl="0" indent="-342900" marL="457200">
              <a:buClr>
                <a:srgbClr val="000000"/>
              </a:buClr>
              <a:buSzPct val="100000"/>
              <a:buFont typeface="Arial"/>
              <a:buChar char="●"/>
            </a:pPr>
            <a:r>
              <a:rPr sz="1800" lang="en"/>
              <a:t>GIT</a:t>
            </a:r>
          </a:p>
        </p:txBody>
      </p:sp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dern">
  <a:themeElements>
    <a:clrScheme name="Custom 348">
      <a:dk1>
        <a:srgbClr val="000000"/>
      </a:dk1>
      <a:lt1>
        <a:srgbClr val="FFFFFF"/>
      </a:lt1>
      <a:dk2>
        <a:srgbClr val="191919"/>
      </a:dk2>
      <a:lt2>
        <a:srgbClr val="CCCCCC"/>
      </a:lt2>
      <a:accent1>
        <a:srgbClr val="7E5554"/>
      </a:accent1>
      <a:accent2>
        <a:srgbClr val="910A10"/>
      </a:accent2>
      <a:accent3>
        <a:srgbClr val="84294D"/>
      </a:accent3>
      <a:accent4>
        <a:srgbClr val="DA823B"/>
      </a:accent4>
      <a:accent5>
        <a:srgbClr val="625D3C"/>
      </a:accent5>
      <a:accent6>
        <a:srgbClr val="00384A"/>
      </a:accent6>
      <a:hlink>
        <a:srgbClr val="227A78"/>
      </a:hlink>
      <a:folHlink>
        <a:srgbClr val="394749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