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taatliches"/>
      <p:regular r:id="rId20"/>
    </p:embeddedFont>
    <p:embeddedFont>
      <p:font typeface="Manrope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Manrope Mediu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Manrope-bold.fntdata"/><Relationship Id="rId21" Type="http://schemas.openxmlformats.org/officeDocument/2006/relationships/font" Target="fonts/Manrope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ManropeMedium-bold.fntdata"/><Relationship Id="rId27" Type="http://schemas.openxmlformats.org/officeDocument/2006/relationships/font" Target="fonts/Manrope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7643d34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7643d34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70b719bc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70b719bc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7643d34e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7643d34e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cacfe7f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cacfe7f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65cc7135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65cc7135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281f979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281f979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944d635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944d635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70b719b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70b719b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70b719bc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70b719bc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944d635a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944d635a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7643d34e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7643d34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Tio8r3Zf70M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MkBZIfSyeD0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AZals4U6Z_I" TargetMode="External"/><Relationship Id="rId5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CDcX-lOOTPaeiRFiXkkjExqXL3pdg4sB?usp=sharing" TargetMode="External"/><Relationship Id="rId4" Type="http://schemas.openxmlformats.org/officeDocument/2006/relationships/hyperlink" Target="http://www.youtube.com/watch?v=AZals4U6Z_I" TargetMode="External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s://docs.google.com/spreadsheets/d/1hblHwD4Wz5WsCPPMq2-dA18E4eylotZE5X_dFZ2GKes/edit?gid=1585090131#gid=158509013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iteration: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conditionals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Wednesday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Mar 5  2025 	virtual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3428050" y="1036200"/>
            <a:ext cx="52380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Find the </a:t>
            </a: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sum of positive </a:t>
            </a: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numbers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in a list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num_list = [-3, 5, 43, -2, 58, -483, 8, 4, -6, 36]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 = 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number in num_list: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number &gt; 0: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= sum + 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print(sum)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587850" y="566300"/>
            <a:ext cx="252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the 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accumulator pattern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with 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conditionals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600"/>
          </a:p>
        </p:txBody>
      </p:sp>
      <p:grpSp>
        <p:nvGrpSpPr>
          <p:cNvPr id="202" name="Google Shape;202;p24"/>
          <p:cNvGrpSpPr/>
          <p:nvPr/>
        </p:nvGrpSpPr>
        <p:grpSpPr>
          <a:xfrm>
            <a:off x="420825" y="2234025"/>
            <a:ext cx="3007225" cy="400200"/>
            <a:chOff x="420825" y="2234025"/>
            <a:chExt cx="3007225" cy="400200"/>
          </a:xfrm>
        </p:grpSpPr>
        <p:sp>
          <p:nvSpPr>
            <p:cNvPr id="203" name="Google Shape;203;p24"/>
            <p:cNvSpPr txBox="1"/>
            <p:nvPr/>
          </p:nvSpPr>
          <p:spPr>
            <a:xfrm>
              <a:off x="420825" y="22340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our accumulator variable is </a:t>
              </a:r>
              <a:r>
                <a:rPr b="1"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3073025" y="2455700"/>
              <a:ext cx="355025" cy="17300"/>
            </a:xfrm>
            <a:custGeom>
              <a:rect b="b" l="l" r="r" t="t"/>
              <a:pathLst>
                <a:path extrusionOk="0" h="692" w="14201">
                  <a:moveTo>
                    <a:pt x="0" y="0"/>
                  </a:moveTo>
                  <a:cubicBezTo>
                    <a:pt x="2367" y="115"/>
                    <a:pt x="11834" y="577"/>
                    <a:pt x="14201" y="6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05" name="Google Shape;205;p24"/>
          <p:cNvGrpSpPr/>
          <p:nvPr/>
        </p:nvGrpSpPr>
        <p:grpSpPr>
          <a:xfrm>
            <a:off x="420825" y="2678275"/>
            <a:ext cx="3189050" cy="1862400"/>
            <a:chOff x="420825" y="2678275"/>
            <a:chExt cx="3189050" cy="1862400"/>
          </a:xfrm>
        </p:grpSpPr>
        <p:sp>
          <p:nvSpPr>
            <p:cNvPr id="206" name="Google Shape;206;p24"/>
            <p:cNvSpPr txBox="1"/>
            <p:nvPr/>
          </p:nvSpPr>
          <p:spPr>
            <a:xfrm>
              <a:off x="420825" y="2678275"/>
              <a:ext cx="2834100" cy="18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the expression in our conditional is </a:t>
              </a:r>
              <a:r>
                <a:rPr b="1"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number &gt; 0 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which will evaluate to 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True 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when it comes across a positive number in the thing we’re iterating over (i.e. 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num_list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)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2709325" y="3010599"/>
              <a:ext cx="900550" cy="324150"/>
            </a:xfrm>
            <a:custGeom>
              <a:rect b="b" l="l" r="r" t="t"/>
              <a:pathLst>
                <a:path extrusionOk="0" h="12966" w="36022">
                  <a:moveTo>
                    <a:pt x="0" y="12786"/>
                  </a:moveTo>
                  <a:cubicBezTo>
                    <a:pt x="2944" y="12613"/>
                    <a:pt x="13624" y="13767"/>
                    <a:pt x="17665" y="11747"/>
                  </a:cubicBezTo>
                  <a:cubicBezTo>
                    <a:pt x="21706" y="9727"/>
                    <a:pt x="21187" y="2396"/>
                    <a:pt x="24246" y="664"/>
                  </a:cubicBezTo>
                  <a:cubicBezTo>
                    <a:pt x="27306" y="-1068"/>
                    <a:pt x="34059" y="1241"/>
                    <a:pt x="36022" y="135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08" name="Google Shape;208;p24"/>
          <p:cNvGrpSpPr/>
          <p:nvPr/>
        </p:nvGrpSpPr>
        <p:grpSpPr>
          <a:xfrm>
            <a:off x="5203150" y="3026829"/>
            <a:ext cx="3711025" cy="1739746"/>
            <a:chOff x="5203150" y="3026829"/>
            <a:chExt cx="3711025" cy="1739746"/>
          </a:xfrm>
        </p:grpSpPr>
        <p:sp>
          <p:nvSpPr>
            <p:cNvPr id="209" name="Google Shape;209;p24"/>
            <p:cNvSpPr txBox="1"/>
            <p:nvPr/>
          </p:nvSpPr>
          <p:spPr>
            <a:xfrm>
              <a:off x="5914175" y="3394375"/>
              <a:ext cx="3000000" cy="13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You can add to the expression using the boolean operator </a:t>
              </a:r>
              <a:r>
                <a:rPr b="1"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and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to:</a:t>
              </a:r>
              <a:endPara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-304800" lvl="0" marL="45720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nrope"/>
                <a:buChar char="●"/>
              </a:pP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sum up all </a:t>
              </a:r>
              <a:r>
                <a:rPr b="1"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even positive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numbers</a:t>
              </a:r>
              <a:endPara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-304800" lvl="0" marL="45720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Manrope"/>
                <a:buChar char="●"/>
              </a:pP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sum up all </a:t>
              </a:r>
              <a:r>
                <a:rPr b="1"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even positive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numbers that are </a:t>
              </a:r>
              <a:r>
                <a:rPr b="1"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divisible by 6</a:t>
              </a:r>
              <a:endPara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5203150" y="3026829"/>
              <a:ext cx="1673675" cy="450625"/>
            </a:xfrm>
            <a:custGeom>
              <a:rect b="b" l="l" r="r" t="t"/>
              <a:pathLst>
                <a:path extrusionOk="0" h="18025" w="66947">
                  <a:moveTo>
                    <a:pt x="63038" y="18026"/>
                  </a:moveTo>
                  <a:cubicBezTo>
                    <a:pt x="62865" y="15255"/>
                    <a:pt x="72505" y="4229"/>
                    <a:pt x="61999" y="1400"/>
                  </a:cubicBezTo>
                  <a:cubicBezTo>
                    <a:pt x="51493" y="-1429"/>
                    <a:pt x="10333" y="1112"/>
                    <a:pt x="0" y="105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pic>
        <p:nvPicPr>
          <p:cNvPr descr="3 Minute Timer Relaxing Music Lofi Fish Background&#10;Song- https://www.youtube.com/watch?v=Nh_oj5hsAbs&amp;t=41s&#10;&#10;&#10;&#10;TAGS&#10;3 minute&#10;3 minute countdown&#10;3 minute lo-fi hiphop timer&#10;3 minute timer&#10;countdown&#10;lo-fi music&#10;lofi study song&#10;study music&#10;study timer&#10;time&#10;timer&#10;working music&#10;3 minute timer with music&#10;3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211" name="Google Shape;211;p24" title="3 Minute Timer Relaxing Music Lofi Fish Backgrou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225" y="4360600"/>
            <a:ext cx="999225" cy="5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1522950" y="1066100"/>
            <a:ext cx="5199000" cy="30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Find the </a:t>
            </a: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minimum value</a:t>
            </a: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 a list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num_list = [-3, 5, 43, -2, 58, -483, 8, 4, -6, 36]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min_value = num_list[0]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number in num_list: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number &lt; min_value: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min_value = 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min_value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5372075" y="2263775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grabs first element so we can initialize our accumulator variable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min_value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something in our list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3973575" y="2331194"/>
            <a:ext cx="1426050" cy="167875"/>
          </a:xfrm>
          <a:custGeom>
            <a:rect b="b" l="l" r="r" t="t"/>
            <a:pathLst>
              <a:path extrusionOk="0" h="6715" w="57042">
                <a:moveTo>
                  <a:pt x="57042" y="6715"/>
                </a:moveTo>
                <a:cubicBezTo>
                  <a:pt x="52750" y="5607"/>
                  <a:pt x="40797" y="346"/>
                  <a:pt x="31290" y="69"/>
                </a:cubicBezTo>
                <a:cubicBezTo>
                  <a:pt x="21783" y="-208"/>
                  <a:pt x="5215" y="4222"/>
                  <a:pt x="0" y="505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Google Shape;219;p25"/>
          <p:cNvSpPr txBox="1"/>
          <p:nvPr/>
        </p:nvSpPr>
        <p:spPr>
          <a:xfrm>
            <a:off x="4839025" y="3572175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loop will check and update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min_value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anytime it sees a smaller number in the list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3904350" y="3212100"/>
            <a:ext cx="1080825" cy="422275"/>
          </a:xfrm>
          <a:custGeom>
            <a:rect b="b" l="l" r="r" t="t"/>
            <a:pathLst>
              <a:path extrusionOk="0" h="16891" w="43233">
                <a:moveTo>
                  <a:pt x="42090" y="16891"/>
                </a:moveTo>
                <a:cubicBezTo>
                  <a:pt x="41629" y="14860"/>
                  <a:pt x="46336" y="7522"/>
                  <a:pt x="39321" y="4707"/>
                </a:cubicBezTo>
                <a:cubicBezTo>
                  <a:pt x="32306" y="1892"/>
                  <a:pt x="6554" y="785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descr="1 Minute Timer Relaxing Music Lofi Fish Background&#10;Song- https://www.youtube.com/watch?v=Nh_oj...&#10;&#10;&#10;TAGS&#10;1 minute&#10;1 minute countdown&#10;1 minute lo-fi hiphop timer&#10;1 minute timer&#10;countdown&#10;lo-fi music&#10;lofi study song&#10;study music&#10;study timer&#10;time&#10;timer&#10;working music&#10;1 minute timer with music&#10;1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221" name="Google Shape;221;p25" title="1 Minute Timer Relaxing Music Lofi Fish Backgrou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375" y="614575"/>
            <a:ext cx="1145350" cy="6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5299150" y="282300"/>
            <a:ext cx="3656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Time to try it yourself! See if you can edit the code below so it finds the max value in a given list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practice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28" name="Google Shape;228;p26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229" name="Google Shape;229;p26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6"/>
          <p:cNvSpPr txBox="1"/>
          <p:nvPr/>
        </p:nvSpPr>
        <p:spPr>
          <a:xfrm>
            <a:off x="3064400" y="1065188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how many evens?</a:t>
            </a:r>
            <a:endParaRPr sz="700"/>
          </a:p>
        </p:txBody>
      </p:sp>
      <p:sp>
        <p:nvSpPr>
          <p:cNvPr id="234" name="Google Shape;234;p26"/>
          <p:cNvSpPr txBox="1"/>
          <p:nvPr/>
        </p:nvSpPr>
        <p:spPr>
          <a:xfrm>
            <a:off x="657800" y="1776300"/>
            <a:ext cx="72843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Write a program that prompts the user to enter a sequence of numbers, separated by spaces. The program counts and displays how many numbers were even.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Two examples of executing this program are given below: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numbers (separate by spaces): 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47 51 555 2 36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 entered 2 even numbers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235" name="Google Shape;235;p26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7858" y="3865025"/>
            <a:ext cx="1637866" cy="9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/>
        </p:nvSpPr>
        <p:spPr>
          <a:xfrm>
            <a:off x="734000" y="4190700"/>
            <a:ext cx="4625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 may be helpful to remember that the expression for checking if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r>
              <a:rPr lang="en" sz="1200">
                <a:solidFill>
                  <a:schemeClr val="dk1"/>
                </a:solidFill>
              </a:rPr>
              <a:t> is even is the expression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% 2 == 0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Start HW 4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Submit Project 3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43" name="Google Shape;243;p27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44" name="Google Shape;244;p27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7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50" name="Google Shape;250;p27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27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54" name="Google Shape;254;p27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27"/>
          <p:cNvSpPr/>
          <p:nvPr/>
        </p:nvSpPr>
        <p:spPr>
          <a:xfrm flipH="1">
            <a:off x="770125" y="786250"/>
            <a:ext cx="3086100" cy="3859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870075" y="878550"/>
            <a:ext cx="29280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Project work time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Get together with your groups, and continue to work on whichever task you left off on.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If you have a good start on all tasks, make sure to go back and polish up your code (comments, check input values)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If done with all tasks, move on to extra credit.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262" name="Google Shape;262;p27" title="chill / relax / study music | studio ghibli lo-fi jazz mix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25" y="4113675"/>
            <a:ext cx="1375075" cy="7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/>
        </p:nvSpPr>
        <p:spPr>
          <a:xfrm>
            <a:off x="1461225" y="692750"/>
            <a:ext cx="4929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#ask user for list of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= input('Enter numbers (separate by spaces): 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#split into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numbers_list = numbers.split(' 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#notice each item is a string still!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#print(numbers_list, type(numbers_list[0]))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#initialize acc variable count_even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count_even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#iterate over list, check if 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number in numbers_list: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if int(number) % 2 ==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count_even = count_even + 1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#if it is, add one to count_even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print("You have",count_even, "even numbers")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1141925" y="139763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how many evens?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conditionals</a:t>
            </a:r>
            <a:endParaRPr sz="5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73" name="Google Shape;73;p16" title="chill / relax / study music | studio ghibli lo-fi jazz mix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25" y="4113675"/>
            <a:ext cx="1375075" cy="7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4975"/>
            <a:ext cx="8839204" cy="15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upcoming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6456775" y="2571750"/>
            <a:ext cx="1269300" cy="5577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987200" y="3821075"/>
            <a:ext cx="5435400" cy="8619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Grades have been updated in Moodle. </a:t>
            </a:r>
            <a:r>
              <a:rPr b="1" lang="en" sz="1100">
                <a:solidFill>
                  <a:schemeClr val="dk1"/>
                </a:solidFill>
              </a:rPr>
              <a:t>Caution: if you need to repeat a standard, your grade will look lower than it actually is</a:t>
            </a:r>
            <a:r>
              <a:rPr lang="en" sz="1100">
                <a:solidFill>
                  <a:schemeClr val="dk1"/>
                </a:solidFill>
              </a:rPr>
              <a:t>. The overall grade in the gradebook doesn’t accurately reflect how we do standard-based grading. If you are worried at all, please let me know.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660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different ways to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initialize accumulator variable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accumulating to a list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conditionals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	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boolean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type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comparisons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949375" y="1178100"/>
            <a:ext cx="3258675" cy="2426675"/>
            <a:chOff x="949375" y="1178100"/>
            <a:chExt cx="3258675" cy="2426675"/>
          </a:xfrm>
        </p:grpSpPr>
        <p:sp>
          <p:nvSpPr>
            <p:cNvPr id="94" name="Google Shape;94;p19"/>
            <p:cNvSpPr txBox="1"/>
            <p:nvPr/>
          </p:nvSpPr>
          <p:spPr>
            <a:xfrm>
              <a:off x="980950" y="1178100"/>
              <a:ext cx="32271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1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conditionals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5" name="Google Shape;95;p19"/>
            <p:cNvSpPr txBox="1"/>
            <p:nvPr/>
          </p:nvSpPr>
          <p:spPr>
            <a:xfrm>
              <a:off x="949375" y="2228675"/>
              <a:ext cx="2812800" cy="13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if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(expression)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: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  &lt;do something&gt;	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else: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 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  &lt;do something else&gt;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96" name="Google Shape;96;p19"/>
          <p:cNvGrpSpPr/>
          <p:nvPr/>
        </p:nvGrpSpPr>
        <p:grpSpPr>
          <a:xfrm>
            <a:off x="4595275" y="1178100"/>
            <a:ext cx="2750100" cy="2802600"/>
            <a:chOff x="4595275" y="1178100"/>
            <a:chExt cx="2750100" cy="2802600"/>
          </a:xfrm>
        </p:grpSpPr>
        <p:sp>
          <p:nvSpPr>
            <p:cNvPr id="97" name="Google Shape;97;p19"/>
            <p:cNvSpPr txBox="1"/>
            <p:nvPr/>
          </p:nvSpPr>
          <p:spPr>
            <a:xfrm>
              <a:off x="4595275" y="1178100"/>
              <a:ext cx="2750100" cy="11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1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comparison </a:t>
              </a:r>
              <a:endParaRPr b="1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1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operators</a:t>
              </a:r>
              <a:endParaRPr/>
            </a:p>
          </p:txBody>
        </p:sp>
        <p:sp>
          <p:nvSpPr>
            <p:cNvPr id="98" name="Google Shape;98;p19"/>
            <p:cNvSpPr txBox="1"/>
            <p:nvPr/>
          </p:nvSpPr>
          <p:spPr>
            <a:xfrm>
              <a:off x="4595275" y="2410800"/>
              <a:ext cx="26709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 </a:t>
              </a:r>
              <a:r>
                <a:rPr b="1"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b		a </a:t>
              </a:r>
              <a:r>
                <a:rPr b="1"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&lt;=</a:t>
              </a: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b</a:t>
              </a: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 </a:t>
              </a:r>
              <a:r>
                <a:rPr b="1"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b		a </a:t>
              </a:r>
              <a:r>
                <a:rPr b="1"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&gt;=</a:t>
              </a: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b</a:t>
              </a: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 </a:t>
              </a:r>
              <a:r>
                <a:rPr b="1"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b		a </a:t>
              </a:r>
              <a:r>
                <a:rPr b="1"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!=</a:t>
              </a: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b</a:t>
              </a: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9" name="Google Shape;99;p19"/>
          <p:cNvSpPr/>
          <p:nvPr/>
        </p:nvSpPr>
        <p:spPr>
          <a:xfrm>
            <a:off x="1876025" y="1476075"/>
            <a:ext cx="2824500" cy="859350"/>
          </a:xfrm>
          <a:custGeom>
            <a:rect b="b" l="l" r="r" t="t"/>
            <a:pathLst>
              <a:path extrusionOk="0" h="34374" w="112980">
                <a:moveTo>
                  <a:pt x="112980" y="0"/>
                </a:moveTo>
                <a:cubicBezTo>
                  <a:pt x="108683" y="590"/>
                  <a:pt x="91454" y="-926"/>
                  <a:pt x="87199" y="3539"/>
                </a:cubicBezTo>
                <a:cubicBezTo>
                  <a:pt x="82944" y="8004"/>
                  <a:pt x="95624" y="23591"/>
                  <a:pt x="87452" y="26792"/>
                </a:cubicBezTo>
                <a:cubicBezTo>
                  <a:pt x="79280" y="29994"/>
                  <a:pt x="51519" y="23591"/>
                  <a:pt x="38165" y="22748"/>
                </a:cubicBezTo>
                <a:cubicBezTo>
                  <a:pt x="24811" y="21906"/>
                  <a:pt x="13691" y="19799"/>
                  <a:pt x="7330" y="21737"/>
                </a:cubicBezTo>
                <a:cubicBezTo>
                  <a:pt x="969" y="23675"/>
                  <a:pt x="1222" y="32268"/>
                  <a:pt x="0" y="3437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grpSp>
        <p:nvGrpSpPr>
          <p:cNvPr id="100" name="Google Shape;100;p19"/>
          <p:cNvGrpSpPr/>
          <p:nvPr/>
        </p:nvGrpSpPr>
        <p:grpSpPr>
          <a:xfrm>
            <a:off x="231150" y="2731150"/>
            <a:ext cx="1767800" cy="1912550"/>
            <a:chOff x="231150" y="2731150"/>
            <a:chExt cx="1767800" cy="1912550"/>
          </a:xfrm>
        </p:grpSpPr>
        <p:sp>
          <p:nvSpPr>
            <p:cNvPr id="101" name="Google Shape;101;p19"/>
            <p:cNvSpPr txBox="1"/>
            <p:nvPr/>
          </p:nvSpPr>
          <p:spPr>
            <a:xfrm>
              <a:off x="583550" y="3843300"/>
              <a:ext cx="14154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if expression is </a:t>
              </a:r>
              <a:r>
                <a:rPr b="1"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True </a:t>
              </a: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then enter into if statement body and do something</a:t>
              </a:r>
              <a:endParaRPr sz="1000"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231150" y="2731150"/>
              <a:ext cx="972547" cy="1249516"/>
            </a:xfrm>
            <a:custGeom>
              <a:rect b="b" l="l" r="r" t="t"/>
              <a:pathLst>
                <a:path extrusionOk="0" h="47865" w="35716">
                  <a:moveTo>
                    <a:pt x="12212" y="47865"/>
                  </a:moveTo>
                  <a:cubicBezTo>
                    <a:pt x="10190" y="43316"/>
                    <a:pt x="-553" y="28235"/>
                    <a:pt x="79" y="20568"/>
                  </a:cubicBezTo>
                  <a:cubicBezTo>
                    <a:pt x="711" y="12901"/>
                    <a:pt x="10063" y="5192"/>
                    <a:pt x="16003" y="1864"/>
                  </a:cubicBezTo>
                  <a:cubicBezTo>
                    <a:pt x="21943" y="-1464"/>
                    <a:pt x="32431" y="811"/>
                    <a:pt x="35717" y="60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03" name="Google Shape;103;p19"/>
          <p:cNvGrpSpPr/>
          <p:nvPr/>
        </p:nvGrpSpPr>
        <p:grpSpPr>
          <a:xfrm>
            <a:off x="6711050" y="995269"/>
            <a:ext cx="2100425" cy="1195881"/>
            <a:chOff x="6711050" y="995269"/>
            <a:chExt cx="2100425" cy="1195881"/>
          </a:xfrm>
        </p:grpSpPr>
        <p:sp>
          <p:nvSpPr>
            <p:cNvPr id="104" name="Google Shape;104;p19"/>
            <p:cNvSpPr txBox="1"/>
            <p:nvPr/>
          </p:nvSpPr>
          <p:spPr>
            <a:xfrm>
              <a:off x="7485475" y="1390750"/>
              <a:ext cx="13260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these return boolean values</a:t>
              </a:r>
              <a:endPara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  True</a:t>
              </a: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	   </a:t>
              </a:r>
              <a:r>
                <a:rPr b="1"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False</a:t>
              </a:r>
              <a:endParaRPr b="1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6711050" y="995269"/>
              <a:ext cx="1021875" cy="441125"/>
            </a:xfrm>
            <a:custGeom>
              <a:rect b="b" l="l" r="r" t="t"/>
              <a:pathLst>
                <a:path extrusionOk="0" h="17645" w="40875">
                  <a:moveTo>
                    <a:pt x="40875" y="17645"/>
                  </a:moveTo>
                  <a:cubicBezTo>
                    <a:pt x="39403" y="14743"/>
                    <a:pt x="38857" y="1791"/>
                    <a:pt x="32044" y="235"/>
                  </a:cubicBezTo>
                  <a:cubicBezTo>
                    <a:pt x="25232" y="-1321"/>
                    <a:pt x="5341" y="6963"/>
                    <a:pt x="0" y="830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06" name="Google Shape;106;p19"/>
          <p:cNvGrpSpPr/>
          <p:nvPr/>
        </p:nvGrpSpPr>
        <p:grpSpPr>
          <a:xfrm>
            <a:off x="2300325" y="3385550"/>
            <a:ext cx="1606950" cy="1269400"/>
            <a:chOff x="2300325" y="3385550"/>
            <a:chExt cx="1606950" cy="1269400"/>
          </a:xfrm>
        </p:grpSpPr>
        <p:sp>
          <p:nvSpPr>
            <p:cNvPr id="107" name="Google Shape;107;p19"/>
            <p:cNvSpPr txBox="1"/>
            <p:nvPr/>
          </p:nvSpPr>
          <p:spPr>
            <a:xfrm>
              <a:off x="2300325" y="3854550"/>
              <a:ext cx="14154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if expression is </a:t>
              </a:r>
              <a:r>
                <a:rPr b="1"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False </a:t>
              </a: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then enter into else statement body and do something else</a:t>
              </a:r>
              <a:endParaRPr sz="1000"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3449825" y="3385550"/>
              <a:ext cx="457450" cy="763250"/>
            </a:xfrm>
            <a:custGeom>
              <a:rect b="b" l="l" r="r" t="t"/>
              <a:pathLst>
                <a:path extrusionOk="0" h="30530" w="18298">
                  <a:moveTo>
                    <a:pt x="6308" y="30530"/>
                  </a:moveTo>
                  <a:cubicBezTo>
                    <a:pt x="8285" y="27586"/>
                    <a:pt x="19218" y="17956"/>
                    <a:pt x="18167" y="12868"/>
                  </a:cubicBezTo>
                  <a:cubicBezTo>
                    <a:pt x="17116" y="7780"/>
                    <a:pt x="3028" y="2145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14" name="Google Shape;114;p20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15" name="Google Shape;115;p20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0"/>
          <p:cNvSpPr txBox="1"/>
          <p:nvPr/>
        </p:nvSpPr>
        <p:spPr>
          <a:xfrm>
            <a:off x="3133650" y="535713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does it equal?</a:t>
            </a:r>
            <a:endParaRPr sz="700"/>
          </a:p>
        </p:txBody>
      </p:sp>
      <p:sp>
        <p:nvSpPr>
          <p:cNvPr id="120" name="Google Shape;120;p20"/>
          <p:cNvSpPr txBox="1"/>
          <p:nvPr/>
        </p:nvSpPr>
        <p:spPr>
          <a:xfrm>
            <a:off x="657800" y="1776300"/>
            <a:ext cx="72843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rite a program that prompts the user to enter two numbers. The program reports whether the numbers are equal.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Two examples of executing this program are given below: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the first number: 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the second number: 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Those numbers are not equal.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the first number: 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the second number: 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Those numbers are equal.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21" name="Google Shape;121;p20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7858" y="3865025"/>
            <a:ext cx="1637866" cy="9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147850" y="172675"/>
            <a:ext cx="5870400" cy="5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musical eras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 = int(input("Enter a year between 1150 and 2024: "))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year &gt; 1900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print("Modern")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year &gt; 1820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print("Romantic")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year &gt; 1750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print("Classical")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ear &gt; 1600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print("Baroque")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year &gt; 1400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print("Renaissance")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Medieval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018250" y="204750"/>
            <a:ext cx="30000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elif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create conditionals with more than two branches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(expression)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&lt;do something&gt;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elif 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(expression):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&lt;do another thing&gt;	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else: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&lt;do something else&gt;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you can have as many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elif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statements as you want!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866025" y="1336250"/>
            <a:ext cx="1797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musical eras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866025" y="495775"/>
            <a:ext cx="1889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get value from user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203975" y="495775"/>
            <a:ext cx="201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Evaluate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year &gt; 1900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203975" y="1304875"/>
            <a:ext cx="201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Evaluate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year &gt; 1820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203975" y="2095413"/>
            <a:ext cx="201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Evaluate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year &gt; 1750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203975" y="2885975"/>
            <a:ext cx="201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Evaluate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year &gt; 1600</a:t>
            </a:r>
            <a:endParaRPr>
              <a:solidFill>
                <a:srgbClr val="6AA84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203975" y="3676525"/>
            <a:ext cx="201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Evaluate 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year &gt; 1400</a:t>
            </a:r>
            <a:endParaRPr>
              <a:solidFill>
                <a:srgbClr val="6AA84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203975" y="4467075"/>
            <a:ext cx="201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print </a:t>
            </a: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“Medieval”</a:t>
            </a:r>
            <a:endParaRPr b="1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137725" y="3657975"/>
            <a:ext cx="201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print </a:t>
            </a: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“Renaissance”</a:t>
            </a:r>
            <a:endParaRPr b="1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137725" y="2848875"/>
            <a:ext cx="201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print </a:t>
            </a: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“Baroque”</a:t>
            </a:r>
            <a:endParaRPr b="1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137725" y="2076875"/>
            <a:ext cx="201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print </a:t>
            </a: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“Classical”</a:t>
            </a:r>
            <a:endParaRPr b="1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6137725" y="1304875"/>
            <a:ext cx="201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print </a:t>
            </a: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“Romantic”</a:t>
            </a:r>
            <a:endParaRPr b="1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137725" y="495775"/>
            <a:ext cx="201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print </a:t>
            </a: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“Modern”</a:t>
            </a:r>
            <a:endParaRPr b="1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45" name="Google Shape;145;p22"/>
          <p:cNvGrpSpPr/>
          <p:nvPr/>
        </p:nvGrpSpPr>
        <p:grpSpPr>
          <a:xfrm>
            <a:off x="4164450" y="895975"/>
            <a:ext cx="642300" cy="408900"/>
            <a:chOff x="4164450" y="1429375"/>
            <a:chExt cx="642300" cy="408900"/>
          </a:xfrm>
        </p:grpSpPr>
        <p:cxnSp>
          <p:nvCxnSpPr>
            <p:cNvPr id="146" name="Google Shape;146;p22"/>
            <p:cNvCxnSpPr/>
            <p:nvPr/>
          </p:nvCxnSpPr>
          <p:spPr>
            <a:xfrm>
              <a:off x="4209575" y="1429375"/>
              <a:ext cx="0" cy="408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47" name="Google Shape;147;p22"/>
            <p:cNvSpPr txBox="1"/>
            <p:nvPr/>
          </p:nvSpPr>
          <p:spPr>
            <a:xfrm>
              <a:off x="4164450" y="1433725"/>
              <a:ext cx="64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False</a:t>
              </a:r>
              <a:endParaRPr>
                <a:solidFill>
                  <a:srgbClr val="AF00DB"/>
                </a:solidFill>
              </a:endParaRPr>
            </a:p>
          </p:txBody>
        </p:sp>
      </p:grpSp>
      <p:grpSp>
        <p:nvGrpSpPr>
          <p:cNvPr id="148" name="Google Shape;148;p22"/>
          <p:cNvGrpSpPr/>
          <p:nvPr/>
        </p:nvGrpSpPr>
        <p:grpSpPr>
          <a:xfrm>
            <a:off x="4164450" y="1686513"/>
            <a:ext cx="642300" cy="408900"/>
            <a:chOff x="4164450" y="1429375"/>
            <a:chExt cx="642300" cy="408900"/>
          </a:xfrm>
        </p:grpSpPr>
        <p:cxnSp>
          <p:nvCxnSpPr>
            <p:cNvPr id="149" name="Google Shape;149;p22"/>
            <p:cNvCxnSpPr/>
            <p:nvPr/>
          </p:nvCxnSpPr>
          <p:spPr>
            <a:xfrm>
              <a:off x="4209575" y="1429375"/>
              <a:ext cx="0" cy="408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0" name="Google Shape;150;p22"/>
            <p:cNvSpPr txBox="1"/>
            <p:nvPr/>
          </p:nvSpPr>
          <p:spPr>
            <a:xfrm>
              <a:off x="4164450" y="1433725"/>
              <a:ext cx="64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False</a:t>
              </a:r>
              <a:endParaRPr>
                <a:solidFill>
                  <a:srgbClr val="AF00DB"/>
                </a:solidFill>
              </a:endParaRPr>
            </a:p>
          </p:txBody>
        </p:sp>
      </p:grpSp>
      <p:grpSp>
        <p:nvGrpSpPr>
          <p:cNvPr id="151" name="Google Shape;151;p22"/>
          <p:cNvGrpSpPr/>
          <p:nvPr/>
        </p:nvGrpSpPr>
        <p:grpSpPr>
          <a:xfrm>
            <a:off x="4164450" y="2477063"/>
            <a:ext cx="642300" cy="408900"/>
            <a:chOff x="4164450" y="1429375"/>
            <a:chExt cx="642300" cy="408900"/>
          </a:xfrm>
        </p:grpSpPr>
        <p:cxnSp>
          <p:nvCxnSpPr>
            <p:cNvPr id="152" name="Google Shape;152;p22"/>
            <p:cNvCxnSpPr/>
            <p:nvPr/>
          </p:nvCxnSpPr>
          <p:spPr>
            <a:xfrm>
              <a:off x="4209575" y="1429375"/>
              <a:ext cx="0" cy="408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3" name="Google Shape;153;p22"/>
            <p:cNvSpPr txBox="1"/>
            <p:nvPr/>
          </p:nvSpPr>
          <p:spPr>
            <a:xfrm>
              <a:off x="4164450" y="1433725"/>
              <a:ext cx="64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False</a:t>
              </a:r>
              <a:endParaRPr>
                <a:solidFill>
                  <a:srgbClr val="AF00DB"/>
                </a:solidFill>
              </a:endParaRPr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4164450" y="3267613"/>
            <a:ext cx="642300" cy="408900"/>
            <a:chOff x="4164450" y="1429375"/>
            <a:chExt cx="642300" cy="408900"/>
          </a:xfrm>
        </p:grpSpPr>
        <p:cxnSp>
          <p:nvCxnSpPr>
            <p:cNvPr id="155" name="Google Shape;155;p22"/>
            <p:cNvCxnSpPr/>
            <p:nvPr/>
          </p:nvCxnSpPr>
          <p:spPr>
            <a:xfrm>
              <a:off x="4209575" y="1429375"/>
              <a:ext cx="0" cy="408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6" name="Google Shape;156;p22"/>
            <p:cNvSpPr txBox="1"/>
            <p:nvPr/>
          </p:nvSpPr>
          <p:spPr>
            <a:xfrm>
              <a:off x="4164450" y="1433725"/>
              <a:ext cx="64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False</a:t>
              </a:r>
              <a:endParaRPr>
                <a:solidFill>
                  <a:srgbClr val="AF00DB"/>
                </a:solidFill>
              </a:endParaRPr>
            </a:p>
          </p:txBody>
        </p:sp>
      </p:grpSp>
      <p:grpSp>
        <p:nvGrpSpPr>
          <p:cNvPr id="157" name="Google Shape;157;p22"/>
          <p:cNvGrpSpPr/>
          <p:nvPr/>
        </p:nvGrpSpPr>
        <p:grpSpPr>
          <a:xfrm>
            <a:off x="4164450" y="4058163"/>
            <a:ext cx="642300" cy="408900"/>
            <a:chOff x="4164450" y="1429375"/>
            <a:chExt cx="642300" cy="408900"/>
          </a:xfrm>
        </p:grpSpPr>
        <p:cxnSp>
          <p:nvCxnSpPr>
            <p:cNvPr id="158" name="Google Shape;158;p22"/>
            <p:cNvCxnSpPr/>
            <p:nvPr/>
          </p:nvCxnSpPr>
          <p:spPr>
            <a:xfrm>
              <a:off x="4209575" y="1429375"/>
              <a:ext cx="0" cy="408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9" name="Google Shape;159;p22"/>
            <p:cNvSpPr txBox="1"/>
            <p:nvPr/>
          </p:nvSpPr>
          <p:spPr>
            <a:xfrm>
              <a:off x="4164450" y="1433725"/>
              <a:ext cx="64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False</a:t>
              </a:r>
              <a:endParaRPr>
                <a:solidFill>
                  <a:srgbClr val="AF00DB"/>
                </a:solidFill>
              </a:endParaRPr>
            </a:p>
          </p:txBody>
        </p:sp>
      </p:grpSp>
      <p:grpSp>
        <p:nvGrpSpPr>
          <p:cNvPr id="160" name="Google Shape;160;p22"/>
          <p:cNvGrpSpPr/>
          <p:nvPr/>
        </p:nvGrpSpPr>
        <p:grpSpPr>
          <a:xfrm>
            <a:off x="5215175" y="593088"/>
            <a:ext cx="922500" cy="400200"/>
            <a:chOff x="3931700" y="1283713"/>
            <a:chExt cx="922500" cy="400200"/>
          </a:xfrm>
        </p:grpSpPr>
        <p:cxnSp>
          <p:nvCxnSpPr>
            <p:cNvPr id="161" name="Google Shape;161;p22"/>
            <p:cNvCxnSpPr>
              <a:stCxn id="134" idx="3"/>
              <a:endCxn id="144" idx="1"/>
            </p:cNvCxnSpPr>
            <p:nvPr/>
          </p:nvCxnSpPr>
          <p:spPr>
            <a:xfrm>
              <a:off x="3931700" y="1386500"/>
              <a:ext cx="922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62" name="Google Shape;162;p22"/>
            <p:cNvSpPr txBox="1"/>
            <p:nvPr/>
          </p:nvSpPr>
          <p:spPr>
            <a:xfrm>
              <a:off x="4093150" y="1283713"/>
              <a:ext cx="6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True</a:t>
              </a:r>
              <a:endParaRPr>
                <a:solidFill>
                  <a:srgbClr val="1B91CA"/>
                </a:solidFill>
              </a:endParaRPr>
            </a:p>
          </p:txBody>
        </p:sp>
      </p:grpSp>
      <p:grpSp>
        <p:nvGrpSpPr>
          <p:cNvPr id="163" name="Google Shape;163;p22"/>
          <p:cNvGrpSpPr/>
          <p:nvPr/>
        </p:nvGrpSpPr>
        <p:grpSpPr>
          <a:xfrm>
            <a:off x="5215175" y="1304863"/>
            <a:ext cx="922500" cy="400200"/>
            <a:chOff x="3931700" y="1283713"/>
            <a:chExt cx="922500" cy="400200"/>
          </a:xfrm>
        </p:grpSpPr>
        <p:cxnSp>
          <p:nvCxnSpPr>
            <p:cNvPr id="164" name="Google Shape;164;p22"/>
            <p:cNvCxnSpPr/>
            <p:nvPr/>
          </p:nvCxnSpPr>
          <p:spPr>
            <a:xfrm>
              <a:off x="3931700" y="1386500"/>
              <a:ext cx="922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65" name="Google Shape;165;p22"/>
            <p:cNvSpPr txBox="1"/>
            <p:nvPr/>
          </p:nvSpPr>
          <p:spPr>
            <a:xfrm>
              <a:off x="4093150" y="1283713"/>
              <a:ext cx="6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True</a:t>
              </a:r>
              <a:endParaRPr>
                <a:solidFill>
                  <a:srgbClr val="1B91CA"/>
                </a:solidFill>
              </a:endParaRPr>
            </a:p>
          </p:txBody>
        </p:sp>
      </p:grpSp>
      <p:grpSp>
        <p:nvGrpSpPr>
          <p:cNvPr id="166" name="Google Shape;166;p22"/>
          <p:cNvGrpSpPr/>
          <p:nvPr/>
        </p:nvGrpSpPr>
        <p:grpSpPr>
          <a:xfrm>
            <a:off x="5215175" y="2076863"/>
            <a:ext cx="922500" cy="400200"/>
            <a:chOff x="3931700" y="1283713"/>
            <a:chExt cx="922500" cy="400200"/>
          </a:xfrm>
        </p:grpSpPr>
        <p:cxnSp>
          <p:nvCxnSpPr>
            <p:cNvPr id="167" name="Google Shape;167;p22"/>
            <p:cNvCxnSpPr/>
            <p:nvPr/>
          </p:nvCxnSpPr>
          <p:spPr>
            <a:xfrm>
              <a:off x="3931700" y="1386500"/>
              <a:ext cx="922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68" name="Google Shape;168;p22"/>
            <p:cNvSpPr txBox="1"/>
            <p:nvPr/>
          </p:nvSpPr>
          <p:spPr>
            <a:xfrm>
              <a:off x="4093150" y="1283713"/>
              <a:ext cx="6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True</a:t>
              </a:r>
              <a:endParaRPr>
                <a:solidFill>
                  <a:srgbClr val="1B91CA"/>
                </a:solidFill>
              </a:endParaRPr>
            </a:p>
          </p:txBody>
        </p:sp>
      </p:grpSp>
      <p:grpSp>
        <p:nvGrpSpPr>
          <p:cNvPr id="169" name="Google Shape;169;p22"/>
          <p:cNvGrpSpPr/>
          <p:nvPr/>
        </p:nvGrpSpPr>
        <p:grpSpPr>
          <a:xfrm>
            <a:off x="5215175" y="2876688"/>
            <a:ext cx="922500" cy="400200"/>
            <a:chOff x="3931700" y="1283713"/>
            <a:chExt cx="922500" cy="400200"/>
          </a:xfrm>
        </p:grpSpPr>
        <p:cxnSp>
          <p:nvCxnSpPr>
            <p:cNvPr id="170" name="Google Shape;170;p22"/>
            <p:cNvCxnSpPr/>
            <p:nvPr/>
          </p:nvCxnSpPr>
          <p:spPr>
            <a:xfrm>
              <a:off x="3931700" y="1386500"/>
              <a:ext cx="922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71" name="Google Shape;171;p22"/>
            <p:cNvSpPr txBox="1"/>
            <p:nvPr/>
          </p:nvSpPr>
          <p:spPr>
            <a:xfrm>
              <a:off x="4093150" y="1283713"/>
              <a:ext cx="6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True</a:t>
              </a:r>
              <a:endParaRPr>
                <a:solidFill>
                  <a:srgbClr val="1B91CA"/>
                </a:solidFill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5215175" y="3671875"/>
            <a:ext cx="922500" cy="400200"/>
            <a:chOff x="3931700" y="1283713"/>
            <a:chExt cx="922500" cy="400200"/>
          </a:xfrm>
        </p:grpSpPr>
        <p:cxnSp>
          <p:nvCxnSpPr>
            <p:cNvPr id="173" name="Google Shape;173;p22"/>
            <p:cNvCxnSpPr/>
            <p:nvPr/>
          </p:nvCxnSpPr>
          <p:spPr>
            <a:xfrm>
              <a:off x="3931700" y="1386500"/>
              <a:ext cx="9225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74" name="Google Shape;174;p22"/>
            <p:cNvSpPr txBox="1"/>
            <p:nvPr/>
          </p:nvSpPr>
          <p:spPr>
            <a:xfrm>
              <a:off x="4093150" y="1283713"/>
              <a:ext cx="68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True</a:t>
              </a:r>
              <a:endParaRPr>
                <a:solidFill>
                  <a:srgbClr val="1B91CA"/>
                </a:solidFill>
              </a:endParaRPr>
            </a:p>
          </p:txBody>
        </p:sp>
      </p:grpSp>
      <p:cxnSp>
        <p:nvCxnSpPr>
          <p:cNvPr id="175" name="Google Shape;175;p22"/>
          <p:cNvCxnSpPr>
            <a:stCxn id="133" idx="3"/>
            <a:endCxn id="134" idx="1"/>
          </p:cNvCxnSpPr>
          <p:nvPr/>
        </p:nvCxnSpPr>
        <p:spPr>
          <a:xfrm>
            <a:off x="2755725" y="695875"/>
            <a:ext cx="448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302650" y="568500"/>
            <a:ext cx="2995200" cy="3718800"/>
            <a:chOff x="4493650" y="1178100"/>
            <a:chExt cx="2995200" cy="3718800"/>
          </a:xfrm>
        </p:grpSpPr>
        <p:sp>
          <p:nvSpPr>
            <p:cNvPr id="181" name="Google Shape;181;p23"/>
            <p:cNvSpPr txBox="1"/>
            <p:nvPr/>
          </p:nvSpPr>
          <p:spPr>
            <a:xfrm>
              <a:off x="4493650" y="1178100"/>
              <a:ext cx="2995200" cy="3718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1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boolean</a:t>
              </a:r>
              <a:endParaRPr b="1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1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operators</a:t>
              </a:r>
              <a:endParaRPr b="1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82" name="Google Shape;182;p23"/>
            <p:cNvSpPr txBox="1"/>
            <p:nvPr/>
          </p:nvSpPr>
          <p:spPr>
            <a:xfrm>
              <a:off x="4595275" y="2410800"/>
              <a:ext cx="26709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and</a:t>
              </a: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or</a:t>
              </a: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not</a:t>
              </a: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3" name="Google Shape;183;p23"/>
          <p:cNvSpPr txBox="1"/>
          <p:nvPr/>
        </p:nvSpPr>
        <p:spPr>
          <a:xfrm>
            <a:off x="1175150" y="1822825"/>
            <a:ext cx="190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returns </a:t>
            </a:r>
            <a:r>
              <a:rPr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True</a:t>
            </a:r>
            <a:r>
              <a:rPr lang="en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 if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both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expressions are valid</a:t>
            </a:r>
            <a:endParaRPr>
              <a:solidFill>
                <a:srgbClr val="AF00DB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175150" y="2543925"/>
            <a:ext cx="2179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returns </a:t>
            </a:r>
            <a:r>
              <a:rPr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True</a:t>
            </a:r>
            <a:r>
              <a:rPr lang="en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 if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at least one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expression is valid</a:t>
            </a:r>
            <a:endParaRPr>
              <a:solidFill>
                <a:srgbClr val="AF00DB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1175150" y="3265025"/>
            <a:ext cx="1901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returns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opposite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: 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True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to </a:t>
            </a: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False </a:t>
            </a:r>
            <a:endParaRPr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False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to </a:t>
            </a:r>
            <a:r>
              <a:rPr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True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3740750" y="911700"/>
            <a:ext cx="5082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int(input("Enter a number: "))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3740750" y="1472025"/>
            <a:ext cx="426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 &gt;= 1 </a:t>
            </a:r>
            <a:r>
              <a:rPr b="1" lang="en">
                <a:solidFill>
                  <a:schemeClr val="lt1"/>
                </a:solidFill>
                <a:highlight>
                  <a:srgbClr val="8E7CC3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&lt;= 10 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print("That is between 1 and 10.")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740750" y="2268700"/>
            <a:ext cx="445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 % 2 == 0 </a:t>
            </a:r>
            <a:r>
              <a:rPr b="1" lang="en">
                <a:solidFill>
                  <a:schemeClr val="lt1"/>
                </a:solidFill>
                <a:highlight>
                  <a:srgbClr val="8E7CC3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&gt; 0 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print("That is either even or positive.")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3740750" y="3065375"/>
            <a:ext cx="445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lt1"/>
                </a:solidFill>
                <a:highlight>
                  <a:srgbClr val="8E7CC3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number == 8 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print("That is not equal to 8.")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4095400" y="1570900"/>
            <a:ext cx="1147500" cy="22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5655800" y="1570900"/>
            <a:ext cx="1251900" cy="22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4095400" y="2368800"/>
            <a:ext cx="1508700" cy="22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940900" y="2368800"/>
            <a:ext cx="1067400" cy="22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4496500" y="3166700"/>
            <a:ext cx="1147500" cy="22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3506475" y="4044800"/>
            <a:ext cx="546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everything in a box is a single expression, so boolean operators are a way for us to check if two (or more) expressions are valid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