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taatliches"/>
      <p:regular r:id="rId18"/>
    </p:embeddedFont>
    <p:embeddedFont>
      <p:font typeface="Manrope"/>
      <p:regular r:id="rId19"/>
      <p:bold r:id="rId20"/>
    </p:embeddedFont>
    <p:embeddedFont>
      <p:font typeface="Manrope Mediu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11" Type="http://schemas.openxmlformats.org/officeDocument/2006/relationships/slide" Target="slides/slide6.xml"/><Relationship Id="rId22" Type="http://schemas.openxmlformats.org/officeDocument/2006/relationships/font" Target="fonts/ManropeMedium-bold.fntdata"/><Relationship Id="rId10" Type="http://schemas.openxmlformats.org/officeDocument/2006/relationships/slide" Target="slides/slide5.xml"/><Relationship Id="rId21" Type="http://schemas.openxmlformats.org/officeDocument/2006/relationships/font" Target="fonts/Manrope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anrope-regular.fntdata"/><Relationship Id="rId6" Type="http://schemas.openxmlformats.org/officeDocument/2006/relationships/slide" Target="slides/slide1.xml"/><Relationship Id="rId18" Type="http://schemas.openxmlformats.org/officeDocument/2006/relationships/font" Target="fonts/Staatliche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591e17b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591e17b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598848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598848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4035dd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4035dd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4035ddc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4035ddc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a591e17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a591e17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591e17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591e17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a591e17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a591e17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a591e17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a591e17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dHKiU_1fejs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Kw1i7uoOPvBElL-CvXSS78gALBw9ZMiB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March 14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0550" y="1866600"/>
            <a:ext cx="3682500" cy="14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285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worktime</a:t>
            </a:r>
            <a:endParaRPr b="1" sz="6285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90">
                <a:latin typeface="Manrope"/>
                <a:ea typeface="Manrope"/>
                <a:cs typeface="Manrope"/>
                <a:sym typeface="Manrope"/>
              </a:rPr>
              <a:t>try to get first exercise done, ask questions as they come up!</a:t>
            </a:r>
            <a:endParaRPr sz="129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876800" y="1412750"/>
            <a:ext cx="35490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function syntax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#calculation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argument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69" name="Google Shape;169;p24" title="LOTR Lofi | The Wizards of Middle Earth 🧙🏻‍♂️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0" name="Google Shape;170;p24"/>
          <p:cNvSpPr/>
          <p:nvPr/>
        </p:nvSpPr>
        <p:spPr>
          <a:xfrm>
            <a:off x="4906575" y="1977050"/>
            <a:ext cx="3329700" cy="32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4876800" y="3097975"/>
            <a:ext cx="2703300" cy="32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5299650" y="2329900"/>
            <a:ext cx="1543800" cy="50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876800" y="1726825"/>
            <a:ext cx="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header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779400" y="2402400"/>
            <a:ext cx="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body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876800" y="2833600"/>
            <a:ext cx="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call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76" name="Google Shape;176;p24"/>
          <p:cNvCxnSpPr>
            <a:stCxn id="168" idx="1"/>
          </p:cNvCxnSpPr>
          <p:nvPr/>
        </p:nvCxnSpPr>
        <p:spPr>
          <a:xfrm>
            <a:off x="4876800" y="2451350"/>
            <a:ext cx="365100" cy="3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4876800" y="2697413"/>
            <a:ext cx="365100" cy="3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 Reading 6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185" name="Google Shape;185;p25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191" name="Google Shape;191;p25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5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195" name="Google Shape;195;p25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1368050" y="989675"/>
            <a:ext cx="26421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squaring numbers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 square(num):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return num ** 2</a:t>
            </a:r>
            <a:endParaRPr sz="1600"/>
          </a:p>
        </p:txBody>
      </p:sp>
      <p:sp>
        <p:nvSpPr>
          <p:cNvPr id="206" name="Google Shape;206;p26"/>
          <p:cNvSpPr txBox="1"/>
          <p:nvPr/>
        </p:nvSpPr>
        <p:spPr>
          <a:xfrm>
            <a:off x="1269975" y="2934700"/>
            <a:ext cx="4585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reverse text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 reversed_text(txt):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reversed=""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for index in range(</a:t>
            </a:r>
            <a:r>
              <a:rPr b="1" lang="en" sz="1600"/>
              <a:t>len(txt)-1</a:t>
            </a:r>
            <a:r>
              <a:rPr lang="en" sz="1600"/>
              <a:t>,-1,-1):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reversed += txt[index]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return reversed</a:t>
            </a:r>
            <a:endParaRPr sz="1600"/>
          </a:p>
        </p:txBody>
      </p:sp>
      <p:sp>
        <p:nvSpPr>
          <p:cNvPr id="207" name="Google Shape;207;p26"/>
          <p:cNvSpPr txBox="1"/>
          <p:nvPr/>
        </p:nvSpPr>
        <p:spPr>
          <a:xfrm>
            <a:off x="5173550" y="933600"/>
            <a:ext cx="2543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summed list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 list_sum(num_list):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sums = 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for num in num_list: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sums += num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return sums</a:t>
            </a:r>
            <a:endParaRPr sz="1600"/>
          </a:p>
        </p:txBody>
      </p:sp>
      <p:sp>
        <p:nvSpPr>
          <p:cNvPr id="208" name="Google Shape;208;p26"/>
          <p:cNvSpPr txBox="1"/>
          <p:nvPr/>
        </p:nvSpPr>
        <p:spPr>
          <a:xfrm>
            <a:off x="6034150" y="3923775"/>
            <a:ext cx="200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Workbook 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functions 1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3" name="Google Shape;73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75" y="112475"/>
            <a:ext cx="365627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5176725" y="524000"/>
            <a:ext cx="343050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22222"/>
                </a:solidFill>
              </a:rPr>
              <a:t>Code Clash: </a:t>
            </a:r>
            <a:r>
              <a:rPr b="1" lang="en" sz="1300"/>
              <a:t>The CS Community Engagement Event</a:t>
            </a:r>
            <a:r>
              <a:rPr lang="en" sz="1300">
                <a:solidFill>
                  <a:srgbClr val="222222"/>
                </a:solidFill>
              </a:rPr>
              <a:t> is a team-based competition where participants solve structured problem sets in timed events. 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</a:rPr>
              <a:t>Teams of 2–3 will collaborate, tackle CS challenges, and submit solutions via Git, navigating real-world coding workflows. 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</a:rPr>
              <a:t>Whether you're a seasoned programmer or just looking for a fun challenge, </a:t>
            </a:r>
            <a:r>
              <a:rPr b="1" lang="en" sz="1300">
                <a:solidFill>
                  <a:srgbClr val="222222"/>
                </a:solidFill>
              </a:rPr>
              <a:t>Code Clash</a:t>
            </a:r>
            <a:r>
              <a:rPr lang="en" sz="1300">
                <a:solidFill>
                  <a:srgbClr val="222222"/>
                </a:solidFill>
              </a:rPr>
              <a:t> is a great way to test your skills and compete with peers!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</a:rPr>
              <a:t>Please join us at the</a:t>
            </a:r>
            <a:r>
              <a:rPr b="1" lang="en" sz="1300">
                <a:solidFill>
                  <a:srgbClr val="222222"/>
                </a:solidFill>
              </a:rPr>
              <a:t> King Dining Room in Buntrock Commons from 1-3pm on Saturday, March 15th. </a:t>
            </a:r>
            <a:endParaRPr b="1"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</a:rPr>
              <a:t>There will be prizes, snacks, networking opportunities.</a:t>
            </a:r>
            <a:endParaRPr sz="13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8750"/>
            <a:ext cx="8839204" cy="166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428750" y="1990675"/>
            <a:ext cx="63690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creating images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transforming images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solutions posted on Moodle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668175" y="1271875"/>
            <a:ext cx="30000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functions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We’ve used several function and methods so far in this course.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27475" y="3394300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Let’s define our own!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199850" y="1374925"/>
            <a:ext cx="4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 =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("Enter your name: 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4199850" y="1875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root_two = math.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(2)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199850" y="2420325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 = [1,2,3,5]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 =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(my_list)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199850" y="3182400"/>
            <a:ext cx="353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number in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(5, 20, 2):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230300" y="1345725"/>
            <a:ext cx="5321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math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area_of_circle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(radius):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area = math.pi * (radius **2)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area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my_radius = 5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my_area = area_of_circle(my_radius)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72025" y="3697125"/>
            <a:ext cx="2706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09" name="Google Shape;109;p21"/>
          <p:cNvGrpSpPr/>
          <p:nvPr/>
        </p:nvGrpSpPr>
        <p:grpSpPr>
          <a:xfrm>
            <a:off x="3300525" y="725200"/>
            <a:ext cx="3795300" cy="1404500"/>
            <a:chOff x="3330050" y="651350"/>
            <a:chExt cx="3795300" cy="1404500"/>
          </a:xfrm>
        </p:grpSpPr>
        <p:sp>
          <p:nvSpPr>
            <p:cNvPr id="110" name="Google Shape;110;p21"/>
            <p:cNvSpPr/>
            <p:nvPr/>
          </p:nvSpPr>
          <p:spPr>
            <a:xfrm>
              <a:off x="3330050" y="1726450"/>
              <a:ext cx="3795300" cy="329400"/>
            </a:xfrm>
            <a:prstGeom prst="rect">
              <a:avLst/>
            </a:prstGeom>
            <a:noFill/>
            <a:ln cap="flat" cmpd="sng" w="1905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3907300" y="651350"/>
              <a:ext cx="29280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function </a:t>
              </a:r>
              <a:r>
                <a:rPr lang="en" sz="16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header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which starts the function definition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61600" y="974250"/>
              <a:ext cx="377325" cy="704825"/>
            </a:xfrm>
            <a:custGeom>
              <a:rect b="b" l="l" r="r" t="t"/>
              <a:pathLst>
                <a:path extrusionOk="0" h="28193" w="15093">
                  <a:moveTo>
                    <a:pt x="0" y="0"/>
                  </a:moveTo>
                  <a:cubicBezTo>
                    <a:pt x="2484" y="2913"/>
                    <a:pt x="13492" y="12781"/>
                    <a:pt x="14901" y="17480"/>
                  </a:cubicBezTo>
                  <a:cubicBezTo>
                    <a:pt x="16310" y="22179"/>
                    <a:pt x="9530" y="26408"/>
                    <a:pt x="8456" y="2819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13" name="Google Shape;113;p21"/>
          <p:cNvGrpSpPr/>
          <p:nvPr/>
        </p:nvGrpSpPr>
        <p:grpSpPr>
          <a:xfrm>
            <a:off x="3832150" y="791925"/>
            <a:ext cx="5175725" cy="2108750"/>
            <a:chOff x="3832150" y="791925"/>
            <a:chExt cx="5175725" cy="2108750"/>
          </a:xfrm>
        </p:grpSpPr>
        <p:grpSp>
          <p:nvGrpSpPr>
            <p:cNvPr id="114" name="Google Shape;114;p21"/>
            <p:cNvGrpSpPr/>
            <p:nvPr/>
          </p:nvGrpSpPr>
          <p:grpSpPr>
            <a:xfrm>
              <a:off x="3832150" y="791925"/>
              <a:ext cx="5175725" cy="2108750"/>
              <a:chOff x="3832150" y="791925"/>
              <a:chExt cx="5175725" cy="2108750"/>
            </a:xfrm>
          </p:grpSpPr>
          <p:sp>
            <p:nvSpPr>
              <p:cNvPr id="115" name="Google Shape;115;p21"/>
              <p:cNvSpPr/>
              <p:nvPr/>
            </p:nvSpPr>
            <p:spPr>
              <a:xfrm>
                <a:off x="3832150" y="2164775"/>
                <a:ext cx="4116000" cy="735900"/>
              </a:xfrm>
              <a:prstGeom prst="rect">
                <a:avLst/>
              </a:prstGeom>
              <a:noFill/>
              <a:ln cap="flat" cmpd="sng" w="19050">
                <a:solidFill>
                  <a:srgbClr val="1B91C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1"/>
              <p:cNvSpPr txBox="1"/>
              <p:nvPr/>
            </p:nvSpPr>
            <p:spPr>
              <a:xfrm>
                <a:off x="7463475" y="791925"/>
                <a:ext cx="1544400" cy="116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function </a:t>
                </a:r>
                <a:r>
                  <a:rPr lang="en" sz="1600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body</a:t>
                </a:r>
                <a:r>
                  <a:rPr lang="en" sz="160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which runs whenever the function name is called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7" name="Google Shape;117;p21"/>
            <p:cNvSpPr/>
            <p:nvPr/>
          </p:nvSpPr>
          <p:spPr>
            <a:xfrm>
              <a:off x="8012200" y="1680875"/>
              <a:ext cx="605650" cy="896475"/>
            </a:xfrm>
            <a:custGeom>
              <a:rect b="b" l="l" r="r" t="t"/>
              <a:pathLst>
                <a:path extrusionOk="0" h="35859" w="24226">
                  <a:moveTo>
                    <a:pt x="18890" y="0"/>
                  </a:moveTo>
                  <a:cubicBezTo>
                    <a:pt x="19637" y="4963"/>
                    <a:pt x="26521" y="23800"/>
                    <a:pt x="23373" y="29776"/>
                  </a:cubicBezTo>
                  <a:cubicBezTo>
                    <a:pt x="20225" y="35753"/>
                    <a:pt x="3896" y="34845"/>
                    <a:pt x="0" y="3585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18" name="Google Shape;118;p21"/>
          <p:cNvGrpSpPr/>
          <p:nvPr/>
        </p:nvGrpSpPr>
        <p:grpSpPr>
          <a:xfrm>
            <a:off x="4685675" y="3509900"/>
            <a:ext cx="3996125" cy="1096050"/>
            <a:chOff x="4685675" y="3509900"/>
            <a:chExt cx="3996125" cy="1096050"/>
          </a:xfrm>
        </p:grpSpPr>
        <p:grpSp>
          <p:nvGrpSpPr>
            <p:cNvPr id="119" name="Google Shape;119;p21"/>
            <p:cNvGrpSpPr/>
            <p:nvPr/>
          </p:nvGrpSpPr>
          <p:grpSpPr>
            <a:xfrm>
              <a:off x="4685675" y="3509900"/>
              <a:ext cx="3996125" cy="1096050"/>
              <a:chOff x="4685675" y="3509900"/>
              <a:chExt cx="3996125" cy="1096050"/>
            </a:xfrm>
          </p:grpSpPr>
          <p:sp>
            <p:nvSpPr>
              <p:cNvPr id="120" name="Google Shape;120;p21"/>
              <p:cNvSpPr/>
              <p:nvPr/>
            </p:nvSpPr>
            <p:spPr>
              <a:xfrm>
                <a:off x="4685675" y="3509900"/>
                <a:ext cx="3558600" cy="396000"/>
              </a:xfrm>
              <a:prstGeom prst="rect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1"/>
              <p:cNvSpPr txBox="1"/>
              <p:nvPr/>
            </p:nvSpPr>
            <p:spPr>
              <a:xfrm>
                <a:off x="5568400" y="4027250"/>
                <a:ext cx="3113400" cy="5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function </a:t>
                </a:r>
                <a:r>
                  <a:rPr lang="en" sz="1600">
                    <a:solidFill>
                      <a:srgbClr val="6AA84F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call</a:t>
                </a:r>
                <a:r>
                  <a:rPr lang="en" sz="160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which executes the code in the function body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Google Shape;122;p21"/>
            <p:cNvSpPr/>
            <p:nvPr/>
          </p:nvSpPr>
          <p:spPr>
            <a:xfrm>
              <a:off x="5108772" y="3978100"/>
              <a:ext cx="486150" cy="320150"/>
            </a:xfrm>
            <a:custGeom>
              <a:rect b="b" l="l" r="r" t="t"/>
              <a:pathLst>
                <a:path extrusionOk="0" h="12806" w="19446">
                  <a:moveTo>
                    <a:pt x="19446" y="12806"/>
                  </a:moveTo>
                  <a:cubicBezTo>
                    <a:pt x="16351" y="12433"/>
                    <a:pt x="3598" y="12699"/>
                    <a:pt x="877" y="10565"/>
                  </a:cubicBezTo>
                  <a:cubicBezTo>
                    <a:pt x="-1844" y="8431"/>
                    <a:pt x="2745" y="1761"/>
                    <a:pt x="311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23" name="Google Shape;123;p21"/>
          <p:cNvSpPr txBox="1"/>
          <p:nvPr/>
        </p:nvSpPr>
        <p:spPr>
          <a:xfrm>
            <a:off x="178325" y="1401125"/>
            <a:ext cx="24312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defining functions</a:t>
            </a:r>
            <a:endParaRPr sz="41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Let’s define a function </a:t>
            </a:r>
            <a:r>
              <a:rPr b="1" lang="en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area_of_circle</a:t>
            </a: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that takes one float as an argument and returns the area of a circle with that radius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178325" y="1401125"/>
            <a:ext cx="23049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 structure</a:t>
            </a:r>
            <a:endParaRPr sz="41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Let’s look closer at our function </a:t>
            </a:r>
            <a:r>
              <a:rPr lang="en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area_of_circle</a:t>
            </a: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and get some terminology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230300" y="1722550"/>
            <a:ext cx="5321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area_of_circle</a:t>
            </a:r>
            <a:r>
              <a:rPr lang="en" sz="20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en" sz="20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area = math.pi * (radius **2)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area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0" name="Google Shape;130;p22"/>
          <p:cNvGrpSpPr/>
          <p:nvPr/>
        </p:nvGrpSpPr>
        <p:grpSpPr>
          <a:xfrm>
            <a:off x="2998249" y="713575"/>
            <a:ext cx="3214501" cy="1109775"/>
            <a:chOff x="2998249" y="713575"/>
            <a:chExt cx="3214501" cy="1109775"/>
          </a:xfrm>
        </p:grpSpPr>
        <p:sp>
          <p:nvSpPr>
            <p:cNvPr id="131" name="Google Shape;131;p22"/>
            <p:cNvSpPr txBox="1"/>
            <p:nvPr/>
          </p:nvSpPr>
          <p:spPr>
            <a:xfrm>
              <a:off x="3284750" y="713575"/>
              <a:ext cx="29280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keyword which tells Python we’re </a:t>
              </a:r>
              <a:r>
                <a:rPr lang="en" sz="16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defining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a function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2998249" y="945700"/>
              <a:ext cx="444350" cy="877650"/>
            </a:xfrm>
            <a:custGeom>
              <a:rect b="b" l="l" r="r" t="t"/>
              <a:pathLst>
                <a:path extrusionOk="0" h="35106" w="17774">
                  <a:moveTo>
                    <a:pt x="13692" y="0"/>
                  </a:moveTo>
                  <a:cubicBezTo>
                    <a:pt x="11424" y="816"/>
                    <a:pt x="-595" y="-953"/>
                    <a:pt x="85" y="4898"/>
                  </a:cubicBezTo>
                  <a:cubicBezTo>
                    <a:pt x="765" y="10749"/>
                    <a:pt x="14826" y="30071"/>
                    <a:pt x="17774" y="3510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33" name="Google Shape;133;p22"/>
          <p:cNvGrpSpPr/>
          <p:nvPr/>
        </p:nvGrpSpPr>
        <p:grpSpPr>
          <a:xfrm>
            <a:off x="5950007" y="713575"/>
            <a:ext cx="2209868" cy="1055350"/>
            <a:chOff x="5950007" y="713575"/>
            <a:chExt cx="2209868" cy="1055350"/>
          </a:xfrm>
        </p:grpSpPr>
        <p:sp>
          <p:nvSpPr>
            <p:cNvPr id="134" name="Google Shape;134;p22"/>
            <p:cNvSpPr txBox="1"/>
            <p:nvPr/>
          </p:nvSpPr>
          <p:spPr>
            <a:xfrm>
              <a:off x="6402175" y="713575"/>
              <a:ext cx="17577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remember </a:t>
              </a:r>
              <a:r>
                <a:rPr lang="en" sz="16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parentheses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and </a:t>
              </a:r>
              <a:r>
                <a:rPr lang="en" sz="16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colon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!</a:t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950007" y="972900"/>
              <a:ext cx="642625" cy="796025"/>
            </a:xfrm>
            <a:custGeom>
              <a:rect b="b" l="l" r="r" t="t"/>
              <a:pathLst>
                <a:path extrusionOk="0" h="31841" w="25705">
                  <a:moveTo>
                    <a:pt x="19719" y="0"/>
                  </a:moveTo>
                  <a:cubicBezTo>
                    <a:pt x="16453" y="2404"/>
                    <a:pt x="-873" y="9117"/>
                    <a:pt x="125" y="14424"/>
                  </a:cubicBezTo>
                  <a:cubicBezTo>
                    <a:pt x="1123" y="19731"/>
                    <a:pt x="21443" y="28938"/>
                    <a:pt x="25706" y="3184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36" name="Google Shape;136;p22"/>
          <p:cNvSpPr txBox="1"/>
          <p:nvPr/>
        </p:nvSpPr>
        <p:spPr>
          <a:xfrm>
            <a:off x="5389775" y="3077150"/>
            <a:ext cx="2928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keyword which tells Python to </a:t>
            </a:r>
            <a:r>
              <a:rPr b="1" lang="en" sz="1600">
                <a:solidFill>
                  <a:srgbClr val="B45F06"/>
                </a:solidFill>
                <a:latin typeface="Manrope"/>
                <a:ea typeface="Manrope"/>
                <a:cs typeface="Manrope"/>
                <a:sym typeface="Manrope"/>
              </a:rPr>
              <a:t>end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the function and to </a:t>
            </a:r>
            <a:r>
              <a:rPr b="1" lang="en" sz="1600">
                <a:solidFill>
                  <a:srgbClr val="B45F06"/>
                </a:solidFill>
                <a:latin typeface="Manrope"/>
                <a:ea typeface="Manrope"/>
                <a:cs typeface="Manrope"/>
                <a:sym typeface="Manrope"/>
              </a:rPr>
              <a:t>return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 particular value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2879124" y="2322850"/>
            <a:ext cx="2420826" cy="1976275"/>
            <a:chOff x="2879124" y="2322850"/>
            <a:chExt cx="2420826" cy="1976275"/>
          </a:xfrm>
        </p:grpSpPr>
        <p:cxnSp>
          <p:nvCxnSpPr>
            <p:cNvPr id="138" name="Google Shape;138;p22"/>
            <p:cNvCxnSpPr>
              <a:stCxn id="129" idx="1"/>
            </p:cNvCxnSpPr>
            <p:nvPr/>
          </p:nvCxnSpPr>
          <p:spPr>
            <a:xfrm>
              <a:off x="3230300" y="2322850"/>
              <a:ext cx="538800" cy="3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9" name="Google Shape;139;p22"/>
            <p:cNvCxnSpPr/>
            <p:nvPr/>
          </p:nvCxnSpPr>
          <p:spPr>
            <a:xfrm>
              <a:off x="3230300" y="2703850"/>
              <a:ext cx="538800" cy="3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140" name="Google Shape;140;p22"/>
            <p:cNvGrpSpPr/>
            <p:nvPr/>
          </p:nvGrpSpPr>
          <p:grpSpPr>
            <a:xfrm>
              <a:off x="2879124" y="2482170"/>
              <a:ext cx="2420826" cy="1816955"/>
              <a:chOff x="2879124" y="2482170"/>
              <a:chExt cx="2420826" cy="1816955"/>
            </a:xfrm>
          </p:grpSpPr>
          <p:sp>
            <p:nvSpPr>
              <p:cNvPr id="141" name="Google Shape;141;p22"/>
              <p:cNvSpPr txBox="1"/>
              <p:nvPr/>
            </p:nvSpPr>
            <p:spPr>
              <a:xfrm>
                <a:off x="3429150" y="3326225"/>
                <a:ext cx="1870800" cy="9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6AA84F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indentation</a:t>
                </a:r>
                <a:r>
                  <a:rPr lang="en" sz="160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tells Python what code to run inside the function</a:t>
                </a:r>
                <a:endParaRPr/>
              </a:p>
            </p:txBody>
          </p:sp>
          <p:sp>
            <p:nvSpPr>
              <p:cNvPr id="142" name="Google Shape;142;p22"/>
              <p:cNvSpPr/>
              <p:nvPr/>
            </p:nvSpPr>
            <p:spPr>
              <a:xfrm>
                <a:off x="2879124" y="2482170"/>
                <a:ext cx="522650" cy="1198550"/>
              </a:xfrm>
              <a:custGeom>
                <a:rect b="b" l="l" r="r" t="t"/>
                <a:pathLst>
                  <a:path extrusionOk="0" h="47942" w="20906">
                    <a:moveTo>
                      <a:pt x="20906" y="47942"/>
                    </a:moveTo>
                    <a:cubicBezTo>
                      <a:pt x="18820" y="45130"/>
                      <a:pt x="11835" y="37419"/>
                      <a:pt x="8388" y="31069"/>
                    </a:cubicBezTo>
                    <a:cubicBezTo>
                      <a:pt x="4941" y="24719"/>
                      <a:pt x="1041" y="14831"/>
                      <a:pt x="224" y="9842"/>
                    </a:cubicBezTo>
                    <a:cubicBezTo>
                      <a:pt x="-592" y="4853"/>
                      <a:pt x="1539" y="2767"/>
                      <a:pt x="3489" y="1134"/>
                    </a:cubicBezTo>
                    <a:cubicBezTo>
                      <a:pt x="5439" y="-499"/>
                      <a:pt x="10520" y="227"/>
                      <a:pt x="11926" y="45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</p:grpSp>
      <p:sp>
        <p:nvSpPr>
          <p:cNvPr id="143" name="Google Shape;143;p22"/>
          <p:cNvSpPr/>
          <p:nvPr/>
        </p:nvSpPr>
        <p:spPr>
          <a:xfrm>
            <a:off x="4645422" y="2857500"/>
            <a:ext cx="797425" cy="401400"/>
          </a:xfrm>
          <a:custGeom>
            <a:rect b="b" l="l" r="r" t="t"/>
            <a:pathLst>
              <a:path extrusionOk="0" h="16056" w="31897">
                <a:moveTo>
                  <a:pt x="31897" y="16056"/>
                </a:moveTo>
                <a:cubicBezTo>
                  <a:pt x="27089" y="15421"/>
                  <a:pt x="8266" y="14922"/>
                  <a:pt x="3050" y="12246"/>
                </a:cubicBezTo>
                <a:cubicBezTo>
                  <a:pt x="-2166" y="9570"/>
                  <a:pt x="1009" y="2041"/>
                  <a:pt x="60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78325" y="1401125"/>
            <a:ext cx="23049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 structure</a:t>
            </a:r>
            <a:endParaRPr sz="41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Let’s look closer at our function </a:t>
            </a:r>
            <a:r>
              <a:rPr lang="en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area_of_circle</a:t>
            </a: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and get some terminology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230300" y="1722550"/>
            <a:ext cx="5321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20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area_of_circle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area = math.pi * (radius **2)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return area</a:t>
            </a:r>
            <a:endParaRPr sz="2000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my_radius = 5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my_area = area_of_circle(</a:t>
            </a:r>
            <a:r>
              <a:rPr lang="en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my_radius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0" name="Google Shape;150;p23"/>
          <p:cNvGrpSpPr/>
          <p:nvPr/>
        </p:nvGrpSpPr>
        <p:grpSpPr>
          <a:xfrm>
            <a:off x="2937800" y="727200"/>
            <a:ext cx="2511900" cy="1075750"/>
            <a:chOff x="2937800" y="727200"/>
            <a:chExt cx="2511900" cy="1075750"/>
          </a:xfrm>
        </p:grpSpPr>
        <p:sp>
          <p:nvSpPr>
            <p:cNvPr id="151" name="Google Shape;151;p23"/>
            <p:cNvSpPr txBox="1"/>
            <p:nvPr/>
          </p:nvSpPr>
          <p:spPr>
            <a:xfrm>
              <a:off x="2937800" y="727200"/>
              <a:ext cx="25119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function </a:t>
              </a:r>
              <a:r>
                <a:rPr lang="en" sz="16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name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(similar to naming a variable)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5102675" y="1068150"/>
              <a:ext cx="265775" cy="734800"/>
            </a:xfrm>
            <a:custGeom>
              <a:rect b="b" l="l" r="r" t="t"/>
              <a:pathLst>
                <a:path extrusionOk="0" h="29392" w="10631">
                  <a:moveTo>
                    <a:pt x="0" y="0"/>
                  </a:moveTo>
                  <a:cubicBezTo>
                    <a:pt x="1769" y="1769"/>
                    <a:pt x="10478" y="5715"/>
                    <a:pt x="10614" y="10614"/>
                  </a:cubicBezTo>
                  <a:cubicBezTo>
                    <a:pt x="10750" y="15513"/>
                    <a:pt x="2450" y="26262"/>
                    <a:pt x="817" y="293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53" name="Google Shape;153;p23"/>
          <p:cNvGrpSpPr/>
          <p:nvPr/>
        </p:nvGrpSpPr>
        <p:grpSpPr>
          <a:xfrm>
            <a:off x="5902240" y="634675"/>
            <a:ext cx="2306535" cy="1188675"/>
            <a:chOff x="5902240" y="634675"/>
            <a:chExt cx="2306535" cy="1188675"/>
          </a:xfrm>
        </p:grpSpPr>
        <p:sp>
          <p:nvSpPr>
            <p:cNvPr id="154" name="Google Shape;154;p23"/>
            <p:cNvSpPr txBox="1"/>
            <p:nvPr/>
          </p:nvSpPr>
          <p:spPr>
            <a:xfrm>
              <a:off x="6272875" y="634675"/>
              <a:ext cx="1935900" cy="9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parameter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which is a variable that is a placeholder for </a:t>
              </a:r>
              <a:r>
                <a:rPr lang="en" sz="1600">
                  <a:solidFill>
                    <a:srgbClr val="6AA84F"/>
                  </a:solidFill>
                  <a:latin typeface="Manrope"/>
                  <a:ea typeface="Manrope"/>
                  <a:cs typeface="Manrope"/>
                  <a:sym typeface="Manrope"/>
                </a:rPr>
                <a:t>argument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5902240" y="898075"/>
              <a:ext cx="404650" cy="925275"/>
            </a:xfrm>
            <a:custGeom>
              <a:rect b="b" l="l" r="r" t="t"/>
              <a:pathLst>
                <a:path extrusionOk="0" h="37011" w="16186">
                  <a:moveTo>
                    <a:pt x="16186" y="0"/>
                  </a:moveTo>
                  <a:cubicBezTo>
                    <a:pt x="13510" y="953"/>
                    <a:pt x="1173" y="-453"/>
                    <a:pt x="130" y="5715"/>
                  </a:cubicBezTo>
                  <a:cubicBezTo>
                    <a:pt x="-913" y="11884"/>
                    <a:pt x="8294" y="31795"/>
                    <a:pt x="9927" y="3701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56" name="Google Shape;156;p23"/>
          <p:cNvGrpSpPr/>
          <p:nvPr/>
        </p:nvGrpSpPr>
        <p:grpSpPr>
          <a:xfrm>
            <a:off x="685700" y="2729425"/>
            <a:ext cx="3116273" cy="1869950"/>
            <a:chOff x="685700" y="2729425"/>
            <a:chExt cx="3116273" cy="1869950"/>
          </a:xfrm>
        </p:grpSpPr>
        <p:sp>
          <p:nvSpPr>
            <p:cNvPr id="157" name="Google Shape;157;p23"/>
            <p:cNvSpPr txBox="1"/>
            <p:nvPr/>
          </p:nvSpPr>
          <p:spPr>
            <a:xfrm>
              <a:off x="685700" y="3823575"/>
              <a:ext cx="25446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45F06"/>
                  </a:solidFill>
                  <a:latin typeface="Manrope"/>
                  <a:ea typeface="Manrope"/>
                  <a:cs typeface="Manrope"/>
                  <a:sym typeface="Manrope"/>
                </a:rPr>
                <a:t>return statement 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which ends the function and returns a value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2257175" y="2729425"/>
              <a:ext cx="1544798" cy="1155429"/>
            </a:xfrm>
            <a:custGeom>
              <a:rect b="b" l="l" r="r" t="t"/>
              <a:pathLst>
                <a:path extrusionOk="0" h="51284" w="41302">
                  <a:moveTo>
                    <a:pt x="4018" y="51285"/>
                  </a:moveTo>
                  <a:cubicBezTo>
                    <a:pt x="3519" y="45978"/>
                    <a:pt x="-2242" y="27745"/>
                    <a:pt x="1024" y="19445"/>
                  </a:cubicBezTo>
                  <a:cubicBezTo>
                    <a:pt x="4290" y="11145"/>
                    <a:pt x="16899" y="4522"/>
                    <a:pt x="23612" y="1483"/>
                  </a:cubicBezTo>
                  <a:cubicBezTo>
                    <a:pt x="30325" y="-1556"/>
                    <a:pt x="38354" y="1256"/>
                    <a:pt x="41302" y="121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59" name="Google Shape;159;p23"/>
          <p:cNvGrpSpPr/>
          <p:nvPr/>
        </p:nvGrpSpPr>
        <p:grpSpPr>
          <a:xfrm>
            <a:off x="6508307" y="3925650"/>
            <a:ext cx="2326368" cy="994400"/>
            <a:chOff x="6229382" y="3728350"/>
            <a:chExt cx="2326368" cy="994400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6619850" y="3946950"/>
              <a:ext cx="19359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6AA84F"/>
                  </a:solidFill>
                  <a:latin typeface="Manrope"/>
                  <a:ea typeface="Manrope"/>
                  <a:cs typeface="Manrope"/>
                  <a:sym typeface="Manrope"/>
                </a:rPr>
                <a:t>argument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which is the value we pass to our function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6229382" y="3728350"/>
              <a:ext cx="424500" cy="496675"/>
            </a:xfrm>
            <a:custGeom>
              <a:rect b="b" l="l" r="r" t="t"/>
              <a:pathLst>
                <a:path extrusionOk="0" h="19867" w="16980">
                  <a:moveTo>
                    <a:pt x="16981" y="19867"/>
                  </a:moveTo>
                  <a:cubicBezTo>
                    <a:pt x="14169" y="19323"/>
                    <a:pt x="970" y="19912"/>
                    <a:pt x="108" y="16601"/>
                  </a:cubicBezTo>
                  <a:cubicBezTo>
                    <a:pt x="-754" y="13290"/>
                    <a:pt x="9860" y="2767"/>
                    <a:pt x="1181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62" name="Google Shape;162;p23"/>
          <p:cNvSpPr txBox="1"/>
          <p:nvPr/>
        </p:nvSpPr>
        <p:spPr>
          <a:xfrm>
            <a:off x="6879700" y="2633675"/>
            <a:ext cx="201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Note: it is good form to have your </a:t>
            </a: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parameter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argument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be different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variables, even if they are referencing similar information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