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Manrope"/>
      <p:regular r:id="rId28"/>
      <p:bold r:id="rId29"/>
    </p:embeddedFont>
    <p:embeddedFont>
      <p:font typeface="Manrope Medium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Manrope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aa236f93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aa236f93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aa236f93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faa236f9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aa236f93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aa236f93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aa236f93e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aa236f93e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aa236f93e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aa236f93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aa236f93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aa236f93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aa236f93e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faa236f93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128d88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128d88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aa236f9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aa236f9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c349610c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c349610c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c349610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c349610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aa236f93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faa236f9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faa236f93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faa236f93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LVbGMVsHyhhCwO92oCzJPeJBmOV_Uxen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17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831275" y="1313700"/>
            <a:ext cx="7094100" cy="187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reverse_string(text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:str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str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string, returns a string with the characters in reverse order"""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reversed = “”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length = len(text)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index in range(length-1, -1, -1):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reserved = reversed + text[index]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reversed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780025" y="186900"/>
            <a:ext cx="6370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examples: documenting functions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add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our functions to help another human understand how to use them</a:t>
            </a:r>
            <a:endParaRPr sz="37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831275" y="3276850"/>
            <a:ext cx="7094100" cy="162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list_sum(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numbered_list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of ints, returns sum of the ints"""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total =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num in numbered_list: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total = total + num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total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60" name="Google Shape;160;p25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61" name="Google Shape;161;p25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25"/>
          <p:cNvSpPr txBox="1"/>
          <p:nvPr/>
        </p:nvSpPr>
        <p:spPr>
          <a:xfrm>
            <a:off x="3225000" y="535713"/>
            <a:ext cx="4569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annotations and docstrings</a:t>
            </a:r>
            <a:endParaRPr sz="700"/>
          </a:p>
        </p:txBody>
      </p:sp>
      <p:sp>
        <p:nvSpPr>
          <p:cNvPr id="166" name="Google Shape;166;p25"/>
          <p:cNvSpPr txBox="1"/>
          <p:nvPr/>
        </p:nvSpPr>
        <p:spPr>
          <a:xfrm>
            <a:off x="582900" y="1653500"/>
            <a:ext cx="7635300" cy="3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a partner and whiteboard marker. For each of the following functions: write the header,type annotations, and docstring. You </a:t>
            </a:r>
            <a:r>
              <a:rPr lang="en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do not need to write the body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of the function.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three-average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three integers as arguments, and returns their average.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listaverage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 list of integers as an argument, and returns their average.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list_through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an integer, and returns a list of integers starting at 1 through that argument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Example from previous slide:       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list_sum(numbered_list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of ints, returns sum of the ints"""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67" name="Google Shape;167;p25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075" y="4145275"/>
            <a:ext cx="1139650" cy="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1365075" y="1478875"/>
            <a:ext cx="5891100" cy="6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three_average(num1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num3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float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Takes three numbers as arguments, and returns the average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780025" y="186900"/>
            <a:ext cx="67959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examples: annotations and docstrings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add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our functions to help another human understand how to use them</a:t>
            </a:r>
            <a:endParaRPr sz="37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365075" y="2354075"/>
            <a:ext cx="5891100" cy="6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listaverage(number_list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float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of numbers, and returns the average"""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1365075" y="3347175"/>
            <a:ext cx="5891100" cy="8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list_through(number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number, returns a list of integers starting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at 1 through that number"""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81" name="Google Shape;181;p27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82" name="Google Shape;182;p27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27"/>
          <p:cNvSpPr txBox="1"/>
          <p:nvPr/>
        </p:nvSpPr>
        <p:spPr>
          <a:xfrm>
            <a:off x="3225000" y="53571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is even?</a:t>
            </a:r>
            <a:endParaRPr sz="700"/>
          </a:p>
        </p:txBody>
      </p:sp>
      <p:sp>
        <p:nvSpPr>
          <p:cNvPr id="187" name="Google Shape;187;p27"/>
          <p:cNvSpPr txBox="1"/>
          <p:nvPr/>
        </p:nvSpPr>
        <p:spPr>
          <a:xfrm>
            <a:off x="582900" y="1653500"/>
            <a:ext cx="76353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is_even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an integer as an argument, and returns True if the integer is even. Otherwise, it returns False 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 to include type annotations and a docstring.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88" name="Google Shape;188;p27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7858" y="3865025"/>
            <a:ext cx="1637866" cy="9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970850" y="324800"/>
            <a:ext cx="6795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examples: get_name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Define a function called get_name that </a:t>
            </a:r>
            <a:r>
              <a:rPr b="1"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takes no arguments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. It prompts the user to enter their name, then returns the name they enter.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1068675" y="1597700"/>
            <a:ext cx="4438500" cy="112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get_name()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str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"""Returns name user enters when prompted"""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= input(“Enter your name: ”)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1068675" y="3563800"/>
            <a:ext cx="4438500" cy="1121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get_name()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None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"""Returns name user enters when prompted"""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 = input(“Enter your name: ”)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20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(name)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1068675" y="3008775"/>
            <a:ext cx="643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We can also do a similar function that </a:t>
            </a:r>
            <a:r>
              <a:rPr b="1"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prints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the user’s name rather than return it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6215650" y="1402400"/>
            <a:ext cx="2456100" cy="18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highlight>
                  <a:schemeClr val="lt2"/>
                </a:highlight>
                <a:latin typeface="Manrope"/>
                <a:ea typeface="Manrope"/>
                <a:cs typeface="Manrope"/>
                <a:sym typeface="Manrope"/>
              </a:rPr>
              <a:t>return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: function produced value, can be used in variable assignment</a:t>
            </a:r>
            <a:endParaRPr sz="12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user_name</a:t>
            </a: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get_name()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store the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string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 user entered to variable user_name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6215650" y="3444100"/>
            <a:ext cx="24561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highlight>
                  <a:schemeClr val="lt2"/>
                </a:highlight>
                <a:latin typeface="Manrope"/>
                <a:ea typeface="Manrope"/>
                <a:cs typeface="Manrope"/>
                <a:sym typeface="Manrope"/>
              </a:rPr>
              <a:t>print</a:t>
            </a:r>
            <a:r>
              <a:rPr lang="en" sz="1200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: displays the value as output in the shell</a:t>
            </a:r>
            <a:endParaRPr sz="1200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user_name = get_name()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will store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None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variable user_name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5299350" y="246875"/>
            <a:ext cx="3511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Note (can be confusing): if you call a function in IDLE shell, the return value will be printed.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5" name="Google Shape;205;p2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06" name="Google Shape;206;p2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29"/>
          <p:cNvSpPr txBox="1"/>
          <p:nvPr/>
        </p:nvSpPr>
        <p:spPr>
          <a:xfrm>
            <a:off x="3206100" y="752988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print_through</a:t>
            </a:r>
            <a:endParaRPr sz="700"/>
          </a:p>
        </p:txBody>
      </p:sp>
      <p:sp>
        <p:nvSpPr>
          <p:cNvPr id="211" name="Google Shape;211;p29"/>
          <p:cNvSpPr txBox="1"/>
          <p:nvPr/>
        </p:nvSpPr>
        <p:spPr>
          <a:xfrm>
            <a:off x="582900" y="1653500"/>
            <a:ext cx="76353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print_through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an integer number, and prints the numbers 1 through that number  with each number on a separate line.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Remember to include type annotations and a docstring.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12" name="Google Shape;212;p29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0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Project 5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9" name="Google Shape;219;p30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20" name="Google Shape;220;p30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30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26" name="Google Shape;226;p30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p30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30" name="Google Shape;230;p30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1114075" y="1223800"/>
            <a:ext cx="2631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is even?</a:t>
            </a:r>
            <a:endParaRPr sz="700"/>
          </a:p>
        </p:txBody>
      </p:sp>
      <p:sp>
        <p:nvSpPr>
          <p:cNvPr id="241" name="Google Shape;241;p31"/>
          <p:cNvSpPr txBox="1"/>
          <p:nvPr/>
        </p:nvSpPr>
        <p:spPr>
          <a:xfrm>
            <a:off x="1072475" y="1913200"/>
            <a:ext cx="3000000" cy="20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is_even(number</a:t>
            </a:r>
            <a:r>
              <a:rPr lang="en" sz="105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bool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r>
              <a:rPr lang="en" sz="10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takes an integer as an argument, and returns True if the integer is even. Otherwise, it returns False</a:t>
            </a: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sz="10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number %2==0: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True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else: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False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4893850" y="1223800"/>
            <a:ext cx="26316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print_thru</a:t>
            </a:r>
            <a:endParaRPr sz="700"/>
          </a:p>
        </p:txBody>
      </p:sp>
      <p:sp>
        <p:nvSpPr>
          <p:cNvPr id="243" name="Google Shape;243;p31"/>
          <p:cNvSpPr txBox="1"/>
          <p:nvPr/>
        </p:nvSpPr>
        <p:spPr>
          <a:xfrm>
            <a:off x="4852250" y="1913200"/>
            <a:ext cx="36222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print_through(number</a:t>
            </a:r>
            <a:r>
              <a:rPr lang="en" sz="105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05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None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"""takes an integer number, and prints the </a:t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numbers 1 through that number  with each   </a:t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number on a separate line"""</a:t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num in range(1,number+1):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050">
                <a:solidFill>
                  <a:schemeClr val="dk1"/>
                </a:solidFill>
                <a:highlight>
                  <a:schemeClr val="lt2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(num)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functions 2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p17" title="Screenshot 2025-03-17 at 9.30.3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050" y="2101400"/>
            <a:ext cx="8841477" cy="15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0800" y="527175"/>
            <a:ext cx="2371400" cy="226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 title="Screenshot 2025-03-17 at 9.34.55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6225999" cy="482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517575" y="14964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38150" y="2219275"/>
            <a:ext cx="63690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defining a function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 terminology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069825" y="1598650"/>
            <a:ext cx="35490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function syntax</a:t>
            </a:r>
            <a:endParaRPr sz="16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parameter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#calculation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B45F0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value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function_name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argument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5099600" y="2162950"/>
            <a:ext cx="3329700" cy="3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069825" y="3283875"/>
            <a:ext cx="2703300" cy="320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5492675" y="2515800"/>
            <a:ext cx="1543800" cy="503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5069825" y="1912725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header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6972425" y="2588300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body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069825" y="3019500"/>
            <a:ext cx="624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call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100" name="Google Shape;100;p19"/>
          <p:cNvCxnSpPr>
            <a:stCxn id="93" idx="1"/>
          </p:cNvCxnSpPr>
          <p:nvPr/>
        </p:nvCxnSpPr>
        <p:spPr>
          <a:xfrm>
            <a:off x="5069825" y="2637250"/>
            <a:ext cx="365100" cy="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1" name="Google Shape;101;p19"/>
          <p:cNvCxnSpPr/>
          <p:nvPr/>
        </p:nvCxnSpPr>
        <p:spPr>
          <a:xfrm>
            <a:off x="5069825" y="2883313"/>
            <a:ext cx="365100" cy="3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07" name="Google Shape;107;p20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08" name="Google Shape;108;p2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20"/>
          <p:cNvSpPr txBox="1"/>
          <p:nvPr/>
        </p:nvSpPr>
        <p:spPr>
          <a:xfrm>
            <a:off x="3225000" y="535713"/>
            <a:ext cx="45693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one function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two parameters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582900" y="1653500"/>
            <a:ext cx="76353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Define a function called </a:t>
            </a:r>
            <a:r>
              <a:rPr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sum_less_than</a:t>
            </a: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that takes two arguments: a list and an int. The function returns the sum of all numbers in the list less than the given int. An outline have been provided for you below.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Examples of calling your function are below: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summed_list = sum_less_than([1,14,5,3,8,53,34,23,1,76], 4)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print(summed_list)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summed_list = sum_less_than([1,14,5,3,8,53,34,23,1,76], 49)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print(summed_list)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These should print the following: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89</a:t>
            </a:r>
            <a:endParaRPr sz="9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880450" y="2348475"/>
            <a:ext cx="3675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#function definition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sum_less_than(number_list, biggest_number):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sum = 0 #accumulator variable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#your code here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sum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15" name="Google Shape;115;p20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6075" y="4145275"/>
            <a:ext cx="1139650" cy="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723900" y="946350"/>
            <a:ext cx="7353300" cy="2739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data types we’ve seen so far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219200" y="1828800"/>
            <a:ext cx="30000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2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3.5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“four”	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343400" y="1828800"/>
            <a:ext cx="3467100" cy="17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list			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[2, 3.5, “four”]</a:t>
            </a:r>
            <a:endParaRPr sz="16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True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None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no value given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723900" y="3930900"/>
            <a:ext cx="7353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can use the function </a:t>
            </a: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type()</a:t>
            </a:r>
            <a:r>
              <a:rPr lang="en" sz="15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figure out the data type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1365075" y="1478875"/>
            <a:ext cx="5891100" cy="2625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sum_less_than(number_list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:list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biggest_number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a list of ints (number_list) and an int (biggest_number)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returns the sum of numbers in number_list that are less than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 biggest_number."""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sum = 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for num in number_list: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if num &lt; biggest_number: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sum += num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sum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80025" y="186900"/>
            <a:ext cx="6370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documenting functions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add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our functions to help another human understand how to use them</a:t>
            </a:r>
            <a:endParaRPr sz="37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30" name="Google Shape;130;p22"/>
          <p:cNvGrpSpPr/>
          <p:nvPr/>
        </p:nvGrpSpPr>
        <p:grpSpPr>
          <a:xfrm>
            <a:off x="1365075" y="1070575"/>
            <a:ext cx="5130300" cy="3996550"/>
            <a:chOff x="1365075" y="1070575"/>
            <a:chExt cx="5130300" cy="3996550"/>
          </a:xfrm>
        </p:grpSpPr>
        <p:sp>
          <p:nvSpPr>
            <p:cNvPr id="131" name="Google Shape;131;p22"/>
            <p:cNvSpPr txBox="1"/>
            <p:nvPr/>
          </p:nvSpPr>
          <p:spPr>
            <a:xfrm>
              <a:off x="1365075" y="4196525"/>
              <a:ext cx="3000000" cy="87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type annotations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 specify the types of arguments passed to the function and the return value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grpSp>
          <p:nvGrpSpPr>
            <p:cNvPr id="132" name="Google Shape;132;p22"/>
            <p:cNvGrpSpPr/>
            <p:nvPr/>
          </p:nvGrpSpPr>
          <p:grpSpPr>
            <a:xfrm>
              <a:off x="4144050" y="1070575"/>
              <a:ext cx="2351325" cy="538304"/>
              <a:chOff x="4144050" y="1070575"/>
              <a:chExt cx="2351325" cy="538304"/>
            </a:xfrm>
          </p:grpSpPr>
          <p:sp>
            <p:nvSpPr>
              <p:cNvPr id="133" name="Google Shape;133;p22"/>
              <p:cNvSpPr txBox="1"/>
              <p:nvPr/>
            </p:nvSpPr>
            <p:spPr>
              <a:xfrm>
                <a:off x="4710850" y="1070575"/>
                <a:ext cx="14727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2"/>
                    </a:solidFill>
                    <a:latin typeface="Manrope"/>
                    <a:ea typeface="Manrope"/>
                    <a:cs typeface="Manrope"/>
                    <a:sym typeface="Manrope"/>
                  </a:rPr>
                  <a:t>type annotations</a:t>
                </a:r>
                <a:endParaRPr>
                  <a:solidFill>
                    <a:schemeClr val="dk2"/>
                  </a:solidFill>
                </a:endParaRPr>
              </a:p>
            </p:txBody>
          </p:sp>
          <p:sp>
            <p:nvSpPr>
              <p:cNvPr id="134" name="Google Shape;134;p22"/>
              <p:cNvSpPr/>
              <p:nvPr/>
            </p:nvSpPr>
            <p:spPr>
              <a:xfrm>
                <a:off x="4144050" y="1217832"/>
                <a:ext cx="650050" cy="350400"/>
              </a:xfrm>
              <a:custGeom>
                <a:rect b="b" l="l" r="r" t="t"/>
                <a:pathLst>
                  <a:path extrusionOk="0" h="14016" w="26002">
                    <a:moveTo>
                      <a:pt x="26002" y="1016"/>
                    </a:moveTo>
                    <a:cubicBezTo>
                      <a:pt x="23348" y="1016"/>
                      <a:pt x="14410" y="-1151"/>
                      <a:pt x="10076" y="1016"/>
                    </a:cubicBezTo>
                    <a:cubicBezTo>
                      <a:pt x="5742" y="3183"/>
                      <a:pt x="1679" y="11850"/>
                      <a:pt x="0" y="14017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135" name="Google Shape;135;p22"/>
              <p:cNvSpPr/>
              <p:nvPr/>
            </p:nvSpPr>
            <p:spPr>
              <a:xfrm>
                <a:off x="6029200" y="1245381"/>
                <a:ext cx="466175" cy="306600"/>
              </a:xfrm>
              <a:custGeom>
                <a:rect b="b" l="l" r="r" t="t"/>
                <a:pathLst>
                  <a:path extrusionOk="0" h="12264" w="18647">
                    <a:moveTo>
                      <a:pt x="0" y="889"/>
                    </a:moveTo>
                    <a:cubicBezTo>
                      <a:pt x="2763" y="889"/>
                      <a:pt x="13488" y="-1007"/>
                      <a:pt x="16576" y="889"/>
                    </a:cubicBezTo>
                    <a:cubicBezTo>
                      <a:pt x="19664" y="2785"/>
                      <a:pt x="18201" y="10369"/>
                      <a:pt x="18526" y="12265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  <p:sp>
            <p:nvSpPr>
              <p:cNvPr id="136" name="Google Shape;136;p22"/>
              <p:cNvSpPr/>
              <p:nvPr/>
            </p:nvSpPr>
            <p:spPr>
              <a:xfrm>
                <a:off x="5720425" y="1340725"/>
                <a:ext cx="146250" cy="268154"/>
              </a:xfrm>
              <a:custGeom>
                <a:rect b="b" l="l" r="r" t="t"/>
                <a:pathLst>
                  <a:path extrusionOk="0" h="6825" w="4875">
                    <a:moveTo>
                      <a:pt x="0" y="0"/>
                    </a:moveTo>
                    <a:cubicBezTo>
                      <a:pt x="813" y="1138"/>
                      <a:pt x="4063" y="5688"/>
                      <a:pt x="4875" y="6825"/>
                    </a:cubicBezTo>
                  </a:path>
                </a:pathLst>
              </a:cu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sp>
        </p:grpSp>
      </p:grpSp>
      <p:grpSp>
        <p:nvGrpSpPr>
          <p:cNvPr id="137" name="Google Shape;137;p22"/>
          <p:cNvGrpSpPr/>
          <p:nvPr/>
        </p:nvGrpSpPr>
        <p:grpSpPr>
          <a:xfrm>
            <a:off x="4291925" y="2348300"/>
            <a:ext cx="3000000" cy="2468325"/>
            <a:chOff x="4291925" y="2348300"/>
            <a:chExt cx="3000000" cy="2468325"/>
          </a:xfrm>
        </p:grpSpPr>
        <p:sp>
          <p:nvSpPr>
            <p:cNvPr id="138" name="Google Shape;138;p22"/>
            <p:cNvSpPr txBox="1"/>
            <p:nvPr/>
          </p:nvSpPr>
          <p:spPr>
            <a:xfrm>
              <a:off x="4291925" y="4196525"/>
              <a:ext cx="3000000" cy="6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AF00DB"/>
                  </a:solidFill>
                  <a:latin typeface="Manrope"/>
                  <a:ea typeface="Manrope"/>
                  <a:cs typeface="Manrope"/>
                  <a:sym typeface="Manrope"/>
                </a:rPr>
                <a:t>docstring</a:t>
              </a:r>
              <a:r>
                <a:rPr lang="en" sz="12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: says what the function does, and any information needed to use it</a:t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39" name="Google Shape;139;p22"/>
            <p:cNvSpPr txBox="1"/>
            <p:nvPr/>
          </p:nvSpPr>
          <p:spPr>
            <a:xfrm>
              <a:off x="5677825" y="2425550"/>
              <a:ext cx="1472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Manrope"/>
                  <a:ea typeface="Manrope"/>
                  <a:cs typeface="Manrope"/>
                  <a:sym typeface="Manrope"/>
                </a:rPr>
                <a:t>docstring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4981000" y="2348300"/>
              <a:ext cx="633775" cy="282700"/>
            </a:xfrm>
            <a:custGeom>
              <a:rect b="b" l="l" r="r" t="t"/>
              <a:pathLst>
                <a:path extrusionOk="0" h="11308" w="25351">
                  <a:moveTo>
                    <a:pt x="25351" y="10726"/>
                  </a:moveTo>
                  <a:cubicBezTo>
                    <a:pt x="21830" y="10672"/>
                    <a:pt x="8450" y="12189"/>
                    <a:pt x="4225" y="10401"/>
                  </a:cubicBezTo>
                  <a:cubicBezTo>
                    <a:pt x="0" y="8613"/>
                    <a:pt x="704" y="1734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1365075" y="1478875"/>
            <a:ext cx="5891100" cy="187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area_of_circle(radius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:float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float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"""Takes the radius of a circle as an argument,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and returns the area of the circle"""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pi = 3.141592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area = pi * (radius **2)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area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780025" y="186900"/>
            <a:ext cx="63705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examples: </a:t>
            </a: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documenting functions</a:t>
            </a:r>
            <a:endParaRPr sz="33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add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documentation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our functions to help another human understand how to use them</a:t>
            </a:r>
            <a:endParaRPr sz="372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1365075" y="3517550"/>
            <a:ext cx="5891100" cy="8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square(number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:int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2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-&gt; int</a:t>
            </a: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""Takes a number, returns its square"""</a:t>
            </a:r>
            <a:endParaRPr sz="12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number**2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