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taatliches"/>
      <p:regular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Manrope"/>
      <p:regular r:id="rId26"/>
      <p:bold r:id="rId27"/>
    </p:embeddedFont>
    <p:embeddedFont>
      <p:font typeface="Source Code Pro"/>
      <p:regular r:id="rId28"/>
      <p:bold r:id="rId29"/>
      <p:italic r:id="rId30"/>
      <p:boldItalic r:id="rId31"/>
    </p:embeddedFont>
    <p:embeddedFont>
      <p:font typeface="Manrope Medium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font" Target="fonts/Staatliches-regular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nrop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SourceCodePro-regular.fntdata"/><Relationship Id="rId27" Type="http://schemas.openxmlformats.org/officeDocument/2006/relationships/font" Target="fonts/Manrop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Italic.fntdata"/><Relationship Id="rId30" Type="http://schemas.openxmlformats.org/officeDocument/2006/relationships/font" Target="fonts/SourceCodePro-italic.fntdata"/><Relationship Id="rId11" Type="http://schemas.openxmlformats.org/officeDocument/2006/relationships/slide" Target="slides/slide6.xml"/><Relationship Id="rId33" Type="http://schemas.openxmlformats.org/officeDocument/2006/relationships/font" Target="fonts/ManropeMedium-bold.fntdata"/><Relationship Id="rId10" Type="http://schemas.openxmlformats.org/officeDocument/2006/relationships/slide" Target="slides/slide5.xml"/><Relationship Id="rId32" Type="http://schemas.openxmlformats.org/officeDocument/2006/relationships/font" Target="fonts/ManropeMediu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c464e49e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c464e49e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c464e49e6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c464e49e6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c907ac3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c907ac3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c907ac3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c907ac3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418e12968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418e12968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591e17b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591e17b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18e12968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18e12968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18e1296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18e1296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c464e49e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c464e49e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c464e49e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c464e49e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c464e49e6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c464e49e6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c464e49e6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fc464e49e6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youtube.com/watch?v=odzGsDTJKz4" TargetMode="External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O4ro06cjgukg2XemeNwviJJoJpM5Wjjs?usp=sharing" TargetMode="External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hyperlink" Target="http://www.youtube.com/watch?v=odzGsDTJKz4" TargetMode="External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odzGsDTJKz4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odzGsDTJKz4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Functions: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part III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-4572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174D"/>
              </a:buClr>
              <a:buSzPct val="100000"/>
              <a:buFont typeface="Staatliches"/>
              <a:buChar char="+"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Mutability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Wednesday, March 19  2025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/>
        </p:nvSpPr>
        <p:spPr>
          <a:xfrm>
            <a:off x="339625" y="1154700"/>
            <a:ext cx="5255400" cy="310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def addition(x, y):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899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 x + y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899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899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def double(x):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899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return x*2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899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899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print(double(addition(2,3)))</a:t>
            </a:r>
            <a:endParaRPr sz="20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4"/>
          <p:cNvSpPr txBox="1"/>
          <p:nvPr/>
        </p:nvSpPr>
        <p:spPr>
          <a:xfrm>
            <a:off x="1757050" y="303350"/>
            <a:ext cx="6079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Composite functions</a:t>
            </a:r>
            <a:endParaRPr sz="4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5747050" y="11547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Use order of execution to find what value will be printed to the screen.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98" name="Google Shape;198;p24"/>
          <p:cNvGrpSpPr/>
          <p:nvPr/>
        </p:nvGrpSpPr>
        <p:grpSpPr>
          <a:xfrm>
            <a:off x="436975" y="1239300"/>
            <a:ext cx="8310075" cy="1916400"/>
            <a:chOff x="436975" y="1239300"/>
            <a:chExt cx="8310075" cy="1916400"/>
          </a:xfrm>
        </p:grpSpPr>
        <p:sp>
          <p:nvSpPr>
            <p:cNvPr id="199" name="Google Shape;199;p24"/>
            <p:cNvSpPr/>
            <p:nvPr/>
          </p:nvSpPr>
          <p:spPr>
            <a:xfrm>
              <a:off x="436975" y="1239300"/>
              <a:ext cx="2686500" cy="766500"/>
            </a:xfrm>
            <a:prstGeom prst="rect">
              <a:avLst/>
            </a:prstGeom>
            <a:noFill/>
            <a:ln cap="flat" cmpd="sng" w="9525">
              <a:solidFill>
                <a:srgbClr val="AF00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 txBox="1"/>
            <p:nvPr/>
          </p:nvSpPr>
          <p:spPr>
            <a:xfrm>
              <a:off x="5747050" y="2416800"/>
              <a:ext cx="3000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spcBef>
                  <a:spcPts val="36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Manrope"/>
                <a:buChar char="●"/>
              </a:pPr>
              <a:r>
                <a:rPr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addition function is called, compute 2 +3 and returns the value 5</a:t>
              </a:r>
              <a:endParaRPr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201" name="Google Shape;201;p24"/>
          <p:cNvGrpSpPr/>
          <p:nvPr/>
        </p:nvGrpSpPr>
        <p:grpSpPr>
          <a:xfrm>
            <a:off x="2280000" y="1785750"/>
            <a:ext cx="6467050" cy="2397875"/>
            <a:chOff x="2280000" y="1785750"/>
            <a:chExt cx="6467050" cy="2397875"/>
          </a:xfrm>
        </p:grpSpPr>
        <p:sp>
          <p:nvSpPr>
            <p:cNvPr id="202" name="Google Shape;202;p24"/>
            <p:cNvSpPr/>
            <p:nvPr/>
          </p:nvSpPr>
          <p:spPr>
            <a:xfrm>
              <a:off x="2280000" y="3818225"/>
              <a:ext cx="1831800" cy="365400"/>
            </a:xfrm>
            <a:prstGeom prst="rect">
              <a:avLst/>
            </a:prstGeom>
            <a:noFill/>
            <a:ln cap="flat" cmpd="sng" w="9525">
              <a:solidFill>
                <a:srgbClr val="AF00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 txBox="1"/>
            <p:nvPr/>
          </p:nvSpPr>
          <p:spPr>
            <a:xfrm>
              <a:off x="5747050" y="1785750"/>
              <a:ext cx="3000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spcBef>
                  <a:spcPts val="36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Manrope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addition(2,3) </a:t>
              </a:r>
              <a:r>
                <a:rPr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is the innermost function and will be called first</a:t>
              </a:r>
              <a:endParaRPr/>
            </a:p>
          </p:txBody>
        </p:sp>
      </p:grpSp>
      <p:grpSp>
        <p:nvGrpSpPr>
          <p:cNvPr id="204" name="Google Shape;204;p24"/>
          <p:cNvGrpSpPr/>
          <p:nvPr/>
        </p:nvGrpSpPr>
        <p:grpSpPr>
          <a:xfrm>
            <a:off x="1279050" y="3155700"/>
            <a:ext cx="7468000" cy="1199925"/>
            <a:chOff x="1279050" y="3155700"/>
            <a:chExt cx="7468000" cy="1199925"/>
          </a:xfrm>
        </p:grpSpPr>
        <p:sp>
          <p:nvSpPr>
            <p:cNvPr id="205" name="Google Shape;205;p24"/>
            <p:cNvSpPr/>
            <p:nvPr/>
          </p:nvSpPr>
          <p:spPr>
            <a:xfrm>
              <a:off x="1279050" y="3686025"/>
              <a:ext cx="2969100" cy="669600"/>
            </a:xfrm>
            <a:prstGeom prst="rect">
              <a:avLst/>
            </a:prstGeom>
            <a:noFill/>
            <a:ln cap="flat" cmpd="sng" w="9525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 txBox="1"/>
            <p:nvPr/>
          </p:nvSpPr>
          <p:spPr>
            <a:xfrm>
              <a:off x="5747050" y="3155700"/>
              <a:ext cx="30000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spcBef>
                  <a:spcPts val="36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Manrope"/>
                <a:buChar char="●"/>
              </a:pPr>
              <a:r>
                <a:rPr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the value returned from the addition function will then be used as the argument for the double function</a:t>
              </a:r>
              <a:endParaRPr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207" name="Google Shape;207;p24"/>
          <p:cNvGrpSpPr/>
          <p:nvPr/>
        </p:nvGrpSpPr>
        <p:grpSpPr>
          <a:xfrm>
            <a:off x="381625" y="2451925"/>
            <a:ext cx="8401225" cy="1967600"/>
            <a:chOff x="381625" y="2451925"/>
            <a:chExt cx="8401225" cy="1967600"/>
          </a:xfrm>
        </p:grpSpPr>
        <p:sp>
          <p:nvSpPr>
            <p:cNvPr id="208" name="Google Shape;208;p24"/>
            <p:cNvSpPr/>
            <p:nvPr/>
          </p:nvSpPr>
          <p:spPr>
            <a:xfrm>
              <a:off x="381625" y="2451925"/>
              <a:ext cx="3157200" cy="960600"/>
            </a:xfrm>
            <a:prstGeom prst="rect">
              <a:avLst/>
            </a:prstGeom>
            <a:noFill/>
            <a:ln cap="flat" cmpd="sng" w="9525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 txBox="1"/>
            <p:nvPr/>
          </p:nvSpPr>
          <p:spPr>
            <a:xfrm>
              <a:off x="5782850" y="4050225"/>
              <a:ext cx="30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spcBef>
                  <a:spcPts val="36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Manrope"/>
                <a:buChar char="●"/>
              </a:pPr>
              <a:r>
                <a:rPr b="1"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double</a:t>
              </a:r>
              <a:r>
                <a:rPr b="1"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(5) </a:t>
              </a:r>
              <a:r>
                <a:rPr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→ 5* 2 = 10</a:t>
              </a:r>
              <a:endParaRPr/>
            </a:p>
          </p:txBody>
        </p:sp>
      </p:grpSp>
      <p:grpSp>
        <p:nvGrpSpPr>
          <p:cNvPr id="210" name="Google Shape;210;p24"/>
          <p:cNvGrpSpPr/>
          <p:nvPr/>
        </p:nvGrpSpPr>
        <p:grpSpPr>
          <a:xfrm>
            <a:off x="419075" y="3600050"/>
            <a:ext cx="8345875" cy="1424100"/>
            <a:chOff x="436975" y="3600050"/>
            <a:chExt cx="8345875" cy="1424100"/>
          </a:xfrm>
        </p:grpSpPr>
        <p:sp>
          <p:nvSpPr>
            <p:cNvPr id="211" name="Google Shape;211;p24"/>
            <p:cNvSpPr/>
            <p:nvPr/>
          </p:nvSpPr>
          <p:spPr>
            <a:xfrm>
              <a:off x="436975" y="3600050"/>
              <a:ext cx="4044000" cy="870000"/>
            </a:xfrm>
            <a:prstGeom prst="rect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 txBox="1"/>
            <p:nvPr/>
          </p:nvSpPr>
          <p:spPr>
            <a:xfrm>
              <a:off x="5782850" y="4470050"/>
              <a:ext cx="3000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04800" lvl="0" marL="457200" rtl="0" algn="l">
                <a:spcBef>
                  <a:spcPts val="360"/>
                </a:spcBef>
                <a:spcAft>
                  <a:spcPts val="0"/>
                </a:spcAft>
                <a:buClr>
                  <a:schemeClr val="dk2"/>
                </a:buClr>
                <a:buSzPts val="1200"/>
                <a:buFont typeface="Manrope"/>
                <a:buChar char="●"/>
              </a:pPr>
              <a:r>
                <a:rPr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print will take this output and print to the screen → </a:t>
              </a:r>
              <a:r>
                <a:rPr b="1"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print(10)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3" name="Google Shape;213;p24"/>
          <p:cNvSpPr/>
          <p:nvPr/>
        </p:nvSpPr>
        <p:spPr>
          <a:xfrm>
            <a:off x="84900" y="3956450"/>
            <a:ext cx="186900" cy="186900"/>
          </a:xfrm>
          <a:prstGeom prst="smileyFace">
            <a:avLst>
              <a:gd fmla="val 4653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8396425" y="1290100"/>
            <a:ext cx="186900" cy="186900"/>
          </a:xfrm>
          <a:prstGeom prst="smileyFace">
            <a:avLst>
              <a:gd fmla="val 4653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/>
        </p:nvSpPr>
        <p:spPr>
          <a:xfrm>
            <a:off x="810950" y="2604900"/>
            <a:ext cx="40131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changing a list</a:t>
            </a: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endParaRPr sz="332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use assignment to change the values stored in a list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908375" y="3665100"/>
            <a:ext cx="417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lst</a:t>
            </a: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[0] = "hi"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747475" y="866200"/>
            <a:ext cx="460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lst</a:t>
            </a: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["a", "b", 1, 5]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810950" y="311350"/>
            <a:ext cx="30000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list items review</a:t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810950" y="1521563"/>
            <a:ext cx="585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mixed</a:t>
            </a: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lst[1]+lst[-1]+ lst[2:]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224" name="Google Shape;224;p25"/>
          <p:cNvGrpSpPr/>
          <p:nvPr/>
        </p:nvGrpSpPr>
        <p:grpSpPr>
          <a:xfrm>
            <a:off x="2198123" y="1994775"/>
            <a:ext cx="3439172" cy="492600"/>
            <a:chOff x="2198123" y="1994775"/>
            <a:chExt cx="3439172" cy="492600"/>
          </a:xfrm>
        </p:grpSpPr>
        <p:sp>
          <p:nvSpPr>
            <p:cNvPr id="225" name="Google Shape;225;p25"/>
            <p:cNvSpPr/>
            <p:nvPr/>
          </p:nvSpPr>
          <p:spPr>
            <a:xfrm>
              <a:off x="2198123" y="1994775"/>
              <a:ext cx="644700" cy="49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“b”</a:t>
              </a: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3272995" y="1994775"/>
              <a:ext cx="644700" cy="49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grpSp>
          <p:nvGrpSpPr>
            <p:cNvPr id="227" name="Google Shape;227;p25"/>
            <p:cNvGrpSpPr/>
            <p:nvPr/>
          </p:nvGrpSpPr>
          <p:grpSpPr>
            <a:xfrm>
              <a:off x="4347872" y="1994775"/>
              <a:ext cx="1289423" cy="492600"/>
              <a:chOff x="3202072" y="1581775"/>
              <a:chExt cx="1289423" cy="492600"/>
            </a:xfrm>
          </p:grpSpPr>
          <p:sp>
            <p:nvSpPr>
              <p:cNvPr id="228" name="Google Shape;228;p25"/>
              <p:cNvSpPr/>
              <p:nvPr/>
            </p:nvSpPr>
            <p:spPr>
              <a:xfrm>
                <a:off x="3202072" y="1581775"/>
                <a:ext cx="644700" cy="492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29" name="Google Shape;229;p25"/>
              <p:cNvSpPr/>
              <p:nvPr/>
            </p:nvSpPr>
            <p:spPr>
              <a:xfrm>
                <a:off x="3846795" y="1581775"/>
                <a:ext cx="644700" cy="492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</p:grpSp>
        <p:sp>
          <p:nvSpPr>
            <p:cNvPr id="230" name="Google Shape;230;p25"/>
            <p:cNvSpPr txBox="1"/>
            <p:nvPr/>
          </p:nvSpPr>
          <p:spPr>
            <a:xfrm>
              <a:off x="2859163" y="1994775"/>
              <a:ext cx="397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+</a:t>
              </a:r>
              <a:endParaRPr/>
            </a:p>
          </p:txBody>
        </p:sp>
        <p:sp>
          <p:nvSpPr>
            <p:cNvPr id="231" name="Google Shape;231;p25"/>
            <p:cNvSpPr txBox="1"/>
            <p:nvPr/>
          </p:nvSpPr>
          <p:spPr>
            <a:xfrm>
              <a:off x="3917688" y="1994775"/>
              <a:ext cx="397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+</a:t>
              </a:r>
              <a:endParaRPr/>
            </a:p>
          </p:txBody>
        </p:sp>
      </p:grpSp>
      <p:grpSp>
        <p:nvGrpSpPr>
          <p:cNvPr id="232" name="Google Shape;232;p25"/>
          <p:cNvGrpSpPr/>
          <p:nvPr/>
        </p:nvGrpSpPr>
        <p:grpSpPr>
          <a:xfrm>
            <a:off x="6274375" y="1622363"/>
            <a:ext cx="2579000" cy="831975"/>
            <a:chOff x="1912625" y="1242400"/>
            <a:chExt cx="2579000" cy="831975"/>
          </a:xfrm>
        </p:grpSpPr>
        <p:sp>
          <p:nvSpPr>
            <p:cNvPr id="233" name="Google Shape;233;p25"/>
            <p:cNvSpPr/>
            <p:nvPr/>
          </p:nvSpPr>
          <p:spPr>
            <a:xfrm>
              <a:off x="2557348" y="1581775"/>
              <a:ext cx="644700" cy="49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3202072" y="1581775"/>
              <a:ext cx="644700" cy="49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3846795" y="1581775"/>
              <a:ext cx="644700" cy="49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1912625" y="1581775"/>
              <a:ext cx="644700" cy="492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“b”</a:t>
              </a:r>
              <a:endParaRPr/>
            </a:p>
          </p:txBody>
        </p:sp>
        <p:sp>
          <p:nvSpPr>
            <p:cNvPr id="237" name="Google Shape;237;p25"/>
            <p:cNvSpPr txBox="1"/>
            <p:nvPr/>
          </p:nvSpPr>
          <p:spPr>
            <a:xfrm>
              <a:off x="2121025" y="1242400"/>
              <a:ext cx="2370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0	    1                2               3</a:t>
              </a:r>
              <a:endParaRPr sz="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238" name="Google Shape;238;p25"/>
          <p:cNvGrpSpPr/>
          <p:nvPr/>
        </p:nvGrpSpPr>
        <p:grpSpPr>
          <a:xfrm>
            <a:off x="4365750" y="467913"/>
            <a:ext cx="4479575" cy="831975"/>
            <a:chOff x="4365750" y="467913"/>
            <a:chExt cx="4479575" cy="831975"/>
          </a:xfrm>
        </p:grpSpPr>
        <p:grpSp>
          <p:nvGrpSpPr>
            <p:cNvPr id="239" name="Google Shape;239;p25"/>
            <p:cNvGrpSpPr/>
            <p:nvPr/>
          </p:nvGrpSpPr>
          <p:grpSpPr>
            <a:xfrm>
              <a:off x="6266325" y="467913"/>
              <a:ext cx="2579000" cy="831975"/>
              <a:chOff x="1912625" y="1242400"/>
              <a:chExt cx="2579000" cy="831975"/>
            </a:xfrm>
          </p:grpSpPr>
          <p:sp>
            <p:nvSpPr>
              <p:cNvPr id="240" name="Google Shape;240;p25"/>
              <p:cNvSpPr/>
              <p:nvPr/>
            </p:nvSpPr>
            <p:spPr>
              <a:xfrm>
                <a:off x="2557348" y="1581775"/>
                <a:ext cx="644700" cy="492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“b”</a:t>
                </a:r>
                <a:endParaRPr/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>
                <a:off x="3202072" y="1581775"/>
                <a:ext cx="644700" cy="492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3846795" y="1581775"/>
                <a:ext cx="644700" cy="492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243" name="Google Shape;243;p25"/>
              <p:cNvSpPr/>
              <p:nvPr/>
            </p:nvSpPr>
            <p:spPr>
              <a:xfrm>
                <a:off x="1912625" y="1581775"/>
                <a:ext cx="644700" cy="492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“a”</a:t>
                </a:r>
                <a:endParaRPr/>
              </a:p>
            </p:txBody>
          </p:sp>
          <p:sp>
            <p:nvSpPr>
              <p:cNvPr id="244" name="Google Shape;244;p25"/>
              <p:cNvSpPr txBox="1"/>
              <p:nvPr/>
            </p:nvSpPr>
            <p:spPr>
              <a:xfrm>
                <a:off x="2121025" y="1242400"/>
                <a:ext cx="2370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36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B91CA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0	    1                2               3</a:t>
                </a:r>
                <a:endParaRPr sz="8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  <p:sp>
          <p:nvSpPr>
            <p:cNvPr id="245" name="Google Shape;245;p25"/>
            <p:cNvSpPr/>
            <p:nvPr/>
          </p:nvSpPr>
          <p:spPr>
            <a:xfrm>
              <a:off x="4365750" y="898543"/>
              <a:ext cx="1810450" cy="235850"/>
            </a:xfrm>
            <a:custGeom>
              <a:rect b="b" l="l" r="r" t="t"/>
              <a:pathLst>
                <a:path extrusionOk="0" h="9434" w="72418">
                  <a:moveTo>
                    <a:pt x="0" y="9434"/>
                  </a:moveTo>
                  <a:cubicBezTo>
                    <a:pt x="3361" y="8059"/>
                    <a:pt x="12299" y="2712"/>
                    <a:pt x="20167" y="1184"/>
                  </a:cubicBezTo>
                  <a:cubicBezTo>
                    <a:pt x="28035" y="-344"/>
                    <a:pt x="38501" y="38"/>
                    <a:pt x="47209" y="267"/>
                  </a:cubicBezTo>
                  <a:cubicBezTo>
                    <a:pt x="55918" y="496"/>
                    <a:pt x="68217" y="2177"/>
                    <a:pt x="72418" y="255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246" name="Google Shape;246;p25"/>
          <p:cNvSpPr/>
          <p:nvPr/>
        </p:nvSpPr>
        <p:spPr>
          <a:xfrm>
            <a:off x="5722575" y="2088468"/>
            <a:ext cx="533650" cy="148325"/>
          </a:xfrm>
          <a:custGeom>
            <a:rect b="b" l="l" r="r" t="t"/>
            <a:pathLst>
              <a:path extrusionOk="0" h="5933" w="21346">
                <a:moveTo>
                  <a:pt x="0" y="5933"/>
                </a:moveTo>
                <a:cubicBezTo>
                  <a:pt x="2120" y="4949"/>
                  <a:pt x="9159" y="408"/>
                  <a:pt x="12717" y="29"/>
                </a:cubicBezTo>
                <a:cubicBezTo>
                  <a:pt x="16275" y="-349"/>
                  <a:pt x="19908" y="3057"/>
                  <a:pt x="21346" y="36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47" name="Google Shape;247;p25"/>
          <p:cNvSpPr txBox="1"/>
          <p:nvPr/>
        </p:nvSpPr>
        <p:spPr>
          <a:xfrm>
            <a:off x="5268400" y="3242625"/>
            <a:ext cx="3630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We can also do a cool thing and check if a particular item is in a list using the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keyword: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"b" in lst</a:t>
            </a:r>
            <a:endParaRPr sz="2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will evaluate to </a:t>
            </a:r>
            <a:r>
              <a:rPr b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True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since “b” is an item in our list lst</a:t>
            </a:r>
            <a:endParaRPr sz="2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48" name="Google Shape;248;p25"/>
          <p:cNvGrpSpPr/>
          <p:nvPr/>
        </p:nvGrpSpPr>
        <p:grpSpPr>
          <a:xfrm>
            <a:off x="704577" y="3926300"/>
            <a:ext cx="3127773" cy="1063363"/>
            <a:chOff x="704577" y="3850100"/>
            <a:chExt cx="3127773" cy="1063363"/>
          </a:xfrm>
        </p:grpSpPr>
        <p:grpSp>
          <p:nvGrpSpPr>
            <p:cNvPr id="249" name="Google Shape;249;p25"/>
            <p:cNvGrpSpPr/>
            <p:nvPr/>
          </p:nvGrpSpPr>
          <p:grpSpPr>
            <a:xfrm>
              <a:off x="1253350" y="4081488"/>
              <a:ext cx="2579000" cy="831975"/>
              <a:chOff x="1912625" y="1242400"/>
              <a:chExt cx="2579000" cy="831975"/>
            </a:xfrm>
          </p:grpSpPr>
          <p:sp>
            <p:nvSpPr>
              <p:cNvPr id="250" name="Google Shape;250;p25"/>
              <p:cNvSpPr/>
              <p:nvPr/>
            </p:nvSpPr>
            <p:spPr>
              <a:xfrm>
                <a:off x="2557348" y="1581775"/>
                <a:ext cx="644700" cy="492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“b”</a:t>
                </a:r>
                <a:endParaRPr/>
              </a:p>
            </p:txBody>
          </p:sp>
          <p:sp>
            <p:nvSpPr>
              <p:cNvPr id="251" name="Google Shape;251;p25"/>
              <p:cNvSpPr/>
              <p:nvPr/>
            </p:nvSpPr>
            <p:spPr>
              <a:xfrm>
                <a:off x="3202072" y="1581775"/>
                <a:ext cx="644700" cy="492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2" name="Google Shape;252;p25"/>
              <p:cNvSpPr/>
              <p:nvPr/>
            </p:nvSpPr>
            <p:spPr>
              <a:xfrm>
                <a:off x="3846795" y="1581775"/>
                <a:ext cx="644700" cy="492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5</a:t>
                </a:r>
                <a:endParaRPr/>
              </a:p>
            </p:txBody>
          </p:sp>
          <p:sp>
            <p:nvSpPr>
              <p:cNvPr id="253" name="Google Shape;253;p25"/>
              <p:cNvSpPr/>
              <p:nvPr/>
            </p:nvSpPr>
            <p:spPr>
              <a:xfrm>
                <a:off x="1912625" y="1581775"/>
                <a:ext cx="644700" cy="492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“hi”</a:t>
                </a:r>
                <a:endParaRPr/>
              </a:p>
            </p:txBody>
          </p:sp>
          <p:sp>
            <p:nvSpPr>
              <p:cNvPr id="254" name="Google Shape;254;p25"/>
              <p:cNvSpPr txBox="1"/>
              <p:nvPr/>
            </p:nvSpPr>
            <p:spPr>
              <a:xfrm>
                <a:off x="2121025" y="1242400"/>
                <a:ext cx="2370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36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B91CA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0	    1                2               3</a:t>
                </a:r>
                <a:endParaRPr sz="8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  <p:sp>
          <p:nvSpPr>
            <p:cNvPr id="255" name="Google Shape;255;p25"/>
            <p:cNvSpPr/>
            <p:nvPr/>
          </p:nvSpPr>
          <p:spPr>
            <a:xfrm>
              <a:off x="704577" y="3850100"/>
              <a:ext cx="429800" cy="797450"/>
            </a:xfrm>
            <a:custGeom>
              <a:rect b="b" l="l" r="r" t="t"/>
              <a:pathLst>
                <a:path extrusionOk="0" h="31898" w="17192">
                  <a:moveTo>
                    <a:pt x="10318" y="0"/>
                  </a:moveTo>
                  <a:cubicBezTo>
                    <a:pt x="8637" y="688"/>
                    <a:pt x="1151" y="-764"/>
                    <a:pt x="234" y="4125"/>
                  </a:cubicBezTo>
                  <a:cubicBezTo>
                    <a:pt x="-683" y="9014"/>
                    <a:pt x="1992" y="24827"/>
                    <a:pt x="4818" y="29334"/>
                  </a:cubicBezTo>
                  <a:cubicBezTo>
                    <a:pt x="7645" y="33841"/>
                    <a:pt x="15131" y="30862"/>
                    <a:pt x="17193" y="31168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/>
        </p:nvSpPr>
        <p:spPr>
          <a:xfrm>
            <a:off x="830125" y="2151100"/>
            <a:ext cx="59325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What about changing a string?</a:t>
            </a:r>
            <a:endParaRPr/>
          </a:p>
        </p:txBody>
      </p:sp>
      <p:grpSp>
        <p:nvGrpSpPr>
          <p:cNvPr id="261" name="Google Shape;261;p26"/>
          <p:cNvGrpSpPr/>
          <p:nvPr/>
        </p:nvGrpSpPr>
        <p:grpSpPr>
          <a:xfrm>
            <a:off x="747475" y="170500"/>
            <a:ext cx="7728275" cy="1680900"/>
            <a:chOff x="747475" y="170500"/>
            <a:chExt cx="7728275" cy="1680900"/>
          </a:xfrm>
        </p:grpSpPr>
        <p:sp>
          <p:nvSpPr>
            <p:cNvPr id="262" name="Google Shape;262;p26"/>
            <p:cNvSpPr txBox="1"/>
            <p:nvPr/>
          </p:nvSpPr>
          <p:spPr>
            <a:xfrm>
              <a:off x="830125" y="170500"/>
              <a:ext cx="4013100" cy="69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2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changing a list </a:t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63" name="Google Shape;263;p26"/>
            <p:cNvSpPr txBox="1"/>
            <p:nvPr/>
          </p:nvSpPr>
          <p:spPr>
            <a:xfrm>
              <a:off x="747475" y="866200"/>
              <a:ext cx="4600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lst = ["a", "b", "c", "d"]</a:t>
              </a:r>
              <a:endParaRPr>
                <a:solidFill>
                  <a:schemeClr val="dk2"/>
                </a:solidFill>
              </a:endParaRPr>
            </a:p>
          </p:txBody>
        </p:sp>
        <p:grpSp>
          <p:nvGrpSpPr>
            <p:cNvPr id="264" name="Google Shape;264;p26"/>
            <p:cNvGrpSpPr/>
            <p:nvPr/>
          </p:nvGrpSpPr>
          <p:grpSpPr>
            <a:xfrm>
              <a:off x="5896750" y="812200"/>
              <a:ext cx="2579000" cy="831975"/>
              <a:chOff x="1912625" y="1242400"/>
              <a:chExt cx="2579000" cy="831975"/>
            </a:xfrm>
          </p:grpSpPr>
          <p:sp>
            <p:nvSpPr>
              <p:cNvPr id="265" name="Google Shape;265;p26"/>
              <p:cNvSpPr/>
              <p:nvPr/>
            </p:nvSpPr>
            <p:spPr>
              <a:xfrm>
                <a:off x="2557348" y="1581775"/>
                <a:ext cx="644700" cy="492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“b”</a:t>
                </a:r>
                <a:endParaRPr/>
              </a:p>
            </p:txBody>
          </p:sp>
          <p:sp>
            <p:nvSpPr>
              <p:cNvPr id="266" name="Google Shape;266;p26"/>
              <p:cNvSpPr/>
              <p:nvPr/>
            </p:nvSpPr>
            <p:spPr>
              <a:xfrm>
                <a:off x="3202072" y="1581775"/>
                <a:ext cx="644700" cy="492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“c”</a:t>
                </a:r>
                <a:endParaRPr/>
              </a:p>
            </p:txBody>
          </p:sp>
          <p:sp>
            <p:nvSpPr>
              <p:cNvPr id="267" name="Google Shape;267;p26"/>
              <p:cNvSpPr/>
              <p:nvPr/>
            </p:nvSpPr>
            <p:spPr>
              <a:xfrm>
                <a:off x="3846795" y="1581775"/>
                <a:ext cx="644700" cy="492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“d”</a:t>
                </a:r>
                <a:endParaRPr/>
              </a:p>
            </p:txBody>
          </p:sp>
          <p:sp>
            <p:nvSpPr>
              <p:cNvPr id="268" name="Google Shape;268;p26"/>
              <p:cNvSpPr/>
              <p:nvPr/>
            </p:nvSpPr>
            <p:spPr>
              <a:xfrm>
                <a:off x="1912625" y="1581775"/>
                <a:ext cx="644700" cy="492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“A”</a:t>
                </a:r>
                <a:endParaRPr/>
              </a:p>
            </p:txBody>
          </p:sp>
          <p:sp>
            <p:nvSpPr>
              <p:cNvPr id="269" name="Google Shape;269;p26"/>
              <p:cNvSpPr txBox="1"/>
              <p:nvPr/>
            </p:nvSpPr>
            <p:spPr>
              <a:xfrm>
                <a:off x="2121025" y="1242400"/>
                <a:ext cx="23706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36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1B91CA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0	    1                2               3</a:t>
                </a:r>
                <a:endParaRPr sz="8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  <p:sp>
          <p:nvSpPr>
            <p:cNvPr id="270" name="Google Shape;270;p26"/>
            <p:cNvSpPr txBox="1"/>
            <p:nvPr/>
          </p:nvSpPr>
          <p:spPr>
            <a:xfrm>
              <a:off x="747475" y="1358800"/>
              <a:ext cx="4178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lst[0] = "A"</a:t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1" name="Google Shape;271;p26"/>
          <p:cNvGrpSpPr/>
          <p:nvPr/>
        </p:nvGrpSpPr>
        <p:grpSpPr>
          <a:xfrm>
            <a:off x="830125" y="2946025"/>
            <a:ext cx="5469900" cy="985200"/>
            <a:chOff x="830125" y="2946025"/>
            <a:chExt cx="5469900" cy="985200"/>
          </a:xfrm>
        </p:grpSpPr>
        <p:sp>
          <p:nvSpPr>
            <p:cNvPr id="272" name="Google Shape;272;p26"/>
            <p:cNvSpPr txBox="1"/>
            <p:nvPr/>
          </p:nvSpPr>
          <p:spPr>
            <a:xfrm>
              <a:off x="830125" y="2946025"/>
              <a:ext cx="5469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text</a:t>
              </a: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= "abcd"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73" name="Google Shape;273;p26"/>
            <p:cNvSpPr txBox="1"/>
            <p:nvPr/>
          </p:nvSpPr>
          <p:spPr>
            <a:xfrm>
              <a:off x="830125" y="3438625"/>
              <a:ext cx="2771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2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text[0] = "A"</a:t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74" name="Google Shape;274;p26"/>
          <p:cNvSpPr txBox="1"/>
          <p:nvPr/>
        </p:nvSpPr>
        <p:spPr>
          <a:xfrm>
            <a:off x="5835575" y="30160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ERROR</a:t>
            </a:r>
            <a:endParaRPr>
              <a:solidFill>
                <a:srgbClr val="990000"/>
              </a:solidFill>
            </a:endParaRPr>
          </a:p>
        </p:txBody>
      </p:sp>
      <p:grpSp>
        <p:nvGrpSpPr>
          <p:cNvPr id="275" name="Google Shape;275;p26"/>
          <p:cNvGrpSpPr/>
          <p:nvPr/>
        </p:nvGrpSpPr>
        <p:grpSpPr>
          <a:xfrm>
            <a:off x="1982500" y="3537850"/>
            <a:ext cx="4445125" cy="648825"/>
            <a:chOff x="1982500" y="3537850"/>
            <a:chExt cx="4445125" cy="648825"/>
          </a:xfrm>
        </p:grpSpPr>
        <p:sp>
          <p:nvSpPr>
            <p:cNvPr id="276" name="Google Shape;276;p26"/>
            <p:cNvSpPr txBox="1"/>
            <p:nvPr/>
          </p:nvSpPr>
          <p:spPr>
            <a:xfrm>
              <a:off x="3427625" y="3537850"/>
              <a:ext cx="3000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We can’t do assignment like this with characters in a string</a:t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1982500" y="3887925"/>
              <a:ext cx="1453850" cy="298750"/>
            </a:xfrm>
            <a:custGeom>
              <a:rect b="b" l="l" r="r" t="t"/>
              <a:pathLst>
                <a:path extrusionOk="0" h="11950" w="58154">
                  <a:moveTo>
                    <a:pt x="58154" y="0"/>
                  </a:moveTo>
                  <a:cubicBezTo>
                    <a:pt x="54483" y="1983"/>
                    <a:pt x="45818" y="11675"/>
                    <a:pt x="36126" y="11895"/>
                  </a:cubicBezTo>
                  <a:cubicBezTo>
                    <a:pt x="26434" y="12115"/>
                    <a:pt x="6021" y="3083"/>
                    <a:pt x="0" y="132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278" name="Google Shape;278;p26"/>
          <p:cNvSpPr txBox="1"/>
          <p:nvPr/>
        </p:nvSpPr>
        <p:spPr>
          <a:xfrm>
            <a:off x="830125" y="4182675"/>
            <a:ext cx="800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This is because </a:t>
            </a:r>
            <a:r>
              <a:rPr b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lists are mutable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. Mutable means that we can make changes directly to this data after they’ve been created. </a:t>
            </a:r>
            <a:r>
              <a:rPr b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Strings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, however,</a:t>
            </a:r>
            <a:r>
              <a:rPr b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are not mutable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. To change a string, you’ll need to create a new one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/>
        </p:nvSpPr>
        <p:spPr>
          <a:xfrm>
            <a:off x="780025" y="1486000"/>
            <a:ext cx="7422300" cy="351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 = [48, -239, 3546, 218, -39, 3, 0]</a:t>
            </a:r>
            <a:endParaRPr sz="1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 = len(my_list)</a:t>
            </a:r>
            <a:endParaRPr sz="1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index in range(length):</a:t>
            </a:r>
            <a:endParaRPr sz="1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if my_list[index] &lt; 0:</a:t>
            </a:r>
            <a:endParaRPr sz="1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my_list[index] = 0</a:t>
            </a:r>
            <a:endParaRPr sz="1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my_list.append(-11)</a:t>
            </a:r>
            <a:endParaRPr sz="1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my_list.append(0)</a:t>
            </a:r>
            <a:endParaRPr sz="1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index in range(length):</a:t>
            </a:r>
            <a:endParaRPr sz="1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if my_list[index] %2 != 0:</a:t>
            </a:r>
            <a:endParaRPr sz="12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my_list[index] = "potato"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780025" y="390675"/>
            <a:ext cx="7422300" cy="11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Exercise: guess the output </a:t>
            </a:r>
            <a:endParaRPr sz="332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Without running the code, figure out what my_list will be at the end of the following program: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85" name="Google Shape;285;p27"/>
          <p:cNvGrpSpPr/>
          <p:nvPr/>
        </p:nvGrpSpPr>
        <p:grpSpPr>
          <a:xfrm>
            <a:off x="3458375" y="2364000"/>
            <a:ext cx="4427600" cy="415500"/>
            <a:chOff x="3458375" y="2364000"/>
            <a:chExt cx="4427600" cy="415500"/>
          </a:xfrm>
        </p:grpSpPr>
        <p:sp>
          <p:nvSpPr>
            <p:cNvPr id="286" name="Google Shape;286;p27"/>
            <p:cNvSpPr txBox="1"/>
            <p:nvPr/>
          </p:nvSpPr>
          <p:spPr>
            <a:xfrm>
              <a:off x="4009075" y="2364000"/>
              <a:ext cx="3876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[48, 0, 3546, 218, 0, 3, 0]</a:t>
              </a:r>
              <a:endParaRPr sz="15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3458375" y="2544225"/>
              <a:ext cx="517650" cy="11000"/>
            </a:xfrm>
            <a:custGeom>
              <a:rect b="b" l="l" r="r" t="t"/>
              <a:pathLst>
                <a:path extrusionOk="0" h="440" w="20706">
                  <a:moveTo>
                    <a:pt x="20706" y="440"/>
                  </a:moveTo>
                  <a:cubicBezTo>
                    <a:pt x="17255" y="367"/>
                    <a:pt x="3451" y="7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288" name="Google Shape;288;p27"/>
          <p:cNvGrpSpPr/>
          <p:nvPr/>
        </p:nvGrpSpPr>
        <p:grpSpPr>
          <a:xfrm>
            <a:off x="3403300" y="3408500"/>
            <a:ext cx="4535925" cy="415500"/>
            <a:chOff x="3403300" y="3408500"/>
            <a:chExt cx="4535925" cy="415500"/>
          </a:xfrm>
        </p:grpSpPr>
        <p:sp>
          <p:nvSpPr>
            <p:cNvPr id="289" name="Google Shape;289;p27"/>
            <p:cNvSpPr txBox="1"/>
            <p:nvPr/>
          </p:nvSpPr>
          <p:spPr>
            <a:xfrm>
              <a:off x="4062325" y="3408500"/>
              <a:ext cx="3876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[48, 0, 3546, 218, 0, 3, 0, -11, 0]</a:t>
              </a:r>
              <a:endParaRPr sz="15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3403300" y="3610750"/>
              <a:ext cx="517650" cy="11000"/>
            </a:xfrm>
            <a:custGeom>
              <a:rect b="b" l="l" r="r" t="t"/>
              <a:pathLst>
                <a:path extrusionOk="0" h="440" w="20706">
                  <a:moveTo>
                    <a:pt x="20706" y="440"/>
                  </a:moveTo>
                  <a:cubicBezTo>
                    <a:pt x="17255" y="367"/>
                    <a:pt x="3451" y="7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291" name="Google Shape;291;p27"/>
          <p:cNvGrpSpPr/>
          <p:nvPr/>
        </p:nvGrpSpPr>
        <p:grpSpPr>
          <a:xfrm>
            <a:off x="3403300" y="4276800"/>
            <a:ext cx="5077350" cy="400200"/>
            <a:chOff x="3403300" y="4276800"/>
            <a:chExt cx="5077350" cy="400200"/>
          </a:xfrm>
        </p:grpSpPr>
        <p:sp>
          <p:nvSpPr>
            <p:cNvPr id="292" name="Google Shape;292;p27"/>
            <p:cNvSpPr txBox="1"/>
            <p:nvPr/>
          </p:nvSpPr>
          <p:spPr>
            <a:xfrm>
              <a:off x="3920950" y="4276800"/>
              <a:ext cx="4559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[48, 0, 3546, 218, 0, 'potato', 0, -11, 0]</a:t>
              </a:r>
              <a:endParaRPr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3403300" y="4471400"/>
              <a:ext cx="517650" cy="11000"/>
            </a:xfrm>
            <a:custGeom>
              <a:rect b="b" l="l" r="r" t="t"/>
              <a:pathLst>
                <a:path extrusionOk="0" h="440" w="20706">
                  <a:moveTo>
                    <a:pt x="20706" y="440"/>
                  </a:moveTo>
                  <a:cubicBezTo>
                    <a:pt x="17255" y="367"/>
                    <a:pt x="3451" y="7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294" name="Google Shape;294;p27" title="5 Minute Timer Relaxing Music Lofi Fish Backgroun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392" y="88300"/>
            <a:ext cx="1174934" cy="6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Homework 6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Task 1 Project 5, start on Task 2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301" name="Google Shape;301;p28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302" name="Google Shape;302;p28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7" name="Google Shape;307;p28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308" name="Google Shape;308;p28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" name="Google Shape;311;p28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312" name="Google Shape;312;p28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idx="1" type="body"/>
          </p:nvPr>
        </p:nvSpPr>
        <p:spPr>
          <a:xfrm>
            <a:off x="118900" y="291625"/>
            <a:ext cx="4904700" cy="46257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contains_vowel(</a:t>
            </a: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text:str </a:t>
            </a: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-&gt;bool </a:t>
            </a: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"""Takes in a string (text), and returns True if the </a:t>
            </a:r>
            <a:endParaRPr b="1"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1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string contains a vowel, and returns False otherwise. """</a:t>
            </a:r>
            <a:endParaRPr b="1" sz="11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has_vowel = False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vowels = ["a","e","i","o","u"]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#go through text and update has_vowel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letter in text:</a:t>
            </a:r>
            <a:endParaRPr b="1"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letter in vowels:</a:t>
            </a:r>
            <a:endParaRPr b="1"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has_vowel = True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3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return has_vowel</a:t>
            </a:r>
            <a:endParaRPr sz="13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3" name="Google Shape;323;p29"/>
          <p:cNvSpPr txBox="1"/>
          <p:nvPr>
            <p:ph idx="1" type="body"/>
          </p:nvPr>
        </p:nvSpPr>
        <p:spPr>
          <a:xfrm>
            <a:off x="5104400" y="274800"/>
            <a:ext cx="3958500" cy="26946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#function definition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print_words(text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:str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-&gt;None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#create list of all words in text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word_list = text.split(' ')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#go thru list and print each word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word in word_list: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print(word)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5876000" y="3684425"/>
            <a:ext cx="19338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solutions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functions 3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1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colab workbook</a:t>
            </a:r>
            <a:endParaRPr b="1" sz="431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73" name="Google Shape;73;p16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25" y="42328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5177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 week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1061125" y="1235150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80" name="Google Shape;80;p17" title="Screenshot 2025-03-17 at 9.30.37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050" y="1644200"/>
            <a:ext cx="8841477" cy="15455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2772825" y="3770100"/>
            <a:ext cx="230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Note for Project 5: to not have the </a:t>
            </a:r>
            <a:r>
              <a:rPr b="1"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is_legal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function be flagged by the graders, do not only have a return statement</a:t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655875" y="3770100"/>
            <a:ext cx="1626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do this instead:</a:t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def is_even(num):</a:t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if num%2 ==0:</a:t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return True</a:t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else:</a:t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return False</a:t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076525" y="3778500"/>
            <a:ext cx="1626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refrain from:</a:t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def is_even(num):</a:t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return num%2==0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2775000" y="3745750"/>
            <a:ext cx="5345400" cy="12006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 title="Screenshot 2025-03-19 at 9.13.20 A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072" y="3375684"/>
            <a:ext cx="1464925" cy="1650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816550" y="4757825"/>
            <a:ext cx="1536000" cy="2391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 title="Screenshot 2025-03-18 at 11.25.20 AM.png"/>
          <p:cNvPicPr preferRelativeResize="0"/>
          <p:nvPr/>
        </p:nvPicPr>
        <p:blipFill rotWithShape="1">
          <a:blip r:embed="rId3">
            <a:alphaModFix/>
          </a:blip>
          <a:srcRect b="0" l="0" r="4049" t="0"/>
          <a:stretch/>
        </p:blipFill>
        <p:spPr>
          <a:xfrm>
            <a:off x="4665806" y="1025900"/>
            <a:ext cx="4445394" cy="329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 title="Screenshot 2025-03-18 at 11.26.20 AM.png"/>
          <p:cNvPicPr preferRelativeResize="0"/>
          <p:nvPr/>
        </p:nvPicPr>
        <p:blipFill rotWithShape="1">
          <a:blip r:embed="rId4">
            <a:alphaModFix/>
          </a:blip>
          <a:srcRect b="0" l="2130" r="2776" t="0"/>
          <a:stretch/>
        </p:blipFill>
        <p:spPr>
          <a:xfrm>
            <a:off x="32800" y="1025900"/>
            <a:ext cx="4370049" cy="3299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2088650" y="363550"/>
            <a:ext cx="498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Standards IM (image) and FN (functions) are up on Moodle.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Make sure to do the practice exercises to study for our quiz next week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Warm-up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99" name="Google Shape;99;p19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100" name="Google Shape;100;p19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9"/>
          <p:cNvSpPr txBox="1"/>
          <p:nvPr/>
        </p:nvSpPr>
        <p:spPr>
          <a:xfrm>
            <a:off x="3196350" y="850913"/>
            <a:ext cx="4569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string separator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526325" y="1698425"/>
            <a:ext cx="38847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Define a function called 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print_words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that takes a string as an argument, separates the string into words based on spaces, and prints each word on a separate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l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Remember to include type annotations for both the parameter and return, and a docstring.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You will also need to create a list from a string… this should sound familiar (hint: use the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split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method)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594575" y="1717325"/>
            <a:ext cx="3884700" cy="23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An example of calling your function is below: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print_words(“mushrooms are yucky”)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Should display the following: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mushrooms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are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yucky</a:t>
            </a:r>
            <a:endParaRPr/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107" name="Google Shape;107;p19" title="5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5642" y="4324800"/>
            <a:ext cx="1174934" cy="6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4954050" y="4331250"/>
            <a:ext cx="2811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when you’re done, throw an emoji of your favorite animal in chat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863450" y="1353850"/>
            <a:ext cx="62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 sz="332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895450" y="1990675"/>
            <a:ext cx="75507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documenting functions with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type annotations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docstrings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functions with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no arguments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functions that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do not return a value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vs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2655800" y="2003575"/>
            <a:ext cx="5891100" cy="212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find(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list_of_things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thing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"""Takes a list (list_of_things) and a value (thing), and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returns the index of that value in the list if it exists,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otherwise returns -1."""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 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thing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list_of_things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list_of_things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thing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200">
              <a:solidFill>
                <a:srgbClr val="C6B8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66950" y="1128225"/>
            <a:ext cx="1918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There are two methods to find indices of things for strings, find and index, but only one method for lists, index.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Let’s see how we can create our very own find function for lists!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2024775" y="4630050"/>
            <a:ext cx="142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list_of_things 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6228575" y="4286075"/>
            <a:ext cx="67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5514875" y="4286075"/>
            <a:ext cx="7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2323275" y="4311700"/>
            <a:ext cx="7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thing</a:t>
            </a: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7349500" y="4286075"/>
            <a:ext cx="42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2655800" y="542625"/>
            <a:ext cx="58911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: fill in the blanks</a:t>
            </a:r>
            <a:endParaRPr sz="332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Define a function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that takes a list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list_of_things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a value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thing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returns the index of the first occurrence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thing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in the list.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thing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is not in the list, return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446825" y="4612925"/>
            <a:ext cx="7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253725" y="4612925"/>
            <a:ext cx="7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4793138" y="4612925"/>
            <a:ext cx="6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endParaRPr/>
          </a:p>
        </p:txBody>
      </p:sp>
      <p:sp>
        <p:nvSpPr>
          <p:cNvPr id="130" name="Google Shape;130;p21"/>
          <p:cNvSpPr txBox="1"/>
          <p:nvPr/>
        </p:nvSpPr>
        <p:spPr>
          <a:xfrm>
            <a:off x="4807688" y="4286075"/>
            <a:ext cx="6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8036775" y="4246325"/>
            <a:ext cx="6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8036775" y="4612925"/>
            <a:ext cx="6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7437225" y="4612925"/>
            <a:ext cx="38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6754813" y="4286075"/>
            <a:ext cx="7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6775813" y="4612925"/>
            <a:ext cx="7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568650" y="4311700"/>
            <a:ext cx="171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you’ll need to add these to the code in multiple spots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3365250" y="4286075"/>
            <a:ext cx="155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and some of these, but which ones? and where?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4864925" y="4338525"/>
            <a:ext cx="3792000" cy="66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4347000" y="4839450"/>
            <a:ext cx="458475" cy="153525"/>
          </a:xfrm>
          <a:custGeom>
            <a:rect b="b" l="l" r="r" t="t"/>
            <a:pathLst>
              <a:path extrusionOk="0" h="6141" w="18339">
                <a:moveTo>
                  <a:pt x="0" y="679"/>
                </a:moveTo>
                <a:cubicBezTo>
                  <a:pt x="962" y="1585"/>
                  <a:pt x="2718" y="6226"/>
                  <a:pt x="5774" y="6113"/>
                </a:cubicBezTo>
                <a:cubicBezTo>
                  <a:pt x="8831" y="6000"/>
                  <a:pt x="16245" y="1019"/>
                  <a:pt x="18339" y="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0" name="Google Shape;140;p21"/>
          <p:cNvSpPr/>
          <p:nvPr/>
        </p:nvSpPr>
        <p:spPr>
          <a:xfrm>
            <a:off x="2079650" y="4338525"/>
            <a:ext cx="1285500" cy="66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1324475" y="4031106"/>
            <a:ext cx="959400" cy="434750"/>
          </a:xfrm>
          <a:custGeom>
            <a:rect b="b" l="l" r="r" t="t"/>
            <a:pathLst>
              <a:path extrusionOk="0" h="17390" w="38376">
                <a:moveTo>
                  <a:pt x="0" y="13995"/>
                </a:moveTo>
                <a:cubicBezTo>
                  <a:pt x="2547" y="11674"/>
                  <a:pt x="8887" y="-495"/>
                  <a:pt x="15283" y="71"/>
                </a:cubicBezTo>
                <a:cubicBezTo>
                  <a:pt x="21679" y="637"/>
                  <a:pt x="34527" y="14504"/>
                  <a:pt x="38376" y="17391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2" name="Google Shape;142;p21"/>
          <p:cNvSpPr txBox="1"/>
          <p:nvPr/>
        </p:nvSpPr>
        <p:spPr>
          <a:xfrm>
            <a:off x="2655800" y="2003575"/>
            <a:ext cx="5891100" cy="212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find(list_of_things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:list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thing)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-&gt; int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"""Takes a list (list_of_things) and a value (thing), and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returns the index of that value in the list if it exists,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otherwise returns -1."""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thing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 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list_of_things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list_of_things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thing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200">
              <a:solidFill>
                <a:srgbClr val="C6B8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2655800" y="2003575"/>
            <a:ext cx="5891100" cy="212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find(list_of_things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:list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thing)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-&gt; int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"""Takes a list (list_of_things) and a value (thing), and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returns the index of that value in the list if it exists,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otherwise returns -1."""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 thing in list_of_things: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list_of_things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thing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200">
              <a:solidFill>
                <a:srgbClr val="C6B8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2655800" y="2003575"/>
            <a:ext cx="5891100" cy="212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find(list_of_things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:list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thing)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-&gt; int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"""Takes a list (list_of_things) and a value (thing), and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returns the index of that value in the list if it exists,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otherwise returns -1."""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 thing in list_of_things: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list_of_things.index(thing)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</a:t>
            </a:r>
            <a:r>
              <a:rPr lang="en" sz="1200">
                <a:solidFill>
                  <a:srgbClr val="C6B8EB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 sz="1200">
              <a:solidFill>
                <a:srgbClr val="C6B8E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2655800" y="2003575"/>
            <a:ext cx="5891100" cy="212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find(list_of_things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:list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thing)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-&gt; int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"""Takes a list (list_of_things) and a value (thing), and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returns the index of that value in the list if it exists,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otherwise returns -1."""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 thing in list_of_things: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list_of_things.index(thing)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else: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return -1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146" name="Google Shape;146;p21" title="5 Minute Timer Relaxing Music Lofi Fish Backgroun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67" y="106350"/>
            <a:ext cx="1174934" cy="6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1720300" y="106350"/>
            <a:ext cx="600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when you’re done, throw an emoji of your favorite color in chat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/>
        </p:nvSpPr>
        <p:spPr>
          <a:xfrm>
            <a:off x="851800" y="4315625"/>
            <a:ext cx="7350600" cy="66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780025" y="1640200"/>
            <a:ext cx="7422300" cy="237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contains_vowel(            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  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-&gt;  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#fill this in,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adding type annotations</a:t>
            </a:r>
            <a:endParaRPr sz="1200"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 #add docstring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has_vowel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False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vowels = ["a","e","i","o","u"]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#go through text and if letter is in vowels change has_vowel to True</a:t>
            </a:r>
            <a:endParaRPr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#your code here</a:t>
            </a:r>
            <a:endParaRPr sz="12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has_vowel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780025" y="314475"/>
            <a:ext cx="7731000" cy="1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: Finding vowels</a:t>
            </a:r>
            <a:endParaRPr sz="332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Define a function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contains_vowel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that takes a string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and returns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if the string contains a vowel, and returns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otherwise. Use the outline below, filling in the function header first, then the function body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2215450" y="4263175"/>
            <a:ext cx="67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1501750" y="4263175"/>
            <a:ext cx="7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1433700" y="4590025"/>
            <a:ext cx="7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2240600" y="4590025"/>
            <a:ext cx="7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3713950" y="4220725"/>
            <a:ext cx="6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679925" y="4590025"/>
            <a:ext cx="6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2741688" y="4263175"/>
            <a:ext cx="7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/>
          </a:p>
        </p:txBody>
      </p:sp>
      <p:sp>
        <p:nvSpPr>
          <p:cNvPr id="162" name="Google Shape;162;p22"/>
          <p:cNvSpPr txBox="1"/>
          <p:nvPr/>
        </p:nvSpPr>
        <p:spPr>
          <a:xfrm>
            <a:off x="2762688" y="4590025"/>
            <a:ext cx="71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sp>
        <p:nvSpPr>
          <p:cNvPr id="163" name="Google Shape;163;p22"/>
          <p:cNvSpPr txBox="1"/>
          <p:nvPr/>
        </p:nvSpPr>
        <p:spPr>
          <a:xfrm>
            <a:off x="4724400" y="4263175"/>
            <a:ext cx="45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endParaRPr/>
          </a:p>
        </p:txBody>
      </p:sp>
      <p:sp>
        <p:nvSpPr>
          <p:cNvPr id="164" name="Google Shape;164;p22"/>
          <p:cNvSpPr txBox="1"/>
          <p:nvPr/>
        </p:nvSpPr>
        <p:spPr>
          <a:xfrm>
            <a:off x="5259850" y="4263175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endParaRPr/>
          </a:p>
        </p:txBody>
      </p:sp>
      <p:sp>
        <p:nvSpPr>
          <p:cNvPr id="165" name="Google Shape;165;p22"/>
          <p:cNvSpPr txBox="1"/>
          <p:nvPr/>
        </p:nvSpPr>
        <p:spPr>
          <a:xfrm>
            <a:off x="5832550" y="4263175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4906075" y="4590025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5603575" y="4590025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endParaRPr/>
          </a:p>
        </p:txBody>
      </p:sp>
      <p:sp>
        <p:nvSpPr>
          <p:cNvPr id="168" name="Google Shape;168;p22"/>
          <p:cNvSpPr txBox="1"/>
          <p:nvPr/>
        </p:nvSpPr>
        <p:spPr>
          <a:xfrm>
            <a:off x="7233925" y="4263175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</a:t>
            </a:r>
            <a:endParaRPr/>
          </a:p>
        </p:txBody>
      </p:sp>
      <p:sp>
        <p:nvSpPr>
          <p:cNvPr id="169" name="Google Shape;169;p22"/>
          <p:cNvSpPr txBox="1"/>
          <p:nvPr/>
        </p:nvSpPr>
        <p:spPr>
          <a:xfrm>
            <a:off x="7130800" y="4590025"/>
            <a:ext cx="96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has_vowel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858475" y="4015000"/>
            <a:ext cx="735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word bank: you will not need everything below, and will have to create your own iterator variable</a:t>
            </a:r>
            <a:endParaRPr/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171" name="Google Shape;171;p22" title="5 Minute Timer Relaxing Music Lofi Fish Backgroun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1392" y="88300"/>
            <a:ext cx="1174934" cy="66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/>
        </p:nvSpPr>
        <p:spPr>
          <a:xfrm>
            <a:off x="5371200" y="94750"/>
            <a:ext cx="2475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when you’re done, throw your favorite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emoji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in chat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1427250" y="365250"/>
            <a:ext cx="62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Staatliches"/>
                <a:ea typeface="Staatliches"/>
                <a:cs typeface="Staatliches"/>
                <a:sym typeface="Staatliches"/>
              </a:rPr>
              <a:t>functions calling other functions</a:t>
            </a:r>
            <a:endParaRPr sz="332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825125" y="1186500"/>
            <a:ext cx="3732300" cy="677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899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fun1():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6899" rtl="0" algn="l">
              <a:spcBef>
                <a:spcPts val="96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"Hey, what's up?"</a:t>
            </a:r>
            <a:endParaRPr sz="12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9" name="Google Shape;179;p23"/>
          <p:cNvGrpSpPr/>
          <p:nvPr/>
        </p:nvGrpSpPr>
        <p:grpSpPr>
          <a:xfrm>
            <a:off x="825125" y="2007925"/>
            <a:ext cx="3732300" cy="1321675"/>
            <a:chOff x="444125" y="2007925"/>
            <a:chExt cx="3732300" cy="1321675"/>
          </a:xfrm>
        </p:grpSpPr>
        <p:sp>
          <p:nvSpPr>
            <p:cNvPr id="180" name="Google Shape;180;p23"/>
            <p:cNvSpPr txBox="1"/>
            <p:nvPr/>
          </p:nvSpPr>
          <p:spPr>
            <a:xfrm>
              <a:off x="444125" y="2007925"/>
              <a:ext cx="3732300" cy="1293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36899" rtl="0" algn="l">
                <a:spcBef>
                  <a:spcPts val="96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lang="en" sz="12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 fun2():</a:t>
              </a:r>
              <a:endParaRPr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36899" rtl="0" algn="l">
                <a:spcBef>
                  <a:spcPts val="96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    text = "I am bored! Let me call fun1"</a:t>
              </a:r>
              <a:endParaRPr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36899" rtl="0" algn="l">
                <a:spcBef>
                  <a:spcPts val="96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    calling = fun1()</a:t>
              </a:r>
              <a:endParaRPr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36899" rtl="0" algn="l">
                <a:spcBef>
                  <a:spcPts val="96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lang="en" sz="12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(fun2())</a:t>
              </a:r>
              <a:endParaRPr/>
            </a:p>
          </p:txBody>
        </p:sp>
        <p:sp>
          <p:nvSpPr>
            <p:cNvPr id="181" name="Google Shape;181;p23"/>
            <p:cNvSpPr txBox="1"/>
            <p:nvPr/>
          </p:nvSpPr>
          <p:spPr>
            <a:xfrm>
              <a:off x="1800025" y="2960300"/>
              <a:ext cx="170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what will this line do?</a:t>
              </a:r>
              <a:endParaRPr/>
            </a:p>
          </p:txBody>
        </p:sp>
      </p:grpSp>
      <p:grpSp>
        <p:nvGrpSpPr>
          <p:cNvPr id="182" name="Google Shape;182;p23"/>
          <p:cNvGrpSpPr/>
          <p:nvPr/>
        </p:nvGrpSpPr>
        <p:grpSpPr>
          <a:xfrm>
            <a:off x="825125" y="3536175"/>
            <a:ext cx="3732300" cy="1293000"/>
            <a:chOff x="444125" y="3536175"/>
            <a:chExt cx="3732300" cy="1293000"/>
          </a:xfrm>
        </p:grpSpPr>
        <p:sp>
          <p:nvSpPr>
            <p:cNvPr id="183" name="Google Shape;183;p23"/>
            <p:cNvSpPr txBox="1"/>
            <p:nvPr/>
          </p:nvSpPr>
          <p:spPr>
            <a:xfrm>
              <a:off x="444125" y="3536175"/>
              <a:ext cx="3732300" cy="1293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960"/>
                </a:spcBef>
                <a:spcAft>
                  <a:spcPts val="0"/>
                </a:spcAft>
                <a:buClr>
                  <a:srgbClr val="E3E8E2"/>
                </a:buClr>
                <a:buSzPts val="1260"/>
                <a:buFont typeface="Noto Sans Symbols"/>
                <a:buNone/>
              </a:pPr>
              <a:r>
                <a:rPr b="1" lang="en" sz="12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lang="en" sz="12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 fun3</a:t>
              </a:r>
              <a:r>
                <a:rPr b="1" lang="en" sz="12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en" sz="12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36899" rtl="0" algn="l">
                <a:spcBef>
                  <a:spcPts val="96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n" sz="12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text = "I am bored! Let me call fun1"</a:t>
              </a:r>
              <a:endParaRPr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36899" rtl="0" algn="l">
                <a:spcBef>
                  <a:spcPts val="960"/>
                </a:spcBef>
                <a:spcAft>
                  <a:spcPts val="0"/>
                </a:spcAft>
                <a:buClr>
                  <a:srgbClr val="E3E8E2"/>
                </a:buClr>
                <a:buSzPts val="1260"/>
                <a:buFont typeface="Noto Sans Symbols"/>
                <a:buNone/>
              </a:pPr>
              <a:r>
                <a:rPr lang="en" sz="12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    return fun1()</a:t>
              </a:r>
              <a:endParaRPr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36899" rtl="0" algn="l">
                <a:spcBef>
                  <a:spcPts val="96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lang="en" sz="12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(fun3())</a:t>
              </a:r>
              <a:endParaRPr b="1" sz="12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1771350" y="4459875"/>
              <a:ext cx="170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what will this line do?</a:t>
              </a:r>
              <a:endParaRPr>
                <a:solidFill>
                  <a:srgbClr val="1B91CA"/>
                </a:solidFill>
              </a:endParaRPr>
            </a:p>
          </p:txBody>
        </p:sp>
      </p:grpSp>
      <p:grpSp>
        <p:nvGrpSpPr>
          <p:cNvPr id="185" name="Google Shape;185;p23"/>
          <p:cNvGrpSpPr/>
          <p:nvPr/>
        </p:nvGrpSpPr>
        <p:grpSpPr>
          <a:xfrm>
            <a:off x="3812125" y="2070925"/>
            <a:ext cx="4650275" cy="1108200"/>
            <a:chOff x="3812125" y="2070925"/>
            <a:chExt cx="4650275" cy="1108200"/>
          </a:xfrm>
        </p:grpSpPr>
        <p:sp>
          <p:nvSpPr>
            <p:cNvPr id="186" name="Google Shape;186;p23"/>
            <p:cNvSpPr txBox="1"/>
            <p:nvPr/>
          </p:nvSpPr>
          <p:spPr>
            <a:xfrm>
              <a:off x="4953000" y="2070925"/>
              <a:ext cx="3509400" cy="11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prints out None (i.e. nothing is returned)</a:t>
              </a:r>
              <a:endParaRPr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Notice fun2 calls fun1, but only sets the variable calling to the string “Hey, what’s up? given by fun1’s return statement.</a:t>
              </a:r>
              <a:r>
                <a:rPr lang="en" sz="12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 </a:t>
              </a:r>
              <a:endParaRPr sz="12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3812125" y="2228648"/>
              <a:ext cx="1154675" cy="946425"/>
            </a:xfrm>
            <a:custGeom>
              <a:rect b="b" l="l" r="r" t="t"/>
              <a:pathLst>
                <a:path extrusionOk="0" h="37857" w="46187">
                  <a:moveTo>
                    <a:pt x="0" y="36849"/>
                  </a:moveTo>
                  <a:cubicBezTo>
                    <a:pt x="5943" y="36849"/>
                    <a:pt x="28980" y="39000"/>
                    <a:pt x="35659" y="36849"/>
                  </a:cubicBezTo>
                  <a:cubicBezTo>
                    <a:pt x="42338" y="34698"/>
                    <a:pt x="40753" y="28699"/>
                    <a:pt x="40074" y="23944"/>
                  </a:cubicBezTo>
                  <a:cubicBezTo>
                    <a:pt x="39395" y="19190"/>
                    <a:pt x="31924" y="12228"/>
                    <a:pt x="31584" y="8322"/>
                  </a:cubicBezTo>
                  <a:cubicBezTo>
                    <a:pt x="31244" y="4417"/>
                    <a:pt x="35602" y="1756"/>
                    <a:pt x="38036" y="511"/>
                  </a:cubicBezTo>
                  <a:cubicBezTo>
                    <a:pt x="40470" y="-734"/>
                    <a:pt x="44829" y="794"/>
                    <a:pt x="46187" y="851"/>
                  </a:cubicBezTo>
                </a:path>
              </a:pathLst>
            </a:custGeom>
            <a:noFill/>
            <a:ln cap="flat" cmpd="sng" w="9525">
              <a:solidFill>
                <a:srgbClr val="AF00DB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88" name="Google Shape;188;p23"/>
          <p:cNvGrpSpPr/>
          <p:nvPr/>
        </p:nvGrpSpPr>
        <p:grpSpPr>
          <a:xfrm>
            <a:off x="3786650" y="3486050"/>
            <a:ext cx="4675750" cy="1293000"/>
            <a:chOff x="3786650" y="3486050"/>
            <a:chExt cx="4675750" cy="1293000"/>
          </a:xfrm>
        </p:grpSpPr>
        <p:sp>
          <p:nvSpPr>
            <p:cNvPr id="189" name="Google Shape;189;p23"/>
            <p:cNvSpPr txBox="1"/>
            <p:nvPr/>
          </p:nvSpPr>
          <p:spPr>
            <a:xfrm>
              <a:off x="4953000" y="3486050"/>
              <a:ext cx="3509400" cy="129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prints out “Hey, what’s up?”</a:t>
              </a:r>
              <a:endParaRPr sz="12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Notice fun3 calls fun1 in it’s return statement, so whatever is returned in fun1 will also be returned in fun3</a:t>
              </a:r>
              <a:endParaRPr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3786650" y="3606943"/>
              <a:ext cx="1171650" cy="1071925"/>
            </a:xfrm>
            <a:custGeom>
              <a:rect b="b" l="l" r="r" t="t"/>
              <a:pathLst>
                <a:path extrusionOk="0" h="42877" w="46866">
                  <a:moveTo>
                    <a:pt x="0" y="41149"/>
                  </a:moveTo>
                  <a:cubicBezTo>
                    <a:pt x="6453" y="41262"/>
                    <a:pt x="31245" y="44375"/>
                    <a:pt x="38716" y="41828"/>
                  </a:cubicBezTo>
                  <a:cubicBezTo>
                    <a:pt x="46188" y="39281"/>
                    <a:pt x="45508" y="31301"/>
                    <a:pt x="44829" y="25867"/>
                  </a:cubicBezTo>
                  <a:cubicBezTo>
                    <a:pt x="44150" y="20433"/>
                    <a:pt x="35546" y="13471"/>
                    <a:pt x="34640" y="9226"/>
                  </a:cubicBezTo>
                  <a:cubicBezTo>
                    <a:pt x="33734" y="4981"/>
                    <a:pt x="37357" y="1641"/>
                    <a:pt x="39395" y="396"/>
                  </a:cubicBezTo>
                  <a:cubicBezTo>
                    <a:pt x="41433" y="-849"/>
                    <a:pt x="45621" y="1528"/>
                    <a:pt x="46866" y="1754"/>
                  </a:cubicBezTo>
                </a:path>
              </a:pathLst>
            </a:custGeom>
            <a:noFill/>
            <a:ln cap="flat" cmpd="sng" w="9525">
              <a:solidFill>
                <a:srgbClr val="1B91CA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