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Manrope"/>
      <p:regular r:id="rId22"/>
      <p:bold r:id="rId23"/>
    </p:embeddedFont>
    <p:embeddedFont>
      <p:font typeface="Manrope Medium"/>
      <p:regular r:id="rId24"/>
      <p:bold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anrope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ManropeMedium-regular.fntdata"/><Relationship Id="rId23" Type="http://schemas.openxmlformats.org/officeDocument/2006/relationships/font" Target="fonts/Manrop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Manrop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ab9634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ab9634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dab9634d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dab9634d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dab9634d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dab9634d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dab9634d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dab9634d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312e517b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312e517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ebb428d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ebb428d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2ebb428d7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2ebb428d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2ebb428d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2ebb428d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2ebb428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2ebb428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2ebb428d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2ebb428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2ebb428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2ebb428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2ebb428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2ebb428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bcWB3XBeeZKT8HV5RbbAiB2ba6E7h6kj?usp=sharing#scrollTo=1wlY0YZ9gDOj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 part II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24  2025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393075" y="3577725"/>
            <a:ext cx="3135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What if we want a function that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doesn’t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make changes to the list we pass in?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207200" y="389525"/>
            <a:ext cx="221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could instead create and return a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new list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343900" y="1237150"/>
            <a:ext cx="373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remove_first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(input_list:list)-&gt;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"""Takes a list as an argument, and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removes the first item from the list"""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input_list.pop(0)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 = [1,2,3]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print(remove_first(lst))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print(lst)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836700" y="1282125"/>
            <a:ext cx="37347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remove_first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(input_list:list)-&gt;</a:t>
            </a:r>
            <a:r>
              <a:rPr b="1"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"""Takes a list as an argument, and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removes the first item from the list"""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clone = []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item in input_list: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clone.append(item)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clone.pop(0)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 = [1,2,3]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print(remove_first(lst))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print(lst)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315625" y="374075"/>
            <a:ext cx="233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cloning a list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157275" y="2706100"/>
            <a:ext cx="6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</p:txBody>
      </p:sp>
      <p:cxnSp>
        <p:nvCxnSpPr>
          <p:cNvPr id="183" name="Google Shape;183;p24"/>
          <p:cNvCxnSpPr/>
          <p:nvPr/>
        </p:nvCxnSpPr>
        <p:spPr>
          <a:xfrm flipH="1" rot="10800000">
            <a:off x="2481525" y="2914725"/>
            <a:ext cx="6858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4"/>
          <p:cNvSpPr txBox="1"/>
          <p:nvPr/>
        </p:nvSpPr>
        <p:spPr>
          <a:xfrm>
            <a:off x="3157275" y="2919650"/>
            <a:ext cx="6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[2,3]</a:t>
            </a:r>
            <a:endParaRPr/>
          </a:p>
        </p:txBody>
      </p:sp>
      <p:cxnSp>
        <p:nvCxnSpPr>
          <p:cNvPr id="185" name="Google Shape;185;p24"/>
          <p:cNvCxnSpPr/>
          <p:nvPr/>
        </p:nvCxnSpPr>
        <p:spPr>
          <a:xfrm flipH="1" rot="10800000">
            <a:off x="1470850" y="3139450"/>
            <a:ext cx="1686300" cy="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4"/>
          <p:cNvSpPr txBox="1"/>
          <p:nvPr/>
        </p:nvSpPr>
        <p:spPr>
          <a:xfrm>
            <a:off x="7604950" y="3727500"/>
            <a:ext cx="64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[2,3]</a:t>
            </a:r>
            <a:endParaRPr/>
          </a:p>
        </p:txBody>
      </p:sp>
      <p:cxnSp>
        <p:nvCxnSpPr>
          <p:cNvPr id="187" name="Google Shape;187;p24"/>
          <p:cNvCxnSpPr/>
          <p:nvPr/>
        </p:nvCxnSpPr>
        <p:spPr>
          <a:xfrm flipH="1" rot="10800000">
            <a:off x="6970250" y="3942425"/>
            <a:ext cx="685800" cy="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>
            <a:endCxn id="189" idx="1"/>
          </p:cNvCxnSpPr>
          <p:nvPr/>
        </p:nvCxnSpPr>
        <p:spPr>
          <a:xfrm flipH="1" rot="10800000">
            <a:off x="5922550" y="4207600"/>
            <a:ext cx="1682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p24"/>
          <p:cNvSpPr txBox="1"/>
          <p:nvPr/>
        </p:nvSpPr>
        <p:spPr>
          <a:xfrm>
            <a:off x="7604950" y="4022950"/>
            <a:ext cx="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[1,2,3]</a:t>
            </a: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7604950" y="3481475"/>
            <a:ext cx="7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/>
        </p:nvSpPr>
        <p:spPr>
          <a:xfrm>
            <a:off x="541400" y="832200"/>
            <a:ext cx="368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</a:t>
            </a:r>
            <a:r>
              <a:rPr b="1" lang="en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slicing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create the clone list, rather than iteration by item</a:t>
            </a:r>
            <a:endParaRPr/>
          </a:p>
        </p:txBody>
      </p:sp>
      <p:sp>
        <p:nvSpPr>
          <p:cNvPr id="196" name="Google Shape;196;p25"/>
          <p:cNvSpPr txBox="1"/>
          <p:nvPr/>
        </p:nvSpPr>
        <p:spPr>
          <a:xfrm>
            <a:off x="4799625" y="1684050"/>
            <a:ext cx="37347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remove_first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(input_list:list)-&gt;</a:t>
            </a:r>
            <a:r>
              <a:rPr b="1"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"""Takes a list as an argument, and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removes the first item from the list"""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clone = input_list</a:t>
            </a:r>
            <a:endParaRPr sz="12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clone.pop(0)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clone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lst = [1,2,3]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print(remove_first(lst))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print(lst)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826625" y="876325"/>
            <a:ext cx="36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</a:t>
            </a:r>
            <a:r>
              <a:rPr b="1" lang="en">
                <a:solidFill>
                  <a:srgbClr val="990000"/>
                </a:solidFill>
                <a:latin typeface="Manrope"/>
                <a:ea typeface="Manrope"/>
                <a:cs typeface="Manrope"/>
                <a:sym typeface="Manrope"/>
              </a:rPr>
              <a:t>cannot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assign clone to input_list</a:t>
            </a:r>
            <a:endParaRPr/>
          </a:p>
        </p:txBody>
      </p:sp>
      <p:grpSp>
        <p:nvGrpSpPr>
          <p:cNvPr id="198" name="Google Shape;198;p25"/>
          <p:cNvGrpSpPr/>
          <p:nvPr/>
        </p:nvGrpSpPr>
        <p:grpSpPr>
          <a:xfrm>
            <a:off x="6542175" y="2623375"/>
            <a:ext cx="2601675" cy="865750"/>
            <a:chOff x="6542175" y="2623375"/>
            <a:chExt cx="2601675" cy="865750"/>
          </a:xfrm>
        </p:grpSpPr>
        <p:sp>
          <p:nvSpPr>
            <p:cNvPr id="199" name="Google Shape;199;p25"/>
            <p:cNvSpPr txBox="1"/>
            <p:nvPr/>
          </p:nvSpPr>
          <p:spPr>
            <a:xfrm>
              <a:off x="7327350" y="2657825"/>
              <a:ext cx="18165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this changes both clone and input_list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…why?</a:t>
              </a:r>
              <a:endPara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6542175" y="2623375"/>
              <a:ext cx="848225" cy="658750"/>
            </a:xfrm>
            <a:custGeom>
              <a:rect b="b" l="l" r="r" t="t"/>
              <a:pathLst>
                <a:path extrusionOk="0" h="26350" w="33929">
                  <a:moveTo>
                    <a:pt x="33929" y="26350"/>
                  </a:moveTo>
                  <a:cubicBezTo>
                    <a:pt x="30079" y="25568"/>
                    <a:pt x="14197" y="25206"/>
                    <a:pt x="10828" y="21657"/>
                  </a:cubicBezTo>
                  <a:cubicBezTo>
                    <a:pt x="7459" y="18108"/>
                    <a:pt x="14197" y="8543"/>
                    <a:pt x="13716" y="5054"/>
                  </a:cubicBezTo>
                  <a:cubicBezTo>
                    <a:pt x="13235" y="1565"/>
                    <a:pt x="10227" y="1564"/>
                    <a:pt x="7941" y="722"/>
                  </a:cubicBezTo>
                  <a:cubicBezTo>
                    <a:pt x="5655" y="-120"/>
                    <a:pt x="1324" y="12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01" name="Google Shape;201;p25"/>
          <p:cNvGrpSpPr/>
          <p:nvPr/>
        </p:nvGrpSpPr>
        <p:grpSpPr>
          <a:xfrm>
            <a:off x="604600" y="1639950"/>
            <a:ext cx="3734700" cy="2629650"/>
            <a:chOff x="604600" y="1639950"/>
            <a:chExt cx="3734700" cy="2629650"/>
          </a:xfrm>
        </p:grpSpPr>
        <p:sp>
          <p:nvSpPr>
            <p:cNvPr id="202" name="Google Shape;202;p25"/>
            <p:cNvSpPr txBox="1"/>
            <p:nvPr/>
          </p:nvSpPr>
          <p:spPr>
            <a:xfrm>
              <a:off x="604600" y="1639950"/>
              <a:ext cx="3734700" cy="26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def </a:t>
              </a:r>
              <a:r>
                <a:rPr b="1"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remove_first</a:t>
              </a: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(input_list:list)-&gt;</a:t>
              </a:r>
              <a:r>
                <a:rPr b="1" lang="en" sz="12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list</a:t>
              </a: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"""Takes a list as an argument, and 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removes the first item from the list"""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2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clone = </a:t>
              </a:r>
              <a:r>
                <a:rPr lang="en" sz="12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input_list[:]</a:t>
              </a:r>
              <a:endParaRPr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clone.pop(0)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return </a:t>
              </a:r>
              <a:r>
                <a:rPr lang="en" sz="12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clone</a:t>
              </a:r>
              <a:endParaRPr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lst = [1,2,3]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print(remove_first(lst))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print(lst)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3427100" y="3604850"/>
              <a:ext cx="64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[2,3]</a:t>
              </a:r>
              <a:endParaRPr/>
            </a:p>
          </p:txBody>
        </p:sp>
        <p:cxnSp>
          <p:nvCxnSpPr>
            <p:cNvPr id="204" name="Google Shape;204;p25"/>
            <p:cNvCxnSpPr/>
            <p:nvPr/>
          </p:nvCxnSpPr>
          <p:spPr>
            <a:xfrm flipH="1" rot="10800000">
              <a:off x="2792400" y="3819775"/>
              <a:ext cx="685800" cy="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5" name="Google Shape;205;p25"/>
            <p:cNvCxnSpPr>
              <a:endCxn id="206" idx="1"/>
            </p:cNvCxnSpPr>
            <p:nvPr/>
          </p:nvCxnSpPr>
          <p:spPr>
            <a:xfrm flipH="1" rot="10800000">
              <a:off x="1744700" y="4084950"/>
              <a:ext cx="16824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6" name="Google Shape;206;p25"/>
            <p:cNvSpPr txBox="1"/>
            <p:nvPr/>
          </p:nvSpPr>
          <p:spPr>
            <a:xfrm>
              <a:off x="3427100" y="3900300"/>
              <a:ext cx="79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[1,2,3]</a:t>
              </a:r>
              <a:endParaRPr/>
            </a:p>
          </p:txBody>
        </p:sp>
        <p:sp>
          <p:nvSpPr>
            <p:cNvPr id="207" name="Google Shape;207;p25"/>
            <p:cNvSpPr txBox="1"/>
            <p:nvPr/>
          </p:nvSpPr>
          <p:spPr>
            <a:xfrm>
              <a:off x="3427100" y="3358825"/>
              <a:ext cx="79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clone</a:t>
              </a:r>
              <a:endParaRPr/>
            </a:p>
          </p:txBody>
        </p:sp>
      </p:grpSp>
      <p:grpSp>
        <p:nvGrpSpPr>
          <p:cNvPr id="208" name="Google Shape;208;p25"/>
          <p:cNvGrpSpPr/>
          <p:nvPr/>
        </p:nvGrpSpPr>
        <p:grpSpPr>
          <a:xfrm>
            <a:off x="5957650" y="4030588"/>
            <a:ext cx="2477400" cy="369300"/>
            <a:chOff x="5957650" y="4030588"/>
            <a:chExt cx="2477400" cy="369300"/>
          </a:xfrm>
        </p:grpSpPr>
        <p:cxnSp>
          <p:nvCxnSpPr>
            <p:cNvPr id="209" name="Google Shape;209;p25"/>
            <p:cNvCxnSpPr>
              <a:endCxn id="210" idx="1"/>
            </p:cNvCxnSpPr>
            <p:nvPr/>
          </p:nvCxnSpPr>
          <p:spPr>
            <a:xfrm flipH="1" rot="10800000">
              <a:off x="5957650" y="4215238"/>
              <a:ext cx="16824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0" name="Google Shape;210;p25"/>
            <p:cNvSpPr txBox="1"/>
            <p:nvPr/>
          </p:nvSpPr>
          <p:spPr>
            <a:xfrm>
              <a:off x="7640050" y="4030588"/>
              <a:ext cx="79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[2,3]</a:t>
              </a:r>
              <a:endParaRPr/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7005350" y="3489113"/>
            <a:ext cx="1429700" cy="615325"/>
            <a:chOff x="7005350" y="3489113"/>
            <a:chExt cx="1429700" cy="615325"/>
          </a:xfrm>
        </p:grpSpPr>
        <p:sp>
          <p:nvSpPr>
            <p:cNvPr id="212" name="Google Shape;212;p25"/>
            <p:cNvSpPr txBox="1"/>
            <p:nvPr/>
          </p:nvSpPr>
          <p:spPr>
            <a:xfrm>
              <a:off x="7640050" y="3735138"/>
              <a:ext cx="64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[2,3]</a:t>
              </a:r>
              <a:endParaRPr/>
            </a:p>
          </p:txBody>
        </p:sp>
        <p:cxnSp>
          <p:nvCxnSpPr>
            <p:cNvPr id="213" name="Google Shape;213;p25"/>
            <p:cNvCxnSpPr/>
            <p:nvPr/>
          </p:nvCxnSpPr>
          <p:spPr>
            <a:xfrm flipH="1" rot="10800000">
              <a:off x="7005350" y="3950063"/>
              <a:ext cx="685800" cy="2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" name="Google Shape;214;p25"/>
            <p:cNvSpPr txBox="1"/>
            <p:nvPr/>
          </p:nvSpPr>
          <p:spPr>
            <a:xfrm>
              <a:off x="7640050" y="3489113"/>
              <a:ext cx="79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clone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6"/>
          <p:cNvGrpSpPr/>
          <p:nvPr/>
        </p:nvGrpSpPr>
        <p:grpSpPr>
          <a:xfrm>
            <a:off x="622650" y="460200"/>
            <a:ext cx="3054125" cy="1679550"/>
            <a:chOff x="622650" y="460200"/>
            <a:chExt cx="3054125" cy="1679550"/>
          </a:xfrm>
        </p:grpSpPr>
        <p:sp>
          <p:nvSpPr>
            <p:cNvPr id="220" name="Google Shape;220;p26"/>
            <p:cNvSpPr txBox="1"/>
            <p:nvPr/>
          </p:nvSpPr>
          <p:spPr>
            <a:xfrm>
              <a:off x="676775" y="460200"/>
              <a:ext cx="3000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 = [1,2,3]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 = a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622650" y="1308450"/>
              <a:ext cx="30000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Here </a:t>
              </a: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is an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alias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or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shallow copy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of </a:t>
              </a: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which means it’s another name for the same object</a:t>
              </a:r>
              <a:endParaRPr/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5862250" y="194350"/>
            <a:ext cx="1800600" cy="1755350"/>
            <a:chOff x="5203500" y="2343075"/>
            <a:chExt cx="1800600" cy="1755350"/>
          </a:xfrm>
        </p:grpSpPr>
        <p:sp>
          <p:nvSpPr>
            <p:cNvPr id="223" name="Google Shape;223;p26"/>
            <p:cNvSpPr txBox="1"/>
            <p:nvPr/>
          </p:nvSpPr>
          <p:spPr>
            <a:xfrm>
              <a:off x="5203500" y="2343075"/>
              <a:ext cx="180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objectspace</a:t>
              </a:r>
              <a:endParaRPr sz="2100"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grpSp>
          <p:nvGrpSpPr>
            <p:cNvPr id="224" name="Google Shape;224;p26"/>
            <p:cNvGrpSpPr/>
            <p:nvPr/>
          </p:nvGrpSpPr>
          <p:grpSpPr>
            <a:xfrm>
              <a:off x="5277900" y="3003275"/>
              <a:ext cx="1100700" cy="1095150"/>
              <a:chOff x="4049900" y="2963325"/>
              <a:chExt cx="1100700" cy="1095150"/>
            </a:xfrm>
          </p:grpSpPr>
          <p:sp>
            <p:nvSpPr>
              <p:cNvPr id="225" name="Google Shape;225;p26"/>
              <p:cNvSpPr/>
              <p:nvPr/>
            </p:nvSpPr>
            <p:spPr>
              <a:xfrm>
                <a:off x="4049900" y="2963325"/>
                <a:ext cx="1100700" cy="324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049900" y="3348600"/>
                <a:ext cx="1100700" cy="324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4049900" y="3733875"/>
                <a:ext cx="1100700" cy="324600"/>
              </a:xfrm>
              <a:prstGeom prst="rect">
                <a:avLst/>
              </a:prstGeom>
              <a:solidFill>
                <a:srgbClr val="EEEEEE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</p:grpSp>
      </p:grpSp>
      <p:grpSp>
        <p:nvGrpSpPr>
          <p:cNvPr id="228" name="Google Shape;228;p26"/>
          <p:cNvGrpSpPr/>
          <p:nvPr/>
        </p:nvGrpSpPr>
        <p:grpSpPr>
          <a:xfrm>
            <a:off x="6808750" y="748450"/>
            <a:ext cx="1835800" cy="1254500"/>
            <a:chOff x="6808750" y="748450"/>
            <a:chExt cx="1835800" cy="1254500"/>
          </a:xfrm>
        </p:grpSpPr>
        <p:grpSp>
          <p:nvGrpSpPr>
            <p:cNvPr id="229" name="Google Shape;229;p26"/>
            <p:cNvGrpSpPr/>
            <p:nvPr/>
          </p:nvGrpSpPr>
          <p:grpSpPr>
            <a:xfrm>
              <a:off x="6808750" y="748450"/>
              <a:ext cx="1446625" cy="446400"/>
              <a:chOff x="4922000" y="2857225"/>
              <a:chExt cx="1446625" cy="446400"/>
            </a:xfrm>
          </p:grpSpPr>
          <p:sp>
            <p:nvSpPr>
              <p:cNvPr id="230" name="Google Shape;230;p26"/>
              <p:cNvSpPr txBox="1"/>
              <p:nvPr/>
            </p:nvSpPr>
            <p:spPr>
              <a:xfrm>
                <a:off x="5909625" y="2857225"/>
                <a:ext cx="45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/>
              </a:p>
            </p:txBody>
          </p:sp>
          <p:cxnSp>
            <p:nvCxnSpPr>
              <p:cNvPr id="231" name="Google Shape;231;p26"/>
              <p:cNvCxnSpPr/>
              <p:nvPr/>
            </p:nvCxnSpPr>
            <p:spPr>
              <a:xfrm flipH="1" rot="10800000">
                <a:off x="4922000" y="3091125"/>
                <a:ext cx="870000" cy="3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32" name="Google Shape;232;p26"/>
            <p:cNvGrpSpPr/>
            <p:nvPr/>
          </p:nvGrpSpPr>
          <p:grpSpPr>
            <a:xfrm>
              <a:off x="6808750" y="1156338"/>
              <a:ext cx="1835800" cy="431100"/>
              <a:chOff x="4922000" y="3265113"/>
              <a:chExt cx="1835800" cy="431100"/>
            </a:xfrm>
          </p:grpSpPr>
          <p:sp>
            <p:nvSpPr>
              <p:cNvPr id="233" name="Google Shape;233;p26"/>
              <p:cNvSpPr txBox="1"/>
              <p:nvPr/>
            </p:nvSpPr>
            <p:spPr>
              <a:xfrm>
                <a:off x="5953500" y="3265113"/>
                <a:ext cx="804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</a:t>
                </a:r>
                <a:endParaRPr/>
              </a:p>
            </p:txBody>
          </p:sp>
          <p:cxnSp>
            <p:nvCxnSpPr>
              <p:cNvPr id="234" name="Google Shape;234;p26"/>
              <p:cNvCxnSpPr/>
              <p:nvPr/>
            </p:nvCxnSpPr>
            <p:spPr>
              <a:xfrm flipH="1" rot="10800000">
                <a:off x="4922000" y="3472125"/>
                <a:ext cx="870000" cy="3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35" name="Google Shape;235;p26"/>
            <p:cNvGrpSpPr/>
            <p:nvPr/>
          </p:nvGrpSpPr>
          <p:grpSpPr>
            <a:xfrm>
              <a:off x="6808750" y="1571850"/>
              <a:ext cx="1835800" cy="431100"/>
              <a:chOff x="4922000" y="3680625"/>
              <a:chExt cx="1835800" cy="431100"/>
            </a:xfrm>
          </p:grpSpPr>
          <p:sp>
            <p:nvSpPr>
              <p:cNvPr id="236" name="Google Shape;236;p26"/>
              <p:cNvSpPr txBox="1"/>
              <p:nvPr/>
            </p:nvSpPr>
            <p:spPr>
              <a:xfrm>
                <a:off x="5953500" y="3680625"/>
                <a:ext cx="804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cxnSp>
            <p:nvCxnSpPr>
              <p:cNvPr id="237" name="Google Shape;237;p26"/>
              <p:cNvCxnSpPr/>
              <p:nvPr/>
            </p:nvCxnSpPr>
            <p:spPr>
              <a:xfrm flipH="1" rot="10800000">
                <a:off x="4922000" y="3853125"/>
                <a:ext cx="870000" cy="3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238" name="Google Shape;238;p26"/>
          <p:cNvGrpSpPr/>
          <p:nvPr/>
        </p:nvGrpSpPr>
        <p:grpSpPr>
          <a:xfrm>
            <a:off x="3888250" y="194350"/>
            <a:ext cx="1651800" cy="1572638"/>
            <a:chOff x="3888250" y="270550"/>
            <a:chExt cx="1651800" cy="1572638"/>
          </a:xfrm>
        </p:grpSpPr>
        <p:grpSp>
          <p:nvGrpSpPr>
            <p:cNvPr id="239" name="Google Shape;239;p26"/>
            <p:cNvGrpSpPr/>
            <p:nvPr/>
          </p:nvGrpSpPr>
          <p:grpSpPr>
            <a:xfrm>
              <a:off x="3888250" y="270550"/>
              <a:ext cx="1651800" cy="1000488"/>
              <a:chOff x="3888250" y="270550"/>
              <a:chExt cx="1651800" cy="1000488"/>
            </a:xfrm>
          </p:grpSpPr>
          <p:sp>
            <p:nvSpPr>
              <p:cNvPr id="240" name="Google Shape;240;p26"/>
              <p:cNvSpPr txBox="1"/>
              <p:nvPr/>
            </p:nvSpPr>
            <p:spPr>
              <a:xfrm>
                <a:off x="4307900" y="824638"/>
                <a:ext cx="1159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241" name="Google Shape;241;p26"/>
              <p:cNvSpPr txBox="1"/>
              <p:nvPr/>
            </p:nvSpPr>
            <p:spPr>
              <a:xfrm>
                <a:off x="3888250" y="270550"/>
                <a:ext cx="1651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000000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namespace</a:t>
                </a:r>
                <a:endParaRPr/>
              </a:p>
            </p:txBody>
          </p:sp>
        </p:grpSp>
        <p:sp>
          <p:nvSpPr>
            <p:cNvPr id="242" name="Google Shape;242;p26"/>
            <p:cNvSpPr txBox="1"/>
            <p:nvPr/>
          </p:nvSpPr>
          <p:spPr>
            <a:xfrm>
              <a:off x="4307900" y="1396788"/>
              <a:ext cx="115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/>
            </a:p>
          </p:txBody>
        </p:sp>
      </p:grpSp>
      <p:sp>
        <p:nvSpPr>
          <p:cNvPr id="243" name="Google Shape;243;p26"/>
          <p:cNvSpPr/>
          <p:nvPr/>
        </p:nvSpPr>
        <p:spPr>
          <a:xfrm>
            <a:off x="4611100" y="828432"/>
            <a:ext cx="1191125" cy="214275"/>
          </a:xfrm>
          <a:custGeom>
            <a:rect b="b" l="l" r="r" t="t"/>
            <a:pathLst>
              <a:path extrusionOk="0" h="8571" w="47645">
                <a:moveTo>
                  <a:pt x="0" y="8572"/>
                </a:moveTo>
                <a:cubicBezTo>
                  <a:pt x="2587" y="7189"/>
                  <a:pt x="7580" y="1294"/>
                  <a:pt x="15521" y="271"/>
                </a:cubicBezTo>
                <a:cubicBezTo>
                  <a:pt x="23462" y="-752"/>
                  <a:pt x="42291" y="2075"/>
                  <a:pt x="47645" y="2436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244" name="Google Shape;244;p26"/>
          <p:cNvGrpSpPr/>
          <p:nvPr/>
        </p:nvGrpSpPr>
        <p:grpSpPr>
          <a:xfrm>
            <a:off x="3888250" y="2063550"/>
            <a:ext cx="1651800" cy="2453313"/>
            <a:chOff x="3888250" y="270550"/>
            <a:chExt cx="1651800" cy="2453313"/>
          </a:xfrm>
        </p:grpSpPr>
        <p:grpSp>
          <p:nvGrpSpPr>
            <p:cNvPr id="245" name="Google Shape;245;p26"/>
            <p:cNvGrpSpPr/>
            <p:nvPr/>
          </p:nvGrpSpPr>
          <p:grpSpPr>
            <a:xfrm>
              <a:off x="3888250" y="270550"/>
              <a:ext cx="1651800" cy="1000488"/>
              <a:chOff x="3888250" y="270550"/>
              <a:chExt cx="1651800" cy="1000488"/>
            </a:xfrm>
          </p:grpSpPr>
          <p:sp>
            <p:nvSpPr>
              <p:cNvPr id="246" name="Google Shape;246;p26"/>
              <p:cNvSpPr txBox="1"/>
              <p:nvPr/>
            </p:nvSpPr>
            <p:spPr>
              <a:xfrm>
                <a:off x="4307900" y="824638"/>
                <a:ext cx="11598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/>
              </a:p>
            </p:txBody>
          </p:sp>
          <p:sp>
            <p:nvSpPr>
              <p:cNvPr id="247" name="Google Shape;247;p26"/>
              <p:cNvSpPr txBox="1"/>
              <p:nvPr/>
            </p:nvSpPr>
            <p:spPr>
              <a:xfrm>
                <a:off x="3888250" y="270550"/>
                <a:ext cx="16518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000000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namespace</a:t>
                </a:r>
                <a:endParaRPr/>
              </a:p>
            </p:txBody>
          </p:sp>
        </p:grpSp>
        <p:sp>
          <p:nvSpPr>
            <p:cNvPr id="248" name="Google Shape;248;p26"/>
            <p:cNvSpPr txBox="1"/>
            <p:nvPr/>
          </p:nvSpPr>
          <p:spPr>
            <a:xfrm>
              <a:off x="4244725" y="2277463"/>
              <a:ext cx="115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Consolas"/>
                  <a:ea typeface="Consolas"/>
                  <a:cs typeface="Consolas"/>
                  <a:sym typeface="Consolas"/>
                </a:rPr>
                <a:t>b</a:t>
              </a:r>
              <a:endParaRPr/>
            </a:p>
          </p:txBody>
        </p:sp>
      </p:grpSp>
      <p:grpSp>
        <p:nvGrpSpPr>
          <p:cNvPr id="249" name="Google Shape;249;p26"/>
          <p:cNvGrpSpPr/>
          <p:nvPr/>
        </p:nvGrpSpPr>
        <p:grpSpPr>
          <a:xfrm>
            <a:off x="4611100" y="2063550"/>
            <a:ext cx="4033450" cy="1808600"/>
            <a:chOff x="4611100" y="2063550"/>
            <a:chExt cx="4033450" cy="1808600"/>
          </a:xfrm>
        </p:grpSpPr>
        <p:grpSp>
          <p:nvGrpSpPr>
            <p:cNvPr id="250" name="Google Shape;250;p26"/>
            <p:cNvGrpSpPr/>
            <p:nvPr/>
          </p:nvGrpSpPr>
          <p:grpSpPr>
            <a:xfrm>
              <a:off x="6808750" y="3441050"/>
              <a:ext cx="1835800" cy="431100"/>
              <a:chOff x="4922000" y="3680625"/>
              <a:chExt cx="1835800" cy="431100"/>
            </a:xfrm>
          </p:grpSpPr>
          <p:sp>
            <p:nvSpPr>
              <p:cNvPr id="251" name="Google Shape;251;p26"/>
              <p:cNvSpPr txBox="1"/>
              <p:nvPr/>
            </p:nvSpPr>
            <p:spPr>
              <a:xfrm>
                <a:off x="5953500" y="3680625"/>
                <a:ext cx="8043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rgbClr val="00000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/>
              </a:p>
            </p:txBody>
          </p:sp>
          <p:cxnSp>
            <p:nvCxnSpPr>
              <p:cNvPr id="252" name="Google Shape;252;p26"/>
              <p:cNvCxnSpPr/>
              <p:nvPr/>
            </p:nvCxnSpPr>
            <p:spPr>
              <a:xfrm flipH="1" rot="10800000">
                <a:off x="4922000" y="3853125"/>
                <a:ext cx="870000" cy="345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53" name="Google Shape;253;p26"/>
            <p:cNvGrpSpPr/>
            <p:nvPr/>
          </p:nvGrpSpPr>
          <p:grpSpPr>
            <a:xfrm>
              <a:off x="4611100" y="2063550"/>
              <a:ext cx="4033450" cy="1755350"/>
              <a:chOff x="4611100" y="2063550"/>
              <a:chExt cx="4033450" cy="1755350"/>
            </a:xfrm>
          </p:grpSpPr>
          <p:grpSp>
            <p:nvGrpSpPr>
              <p:cNvPr id="254" name="Google Shape;254;p26"/>
              <p:cNvGrpSpPr/>
              <p:nvPr/>
            </p:nvGrpSpPr>
            <p:grpSpPr>
              <a:xfrm>
                <a:off x="5862250" y="2063550"/>
                <a:ext cx="1800600" cy="1755350"/>
                <a:chOff x="5203500" y="2343075"/>
                <a:chExt cx="1800600" cy="1755350"/>
              </a:xfrm>
            </p:grpSpPr>
            <p:sp>
              <p:nvSpPr>
                <p:cNvPr id="255" name="Google Shape;255;p26"/>
                <p:cNvSpPr txBox="1"/>
                <p:nvPr/>
              </p:nvSpPr>
              <p:spPr>
                <a:xfrm>
                  <a:off x="5203500" y="2343075"/>
                  <a:ext cx="1800600" cy="554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400">
                      <a:solidFill>
                        <a:srgbClr val="000000"/>
                      </a:solidFill>
                      <a:latin typeface="Staatliches"/>
                      <a:ea typeface="Staatliches"/>
                      <a:cs typeface="Staatliches"/>
                      <a:sym typeface="Staatliches"/>
                    </a:rPr>
                    <a:t>objectspace</a:t>
                  </a:r>
                  <a:endParaRPr sz="2100">
                    <a:latin typeface="Staatliches"/>
                    <a:ea typeface="Staatliches"/>
                    <a:cs typeface="Staatliches"/>
                    <a:sym typeface="Staatliches"/>
                  </a:endParaRPr>
                </a:p>
              </p:txBody>
            </p:sp>
            <p:grpSp>
              <p:nvGrpSpPr>
                <p:cNvPr id="256" name="Google Shape;256;p26"/>
                <p:cNvGrpSpPr/>
                <p:nvPr/>
              </p:nvGrpSpPr>
              <p:grpSpPr>
                <a:xfrm>
                  <a:off x="5277900" y="3003275"/>
                  <a:ext cx="1100700" cy="1095150"/>
                  <a:chOff x="4049900" y="2963325"/>
                  <a:chExt cx="1100700" cy="1095150"/>
                </a:xfrm>
              </p:grpSpPr>
              <p:sp>
                <p:nvSpPr>
                  <p:cNvPr id="257" name="Google Shape;257;p26"/>
                  <p:cNvSpPr/>
                  <p:nvPr/>
                </p:nvSpPr>
                <p:spPr>
                  <a:xfrm>
                    <a:off x="4049900" y="2963325"/>
                    <a:ext cx="1100700" cy="3246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0</a:t>
                    </a:r>
                    <a:endParaRPr/>
                  </a:p>
                </p:txBody>
              </p:sp>
              <p:sp>
                <p:nvSpPr>
                  <p:cNvPr id="258" name="Google Shape;258;p26"/>
                  <p:cNvSpPr/>
                  <p:nvPr/>
                </p:nvSpPr>
                <p:spPr>
                  <a:xfrm>
                    <a:off x="4049900" y="3348600"/>
                    <a:ext cx="1100700" cy="3246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1</a:t>
                    </a:r>
                    <a:endParaRPr/>
                  </a:p>
                </p:txBody>
              </p:sp>
              <p:sp>
                <p:nvSpPr>
                  <p:cNvPr id="259" name="Google Shape;259;p26"/>
                  <p:cNvSpPr/>
                  <p:nvPr/>
                </p:nvSpPr>
                <p:spPr>
                  <a:xfrm>
                    <a:off x="4049900" y="3733875"/>
                    <a:ext cx="1100700" cy="324600"/>
                  </a:xfrm>
                  <a:prstGeom prst="rect">
                    <a:avLst/>
                  </a:prstGeom>
                  <a:solidFill>
                    <a:srgbClr val="EEEEEE"/>
                  </a:solidFill>
                  <a:ln cap="flat" cmpd="sng" w="9525">
                    <a:solidFill>
                      <a:srgbClr val="59595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/>
                      <a:t>2</a:t>
                    </a:r>
                    <a:endParaRPr/>
                  </a:p>
                </p:txBody>
              </p:sp>
            </p:grpSp>
          </p:grpSp>
          <p:grpSp>
            <p:nvGrpSpPr>
              <p:cNvPr id="260" name="Google Shape;260;p26"/>
              <p:cNvGrpSpPr/>
              <p:nvPr/>
            </p:nvGrpSpPr>
            <p:grpSpPr>
              <a:xfrm>
                <a:off x="6808750" y="2617650"/>
                <a:ext cx="1446625" cy="446400"/>
                <a:chOff x="4922000" y="2857225"/>
                <a:chExt cx="1446625" cy="446400"/>
              </a:xfrm>
            </p:grpSpPr>
            <p:sp>
              <p:nvSpPr>
                <p:cNvPr id="261" name="Google Shape;261;p26"/>
                <p:cNvSpPr txBox="1"/>
                <p:nvPr/>
              </p:nvSpPr>
              <p:spPr>
                <a:xfrm>
                  <a:off x="5909625" y="2857225"/>
                  <a:ext cx="459000" cy="44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</a:t>
                  </a:r>
                  <a:endParaRPr/>
                </a:p>
              </p:txBody>
            </p:sp>
            <p:cxnSp>
              <p:nvCxnSpPr>
                <p:cNvPr id="262" name="Google Shape;262;p26"/>
                <p:cNvCxnSpPr/>
                <p:nvPr/>
              </p:nvCxnSpPr>
              <p:spPr>
                <a:xfrm flipH="1" rot="10800000">
                  <a:off x="4922000" y="3091125"/>
                  <a:ext cx="870000" cy="3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263" name="Google Shape;263;p26"/>
              <p:cNvGrpSpPr/>
              <p:nvPr/>
            </p:nvGrpSpPr>
            <p:grpSpPr>
              <a:xfrm>
                <a:off x="6808750" y="3025538"/>
                <a:ext cx="1835800" cy="431100"/>
                <a:chOff x="4922000" y="3265113"/>
                <a:chExt cx="1835800" cy="431100"/>
              </a:xfrm>
            </p:grpSpPr>
            <p:sp>
              <p:nvSpPr>
                <p:cNvPr id="264" name="Google Shape;264;p26"/>
                <p:cNvSpPr txBox="1"/>
                <p:nvPr/>
              </p:nvSpPr>
              <p:spPr>
                <a:xfrm>
                  <a:off x="5953500" y="3265113"/>
                  <a:ext cx="8043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600">
                      <a:solidFill>
                        <a:srgbClr val="000000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</a:t>
                  </a:r>
                  <a:endParaRPr/>
                </a:p>
              </p:txBody>
            </p:sp>
            <p:cxnSp>
              <p:nvCxnSpPr>
                <p:cNvPr id="265" name="Google Shape;265;p26"/>
                <p:cNvCxnSpPr/>
                <p:nvPr/>
              </p:nvCxnSpPr>
              <p:spPr>
                <a:xfrm flipH="1" rot="10800000">
                  <a:off x="4922000" y="3472125"/>
                  <a:ext cx="870000" cy="3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sp>
            <p:nvSpPr>
              <p:cNvPr id="266" name="Google Shape;266;p26"/>
              <p:cNvSpPr/>
              <p:nvPr/>
            </p:nvSpPr>
            <p:spPr>
              <a:xfrm>
                <a:off x="4611100" y="2697632"/>
                <a:ext cx="1191125" cy="214275"/>
              </a:xfrm>
              <a:custGeom>
                <a:rect b="b" l="l" r="r" t="t"/>
                <a:pathLst>
                  <a:path extrusionOk="0" h="8571" w="47645">
                    <a:moveTo>
                      <a:pt x="0" y="8572"/>
                    </a:moveTo>
                    <a:cubicBezTo>
                      <a:pt x="2587" y="7189"/>
                      <a:pt x="7580" y="1294"/>
                      <a:pt x="15521" y="271"/>
                    </a:cubicBezTo>
                    <a:cubicBezTo>
                      <a:pt x="23462" y="-752"/>
                      <a:pt x="42291" y="2075"/>
                      <a:pt x="47645" y="2436"/>
                    </a:cubicBezTo>
                  </a:path>
                </a:pathLst>
              </a:cu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sp>
        </p:grpSp>
      </p:grpSp>
      <p:grpSp>
        <p:nvGrpSpPr>
          <p:cNvPr id="267" name="Google Shape;267;p26"/>
          <p:cNvGrpSpPr/>
          <p:nvPr/>
        </p:nvGrpSpPr>
        <p:grpSpPr>
          <a:xfrm>
            <a:off x="5936650" y="3999100"/>
            <a:ext cx="1100700" cy="1095150"/>
            <a:chOff x="4049900" y="2963325"/>
            <a:chExt cx="1100700" cy="1095150"/>
          </a:xfrm>
        </p:grpSpPr>
        <p:sp>
          <p:nvSpPr>
            <p:cNvPr id="268" name="Google Shape;268;p26"/>
            <p:cNvSpPr/>
            <p:nvPr/>
          </p:nvSpPr>
          <p:spPr>
            <a:xfrm>
              <a:off x="4049900" y="2963325"/>
              <a:ext cx="1100700" cy="324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049900" y="3348600"/>
              <a:ext cx="1100700" cy="324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4049900" y="3733875"/>
              <a:ext cx="1100700" cy="3246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sp>
        <p:nvSpPr>
          <p:cNvPr id="271" name="Google Shape;271;p26"/>
          <p:cNvSpPr/>
          <p:nvPr/>
        </p:nvSpPr>
        <p:spPr>
          <a:xfrm>
            <a:off x="7074575" y="2827792"/>
            <a:ext cx="1410125" cy="1362100"/>
          </a:xfrm>
          <a:custGeom>
            <a:rect b="b" l="l" r="r" t="t"/>
            <a:pathLst>
              <a:path extrusionOk="0" h="54484" w="56405">
                <a:moveTo>
                  <a:pt x="0" y="53646"/>
                </a:moveTo>
                <a:cubicBezTo>
                  <a:pt x="8362" y="53405"/>
                  <a:pt x="40847" y="56353"/>
                  <a:pt x="50171" y="52202"/>
                </a:cubicBezTo>
                <a:cubicBezTo>
                  <a:pt x="59496" y="48051"/>
                  <a:pt x="55285" y="36982"/>
                  <a:pt x="55947" y="28740"/>
                </a:cubicBezTo>
                <a:cubicBezTo>
                  <a:pt x="56609" y="20498"/>
                  <a:pt x="56188" y="7444"/>
                  <a:pt x="54142" y="2752"/>
                </a:cubicBezTo>
                <a:cubicBezTo>
                  <a:pt x="52097" y="-1940"/>
                  <a:pt x="45419" y="947"/>
                  <a:pt x="43674" y="586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2" name="Google Shape;272;p26"/>
          <p:cNvSpPr/>
          <p:nvPr/>
        </p:nvSpPr>
        <p:spPr>
          <a:xfrm>
            <a:off x="7074575" y="3232867"/>
            <a:ext cx="1410125" cy="1362100"/>
          </a:xfrm>
          <a:custGeom>
            <a:rect b="b" l="l" r="r" t="t"/>
            <a:pathLst>
              <a:path extrusionOk="0" h="54484" w="56405">
                <a:moveTo>
                  <a:pt x="0" y="53646"/>
                </a:moveTo>
                <a:cubicBezTo>
                  <a:pt x="8362" y="53405"/>
                  <a:pt x="40847" y="56353"/>
                  <a:pt x="50171" y="52202"/>
                </a:cubicBezTo>
                <a:cubicBezTo>
                  <a:pt x="59496" y="48051"/>
                  <a:pt x="55285" y="36982"/>
                  <a:pt x="55947" y="28740"/>
                </a:cubicBezTo>
                <a:cubicBezTo>
                  <a:pt x="56609" y="20498"/>
                  <a:pt x="56188" y="7444"/>
                  <a:pt x="54142" y="2752"/>
                </a:cubicBezTo>
                <a:cubicBezTo>
                  <a:pt x="52097" y="-1940"/>
                  <a:pt x="45419" y="947"/>
                  <a:pt x="43674" y="586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3" name="Google Shape;273;p26"/>
          <p:cNvSpPr/>
          <p:nvPr/>
        </p:nvSpPr>
        <p:spPr>
          <a:xfrm>
            <a:off x="7074575" y="3637942"/>
            <a:ext cx="1410125" cy="1362100"/>
          </a:xfrm>
          <a:custGeom>
            <a:rect b="b" l="l" r="r" t="t"/>
            <a:pathLst>
              <a:path extrusionOk="0" h="54484" w="56405">
                <a:moveTo>
                  <a:pt x="0" y="53646"/>
                </a:moveTo>
                <a:cubicBezTo>
                  <a:pt x="8362" y="53405"/>
                  <a:pt x="40847" y="56353"/>
                  <a:pt x="50171" y="52202"/>
                </a:cubicBezTo>
                <a:cubicBezTo>
                  <a:pt x="59496" y="48051"/>
                  <a:pt x="55285" y="36982"/>
                  <a:pt x="55947" y="28740"/>
                </a:cubicBezTo>
                <a:cubicBezTo>
                  <a:pt x="56609" y="20498"/>
                  <a:pt x="56188" y="7444"/>
                  <a:pt x="54142" y="2752"/>
                </a:cubicBezTo>
                <a:cubicBezTo>
                  <a:pt x="52097" y="-1940"/>
                  <a:pt x="45419" y="947"/>
                  <a:pt x="43674" y="586"/>
                </a:cubicBez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274" name="Google Shape;274;p26"/>
          <p:cNvGrpSpPr/>
          <p:nvPr/>
        </p:nvGrpSpPr>
        <p:grpSpPr>
          <a:xfrm>
            <a:off x="676775" y="2417350"/>
            <a:ext cx="3044125" cy="1870300"/>
            <a:chOff x="676775" y="2417350"/>
            <a:chExt cx="3044125" cy="1870300"/>
          </a:xfrm>
        </p:grpSpPr>
        <p:sp>
          <p:nvSpPr>
            <p:cNvPr id="275" name="Google Shape;275;p26"/>
            <p:cNvSpPr txBox="1"/>
            <p:nvPr/>
          </p:nvSpPr>
          <p:spPr>
            <a:xfrm>
              <a:off x="676775" y="2417350"/>
              <a:ext cx="3000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 = [1,2,3]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 = a[:]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76" name="Google Shape;276;p26"/>
            <p:cNvSpPr txBox="1"/>
            <p:nvPr/>
          </p:nvSpPr>
          <p:spPr>
            <a:xfrm>
              <a:off x="720900" y="3240950"/>
              <a:ext cx="30000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Here </a:t>
              </a: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b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is an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clone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or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deep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copy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of </a:t>
              </a: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which means it links to a distinct object (new thing in objectspace) that has the same properties as </a:t>
              </a:r>
              <a:r>
                <a:rPr lang="en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a</a:t>
              </a:r>
              <a:endParaRPr>
                <a:solidFill>
                  <a:srgbClr val="1B91CA"/>
                </a:solidFill>
              </a:endParaRPr>
            </a:p>
          </p:txBody>
        </p:sp>
      </p:grpSp>
      <p:grpSp>
        <p:nvGrpSpPr>
          <p:cNvPr id="277" name="Google Shape;277;p26"/>
          <p:cNvGrpSpPr/>
          <p:nvPr/>
        </p:nvGrpSpPr>
        <p:grpSpPr>
          <a:xfrm>
            <a:off x="622650" y="844625"/>
            <a:ext cx="5089350" cy="694425"/>
            <a:chOff x="622650" y="844625"/>
            <a:chExt cx="5089350" cy="694425"/>
          </a:xfrm>
        </p:grpSpPr>
        <p:sp>
          <p:nvSpPr>
            <p:cNvPr id="278" name="Google Shape;278;p26"/>
            <p:cNvSpPr/>
            <p:nvPr/>
          </p:nvSpPr>
          <p:spPr>
            <a:xfrm>
              <a:off x="4565975" y="925425"/>
              <a:ext cx="1146025" cy="613625"/>
            </a:xfrm>
            <a:custGeom>
              <a:rect b="b" l="l" r="r" t="t"/>
              <a:pathLst>
                <a:path extrusionOk="0" h="24545" w="45841">
                  <a:moveTo>
                    <a:pt x="0" y="24545"/>
                  </a:moveTo>
                  <a:cubicBezTo>
                    <a:pt x="2286" y="22439"/>
                    <a:pt x="6076" y="16002"/>
                    <a:pt x="13716" y="11911"/>
                  </a:cubicBezTo>
                  <a:cubicBezTo>
                    <a:pt x="21356" y="7820"/>
                    <a:pt x="40487" y="1985"/>
                    <a:pt x="45841" y="0"/>
                  </a:cubicBezTo>
                </a:path>
              </a:pathLst>
            </a:custGeom>
            <a:noFill/>
            <a:ln cap="flat" cmpd="sng" w="19050">
              <a:solidFill>
                <a:srgbClr val="1B91CA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79" name="Google Shape;279;p26"/>
            <p:cNvSpPr/>
            <p:nvPr/>
          </p:nvSpPr>
          <p:spPr>
            <a:xfrm>
              <a:off x="622650" y="844625"/>
              <a:ext cx="873300" cy="2721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" name="Google Shape;280;p26"/>
          <p:cNvGrpSpPr/>
          <p:nvPr/>
        </p:nvGrpSpPr>
        <p:grpSpPr>
          <a:xfrm>
            <a:off x="729950" y="2783725"/>
            <a:ext cx="5072275" cy="1429657"/>
            <a:chOff x="729950" y="2783725"/>
            <a:chExt cx="5072275" cy="1429657"/>
          </a:xfrm>
        </p:grpSpPr>
        <p:sp>
          <p:nvSpPr>
            <p:cNvPr id="281" name="Google Shape;281;p26"/>
            <p:cNvSpPr/>
            <p:nvPr/>
          </p:nvSpPr>
          <p:spPr>
            <a:xfrm>
              <a:off x="4611100" y="3999107"/>
              <a:ext cx="1191125" cy="214275"/>
            </a:xfrm>
            <a:custGeom>
              <a:rect b="b" l="l" r="r" t="t"/>
              <a:pathLst>
                <a:path extrusionOk="0" h="8571" w="47645">
                  <a:moveTo>
                    <a:pt x="0" y="8572"/>
                  </a:moveTo>
                  <a:cubicBezTo>
                    <a:pt x="2587" y="7189"/>
                    <a:pt x="7580" y="1294"/>
                    <a:pt x="15521" y="271"/>
                  </a:cubicBezTo>
                  <a:cubicBezTo>
                    <a:pt x="23462" y="-752"/>
                    <a:pt x="42291" y="2075"/>
                    <a:pt x="47645" y="2436"/>
                  </a:cubicBezTo>
                </a:path>
              </a:pathLst>
            </a:custGeom>
            <a:noFill/>
            <a:ln cap="flat" cmpd="sng" w="19050">
              <a:solidFill>
                <a:srgbClr val="AF00DB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sp>
          <p:nvSpPr>
            <p:cNvPr id="282" name="Google Shape;282;p26"/>
            <p:cNvSpPr/>
            <p:nvPr/>
          </p:nvSpPr>
          <p:spPr>
            <a:xfrm>
              <a:off x="729950" y="2783725"/>
              <a:ext cx="873300" cy="272100"/>
            </a:xfrm>
            <a:prstGeom prst="rect">
              <a:avLst/>
            </a:prstGeom>
            <a:noFill/>
            <a:ln cap="flat" cmpd="sng" w="19050">
              <a:solidFill>
                <a:srgbClr val="AF00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491250" y="1545650"/>
            <a:ext cx="40299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squares</a:t>
            </a:r>
            <a:r>
              <a:rPr b="1" lang="en" sz="3900">
                <a:solidFill>
                  <a:srgbClr val="36174D"/>
                </a:solidFill>
                <a:latin typeface="Alfa Slab One"/>
                <a:ea typeface="Alfa Slab One"/>
                <a:cs typeface="Alfa Slab One"/>
                <a:sym typeface="Alfa Slab One"/>
              </a:rPr>
              <a:t>1</a:t>
            </a: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b="1" sz="39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Define a function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squares1</a:t>
            </a:r>
            <a:r>
              <a:rPr lang="en" sz="1500">
                <a:solidFill>
                  <a:schemeClr val="dk1"/>
                </a:solidFill>
              </a:rPr>
              <a:t> which takes a list of integers 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int_list</a:t>
            </a:r>
            <a:r>
              <a:rPr lang="en" sz="1500">
                <a:solidFill>
                  <a:schemeClr val="dk1"/>
                </a:solidFill>
              </a:rPr>
              <a:t>) as an argument, and replaces every item in the list with its square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491250" y="3185600"/>
            <a:ext cx="40299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squares</a:t>
            </a:r>
            <a:r>
              <a:rPr b="1" lang="en" sz="3900">
                <a:solidFill>
                  <a:srgbClr val="36174D"/>
                </a:solidFill>
                <a:latin typeface="Alfa Slab One"/>
                <a:ea typeface="Alfa Slab One"/>
                <a:cs typeface="Alfa Slab One"/>
                <a:sym typeface="Alfa Slab One"/>
              </a:rPr>
              <a:t>2</a:t>
            </a:r>
            <a:r>
              <a:rPr b="1" lang="en" sz="39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b="1" sz="39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Define a function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squares2</a:t>
            </a:r>
            <a:r>
              <a:rPr lang="en" sz="1500">
                <a:solidFill>
                  <a:schemeClr val="dk1"/>
                </a:solidFill>
              </a:rPr>
              <a:t> which takes a list of integers (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int_list</a:t>
            </a:r>
            <a:r>
              <a:rPr lang="en" sz="1500">
                <a:solidFill>
                  <a:schemeClr val="dk1"/>
                </a:solidFill>
              </a:rPr>
              <a:t>) as an argument, and returns a list containing the squares of the list of integers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5066650" y="1545650"/>
            <a:ext cx="3315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First create the function header, adding in type annotations and a docstring.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Ask yourself if this function should return something, or is it simply doing a list operation. If returning something, consider a clone.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Fill in the rest of the function definition and test using function call. </a:t>
            </a:r>
            <a:endParaRPr sz="1200"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91" name="Google Shape;291;p27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825" y="295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Meet up with Project 6 partner this week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Study for Quiz 3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98" name="Google Shape;298;p2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99" name="Google Shape;299;p2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305" name="Google Shape;305;p2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309" name="Google Shape;309;p2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>
            <p:ph idx="1" type="body"/>
          </p:nvPr>
        </p:nvSpPr>
        <p:spPr>
          <a:xfrm>
            <a:off x="311700" y="314275"/>
            <a:ext cx="3999900" cy="4561500"/>
          </a:xfrm>
          <a:prstGeom prst="rect">
            <a:avLst/>
          </a:prstGeom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 double_evens(input_list:list)-&gt;None: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"""Takes in a list of numbers (input_list)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and doubles the value of every even number in the list """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#go through input_list so that changes are saved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for index in range(len(input_list)):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#if item is even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if input_list[index] % 2 == 0: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#double 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input_list[index] = input_list[index] *2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Google Shape;320;p29"/>
          <p:cNvSpPr txBox="1"/>
          <p:nvPr>
            <p:ph idx="2" type="body"/>
          </p:nvPr>
        </p:nvSpPr>
        <p:spPr>
          <a:xfrm>
            <a:off x="4832400" y="314275"/>
            <a:ext cx="2648700" cy="3416400"/>
          </a:xfrm>
          <a:prstGeom prst="rect">
            <a:avLst/>
          </a:prstGeom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 = list(range(1,21))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my_list.remove(13)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my_list.append(7)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item_15 = my_list.pop(15)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my_list.append(item_15)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my_list.insert(0, "hi")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del my_list[2:7]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my_list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4894300" y="39366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SOLUTIONS</a:t>
            </a:r>
            <a:endParaRPr sz="30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 2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17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061125" y="12351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0" name="Google Shape;80;p17" title="Screenshot 2025-03-24 at 12.37.40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425" y="1634725"/>
            <a:ext cx="8359352" cy="32495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5324250" y="2859325"/>
            <a:ext cx="1191300" cy="295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7706475" y="4260625"/>
            <a:ext cx="1224300" cy="4392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6515550" y="3854300"/>
            <a:ext cx="1224300" cy="3540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970625" y="3883400"/>
            <a:ext cx="1191300" cy="295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title="Screenshot 2025-03-23 at 11.59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7375" y="332462"/>
            <a:ext cx="6670651" cy="4478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90" name="Google Shape;90;p18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25" y="3992450"/>
            <a:ext cx="1098625" cy="6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381600" y="755450"/>
            <a:ext cx="1610400" cy="21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Find a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new partner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 to work with. If you need one, stand up (look for others also standing)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7" name="Google Shape;97;p1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8" name="Google Shape;98;p1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9"/>
          <p:cNvSpPr txBox="1"/>
          <p:nvPr/>
        </p:nvSpPr>
        <p:spPr>
          <a:xfrm>
            <a:off x="3196350" y="850913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double trouble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144350" y="1540325"/>
            <a:ext cx="59820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Define a function 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double_evens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that takes in a list of numbers (</a:t>
            </a:r>
            <a:r>
              <a:rPr b="1"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input_list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) and doubles the value of every even number in the list. 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The function should modify the list.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For example: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[1,2,3,4,5]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double_evens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(my_list)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Should display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[1,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,3,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,5]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04" name="Google Shape;104;p19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650" y="4201375"/>
            <a:ext cx="1098625" cy="6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5011350" y="2442150"/>
            <a:ext cx="2888400" cy="19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Grab a partner, and a whiteboard marker.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Focus on function header including documentation, then outline function body with comments, then add Python code to implement.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647700" y="937800"/>
            <a:ext cx="24258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taatliches"/>
                <a:ea typeface="Staatliches"/>
                <a:cs typeface="Staatliches"/>
                <a:sym typeface="Staatliches"/>
              </a:rPr>
              <a:t>list methods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We've been changing lists in ways that don't change the length of the list.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We can use list methods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to add or remove items from a list, that will change the number of items in that list and thus it’s length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1" name="Google Shape;111;p20"/>
          <p:cNvGrpSpPr/>
          <p:nvPr/>
        </p:nvGrpSpPr>
        <p:grpSpPr>
          <a:xfrm>
            <a:off x="3568700" y="2787350"/>
            <a:ext cx="5219700" cy="1575275"/>
            <a:chOff x="3568700" y="2787350"/>
            <a:chExt cx="5219700" cy="1575275"/>
          </a:xfrm>
        </p:grpSpPr>
        <p:sp>
          <p:nvSpPr>
            <p:cNvPr id="112" name="Google Shape;112;p20"/>
            <p:cNvSpPr txBox="1"/>
            <p:nvPr/>
          </p:nvSpPr>
          <p:spPr>
            <a:xfrm>
              <a:off x="3568700" y="2787350"/>
              <a:ext cx="52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Insert can be used to </a:t>
              </a:r>
              <a:r>
                <a:rPr lang="en" sz="18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insert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a new item at a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specified index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:</a:t>
              </a:r>
              <a:endParaRPr/>
            </a:p>
          </p:txBody>
        </p:sp>
        <p:sp>
          <p:nvSpPr>
            <p:cNvPr id="113" name="Google Shape;113;p20"/>
            <p:cNvSpPr txBox="1"/>
            <p:nvPr/>
          </p:nvSpPr>
          <p:spPr>
            <a:xfrm>
              <a:off x="3632200" y="3377425"/>
              <a:ext cx="30000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my_list.</a:t>
              </a:r>
              <a:r>
                <a:rPr lang="en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insert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(1,"potato")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4" name="Google Shape;114;p20"/>
          <p:cNvGrpSpPr/>
          <p:nvPr/>
        </p:nvGrpSpPr>
        <p:grpSpPr>
          <a:xfrm>
            <a:off x="3568700" y="584200"/>
            <a:ext cx="5219700" cy="1727675"/>
            <a:chOff x="3568700" y="584200"/>
            <a:chExt cx="5219700" cy="1727675"/>
          </a:xfrm>
        </p:grpSpPr>
        <p:sp>
          <p:nvSpPr>
            <p:cNvPr id="115" name="Google Shape;115;p20"/>
            <p:cNvSpPr txBox="1"/>
            <p:nvPr/>
          </p:nvSpPr>
          <p:spPr>
            <a:xfrm>
              <a:off x="3568700" y="584200"/>
              <a:ext cx="5219700" cy="75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We've already seen </a:t>
              </a:r>
              <a:r>
                <a:rPr lang="en" sz="20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append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which adds an item to the end of the list:</a:t>
              </a:r>
              <a:endParaRPr/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3632200" y="1326675"/>
              <a:ext cx="30000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my_list.</a:t>
              </a: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append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("potato")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7" name="Google Shape;117;p20"/>
          <p:cNvGrpSpPr/>
          <p:nvPr/>
        </p:nvGrpSpPr>
        <p:grpSpPr>
          <a:xfrm>
            <a:off x="5334200" y="1911675"/>
            <a:ext cx="4196400" cy="400200"/>
            <a:chOff x="5334200" y="1911675"/>
            <a:chExt cx="4196400" cy="400200"/>
          </a:xfrm>
        </p:grpSpPr>
        <p:sp>
          <p:nvSpPr>
            <p:cNvPr id="118" name="Google Shape;118;p20"/>
            <p:cNvSpPr txBox="1"/>
            <p:nvPr/>
          </p:nvSpPr>
          <p:spPr>
            <a:xfrm>
              <a:off x="6530600" y="191167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[1, 2, 3, 4,</a:t>
              </a: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"potato"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19" name="Google Shape;119;p20"/>
            <p:cNvCxnSpPr>
              <a:endCxn id="118" idx="1"/>
            </p:cNvCxnSpPr>
            <p:nvPr/>
          </p:nvCxnSpPr>
          <p:spPr>
            <a:xfrm flipH="1" rot="10800000">
              <a:off x="5334200" y="2111775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20" name="Google Shape;120;p20"/>
          <p:cNvGrpSpPr/>
          <p:nvPr/>
        </p:nvGrpSpPr>
        <p:grpSpPr>
          <a:xfrm>
            <a:off x="5410400" y="3962425"/>
            <a:ext cx="4221800" cy="400200"/>
            <a:chOff x="5410400" y="3962425"/>
            <a:chExt cx="4221800" cy="400200"/>
          </a:xfrm>
        </p:grpSpPr>
        <p:sp>
          <p:nvSpPr>
            <p:cNvPr id="121" name="Google Shape;121;p20"/>
            <p:cNvSpPr txBox="1"/>
            <p:nvPr/>
          </p:nvSpPr>
          <p:spPr>
            <a:xfrm>
              <a:off x="6632200" y="39624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[1, </a:t>
              </a:r>
              <a:r>
                <a:rPr lang="en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"potato"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,2, 3, 4]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22" name="Google Shape;122;p20"/>
            <p:cNvCxnSpPr/>
            <p:nvPr/>
          </p:nvCxnSpPr>
          <p:spPr>
            <a:xfrm flipH="1" rot="10800000">
              <a:off x="5410400" y="4205700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647700" y="937800"/>
            <a:ext cx="24258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taatliches"/>
                <a:ea typeface="Staatliches"/>
                <a:cs typeface="Staatliches"/>
                <a:sym typeface="Staatliches"/>
              </a:rPr>
              <a:t>list methods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We've been changing lists in ways that don't change the length of the list.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We can use list methods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to add or remove items from a list, that will change the number of items in that list and thus it’s length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28" name="Google Shape;128;p21"/>
          <p:cNvGrpSpPr/>
          <p:nvPr/>
        </p:nvGrpSpPr>
        <p:grpSpPr>
          <a:xfrm>
            <a:off x="3568700" y="584200"/>
            <a:ext cx="5219700" cy="1727675"/>
            <a:chOff x="3568700" y="584200"/>
            <a:chExt cx="5219700" cy="1727675"/>
          </a:xfrm>
        </p:grpSpPr>
        <p:sp>
          <p:nvSpPr>
            <p:cNvPr id="129" name="Google Shape;129;p21"/>
            <p:cNvSpPr txBox="1"/>
            <p:nvPr/>
          </p:nvSpPr>
          <p:spPr>
            <a:xfrm>
              <a:off x="3568700" y="584200"/>
              <a:ext cx="52197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Remove can be used to </a:t>
              </a:r>
              <a:r>
                <a:rPr lang="en" sz="18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remove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the first occurrence of an item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0" name="Google Shape;130;p21"/>
            <p:cNvSpPr txBox="1"/>
            <p:nvPr/>
          </p:nvSpPr>
          <p:spPr>
            <a:xfrm>
              <a:off x="3632200" y="1326675"/>
              <a:ext cx="34926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4, 3, 2, 1]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my_list.</a:t>
              </a: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remove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(2)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1" name="Google Shape;131;p21"/>
          <p:cNvGrpSpPr/>
          <p:nvPr/>
        </p:nvGrpSpPr>
        <p:grpSpPr>
          <a:xfrm>
            <a:off x="3568700" y="2787350"/>
            <a:ext cx="5219700" cy="1867475"/>
            <a:chOff x="3568700" y="2787350"/>
            <a:chExt cx="5219700" cy="1867475"/>
          </a:xfrm>
        </p:grpSpPr>
        <p:sp>
          <p:nvSpPr>
            <p:cNvPr id="132" name="Google Shape;132;p21"/>
            <p:cNvSpPr txBox="1"/>
            <p:nvPr/>
          </p:nvSpPr>
          <p:spPr>
            <a:xfrm>
              <a:off x="3568700" y="2787350"/>
              <a:ext cx="5219700" cy="71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pop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can be used to remove the item at a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specified index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, and </a:t>
              </a:r>
              <a:r>
                <a:rPr b="1"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returns the item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 that was at that location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632200" y="3377425"/>
              <a:ext cx="33273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4, 3, 2, 1]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item=my_list.</a:t>
              </a:r>
              <a:r>
                <a:rPr lang="en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pop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(3)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print(item)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4" name="Google Shape;134;p21"/>
          <p:cNvGrpSpPr/>
          <p:nvPr/>
        </p:nvGrpSpPr>
        <p:grpSpPr>
          <a:xfrm>
            <a:off x="5334200" y="1911675"/>
            <a:ext cx="4298000" cy="400200"/>
            <a:chOff x="5334200" y="1911675"/>
            <a:chExt cx="4298000" cy="400200"/>
          </a:xfrm>
        </p:grpSpPr>
        <p:sp>
          <p:nvSpPr>
            <p:cNvPr id="135" name="Google Shape;135;p21"/>
            <p:cNvSpPr txBox="1"/>
            <p:nvPr/>
          </p:nvSpPr>
          <p:spPr>
            <a:xfrm>
              <a:off x="6632200" y="191167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[1,</a:t>
              </a:r>
              <a:r>
                <a:rPr lang="en">
                  <a:solidFill>
                    <a:schemeClr val="dk1"/>
                  </a:solidFill>
                  <a:highlight>
                    <a:srgbClr val="1B91CA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3, 4, 3, 2, 1]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136" name="Google Shape;136;p21"/>
            <p:cNvCxnSpPr/>
            <p:nvPr/>
          </p:nvCxnSpPr>
          <p:spPr>
            <a:xfrm flipH="1" rot="10800000">
              <a:off x="5334200" y="2111775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7" name="Google Shape;137;p21"/>
          <p:cNvGrpSpPr/>
          <p:nvPr/>
        </p:nvGrpSpPr>
        <p:grpSpPr>
          <a:xfrm>
            <a:off x="5334200" y="3981625"/>
            <a:ext cx="4298000" cy="692700"/>
            <a:chOff x="5334200" y="3981625"/>
            <a:chExt cx="4298000" cy="692700"/>
          </a:xfrm>
        </p:grpSpPr>
        <p:sp>
          <p:nvSpPr>
            <p:cNvPr id="138" name="Google Shape;138;p21"/>
            <p:cNvSpPr txBox="1"/>
            <p:nvPr/>
          </p:nvSpPr>
          <p:spPr>
            <a:xfrm>
              <a:off x="6632200" y="3981625"/>
              <a:ext cx="3000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[1, 2, 3,</a:t>
              </a:r>
              <a:r>
                <a:rPr lang="en">
                  <a:solidFill>
                    <a:schemeClr val="dk1"/>
                  </a:solidFill>
                  <a:highlight>
                    <a:srgbClr val="AF00DB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3, 2, 1]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39" name="Google Shape;139;p21"/>
            <p:cNvCxnSpPr/>
            <p:nvPr/>
          </p:nvCxnSpPr>
          <p:spPr>
            <a:xfrm flipH="1" rot="10800000">
              <a:off x="5334200" y="4172725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0" name="Google Shape;140;p21"/>
            <p:cNvCxnSpPr/>
            <p:nvPr/>
          </p:nvCxnSpPr>
          <p:spPr>
            <a:xfrm flipH="1" rot="10800000">
              <a:off x="5334200" y="4499375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47700" y="937800"/>
            <a:ext cx="24258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Staatliches"/>
                <a:ea typeface="Staatliches"/>
                <a:cs typeface="Staatliches"/>
                <a:sym typeface="Staatliches"/>
              </a:rPr>
              <a:t>list methods </a:t>
            </a:r>
            <a:r>
              <a:rPr lang="en">
                <a:latin typeface="Manrope"/>
                <a:ea typeface="Manrope"/>
                <a:cs typeface="Manrope"/>
                <a:sym typeface="Manrope"/>
              </a:rPr>
              <a:t>We've been changing lists in ways that don't change the length of the list. 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We can use list methods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to add or remove items from a list, that will change the number of items in that list and thus it’s length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6" name="Google Shape;146;p22"/>
          <p:cNvGrpSpPr/>
          <p:nvPr/>
        </p:nvGrpSpPr>
        <p:grpSpPr>
          <a:xfrm>
            <a:off x="3568700" y="203200"/>
            <a:ext cx="5219700" cy="2019875"/>
            <a:chOff x="3568700" y="584200"/>
            <a:chExt cx="5219700" cy="2019875"/>
          </a:xfrm>
        </p:grpSpPr>
        <p:sp>
          <p:nvSpPr>
            <p:cNvPr id="147" name="Google Shape;147;p22"/>
            <p:cNvSpPr txBox="1"/>
            <p:nvPr/>
          </p:nvSpPr>
          <p:spPr>
            <a:xfrm>
              <a:off x="3568700" y="584200"/>
              <a:ext cx="52197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Without calling an argument, pop will return the last item in the list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48" name="Google Shape;148;p22"/>
            <p:cNvSpPr txBox="1"/>
            <p:nvPr/>
          </p:nvSpPr>
          <p:spPr>
            <a:xfrm>
              <a:off x="3632200" y="1326675"/>
              <a:ext cx="3492600" cy="12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4, 3, 2, 1]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item=my_list.</a:t>
              </a: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pop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print(item)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9" name="Google Shape;149;p22"/>
          <p:cNvGrpSpPr/>
          <p:nvPr/>
        </p:nvGrpSpPr>
        <p:grpSpPr>
          <a:xfrm>
            <a:off x="3568700" y="2406350"/>
            <a:ext cx="5219700" cy="1422875"/>
            <a:chOff x="3568700" y="2406350"/>
            <a:chExt cx="5219700" cy="1422875"/>
          </a:xfrm>
        </p:grpSpPr>
        <p:sp>
          <p:nvSpPr>
            <p:cNvPr id="150" name="Google Shape;150;p22"/>
            <p:cNvSpPr txBox="1"/>
            <p:nvPr/>
          </p:nvSpPr>
          <p:spPr>
            <a:xfrm>
              <a:off x="3568700" y="2406350"/>
              <a:ext cx="521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del </a:t>
              </a: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can remove a single item from a list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51" name="Google Shape;151;p22"/>
            <p:cNvSpPr txBox="1"/>
            <p:nvPr/>
          </p:nvSpPr>
          <p:spPr>
            <a:xfrm>
              <a:off x="3632200" y="2844025"/>
              <a:ext cx="33273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4, 3, 2, 1]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 my_list[0]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2" name="Google Shape;152;p22"/>
          <p:cNvGrpSpPr/>
          <p:nvPr/>
        </p:nvGrpSpPr>
        <p:grpSpPr>
          <a:xfrm>
            <a:off x="5334200" y="1530375"/>
            <a:ext cx="4196400" cy="692700"/>
            <a:chOff x="5334200" y="1911375"/>
            <a:chExt cx="4196400" cy="692700"/>
          </a:xfrm>
        </p:grpSpPr>
        <p:sp>
          <p:nvSpPr>
            <p:cNvPr id="153" name="Google Shape;153;p22"/>
            <p:cNvSpPr txBox="1"/>
            <p:nvPr/>
          </p:nvSpPr>
          <p:spPr>
            <a:xfrm>
              <a:off x="6530600" y="1911375"/>
              <a:ext cx="30000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[1, 2, 3, 4, 3, 2</a:t>
              </a:r>
              <a:r>
                <a:rPr lang="en">
                  <a:solidFill>
                    <a:schemeClr val="dk1"/>
                  </a:solidFill>
                  <a:highlight>
                    <a:srgbClr val="1B91CA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4" name="Google Shape;154;p22"/>
            <p:cNvCxnSpPr/>
            <p:nvPr/>
          </p:nvCxnSpPr>
          <p:spPr>
            <a:xfrm flipH="1" rot="10800000">
              <a:off x="5334200" y="2111775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5" name="Google Shape;155;p22"/>
            <p:cNvCxnSpPr/>
            <p:nvPr/>
          </p:nvCxnSpPr>
          <p:spPr>
            <a:xfrm flipH="1" rot="10800000">
              <a:off x="5334200" y="2449563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6" name="Google Shape;156;p22"/>
          <p:cNvGrpSpPr/>
          <p:nvPr/>
        </p:nvGrpSpPr>
        <p:grpSpPr>
          <a:xfrm>
            <a:off x="5334200" y="3428725"/>
            <a:ext cx="4298000" cy="400200"/>
            <a:chOff x="5334200" y="3962125"/>
            <a:chExt cx="4298000" cy="400200"/>
          </a:xfrm>
        </p:grpSpPr>
        <p:sp>
          <p:nvSpPr>
            <p:cNvPr id="157" name="Google Shape;157;p22"/>
            <p:cNvSpPr txBox="1"/>
            <p:nvPr/>
          </p:nvSpPr>
          <p:spPr>
            <a:xfrm>
              <a:off x="6632200" y="39621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chemeClr val="dk1"/>
                  </a:solidFill>
                  <a:highlight>
                    <a:srgbClr val="AF00DB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2, 3, 4, 3, 2, 1]</a:t>
              </a:r>
              <a:endParaRPr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58" name="Google Shape;158;p22"/>
            <p:cNvCxnSpPr/>
            <p:nvPr/>
          </p:nvCxnSpPr>
          <p:spPr>
            <a:xfrm flipH="1" rot="10800000">
              <a:off x="5334200" y="4205688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9" name="Google Shape;159;p22"/>
          <p:cNvGrpSpPr/>
          <p:nvPr/>
        </p:nvGrpSpPr>
        <p:grpSpPr>
          <a:xfrm>
            <a:off x="3632200" y="2437100"/>
            <a:ext cx="6263800" cy="2510500"/>
            <a:chOff x="3632200" y="2437100"/>
            <a:chExt cx="6263800" cy="2510500"/>
          </a:xfrm>
        </p:grpSpPr>
        <p:sp>
          <p:nvSpPr>
            <p:cNvPr id="160" name="Google Shape;160;p22"/>
            <p:cNvSpPr txBox="1"/>
            <p:nvPr/>
          </p:nvSpPr>
          <p:spPr>
            <a:xfrm>
              <a:off x="3632200" y="3962400"/>
              <a:ext cx="44451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 2, 3, 4, 3, 2, 1]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 my_list[0:3]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print(my_list)</a:t>
              </a:r>
              <a:endParaRPr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6896000" y="24371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or an entire slice</a:t>
              </a:r>
              <a:endParaRPr/>
            </a:p>
          </p:txBody>
        </p:sp>
      </p:grpSp>
      <p:grpSp>
        <p:nvGrpSpPr>
          <p:cNvPr id="162" name="Google Shape;162;p22"/>
          <p:cNvGrpSpPr/>
          <p:nvPr/>
        </p:nvGrpSpPr>
        <p:grpSpPr>
          <a:xfrm>
            <a:off x="5334200" y="4547400"/>
            <a:ext cx="4298000" cy="400200"/>
            <a:chOff x="5334200" y="3962125"/>
            <a:chExt cx="4298000" cy="400200"/>
          </a:xfrm>
        </p:grpSpPr>
        <p:sp>
          <p:nvSpPr>
            <p:cNvPr id="163" name="Google Shape;163;p22"/>
            <p:cNvSpPr txBox="1"/>
            <p:nvPr/>
          </p:nvSpPr>
          <p:spPr>
            <a:xfrm>
              <a:off x="6632200" y="39621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>
                  <a:solidFill>
                    <a:schemeClr val="dk1"/>
                  </a:solidFill>
                  <a:highlight>
                    <a:srgbClr val="AF00DB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4,3, 2, 1]</a:t>
              </a:r>
              <a:endParaRPr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64" name="Google Shape;164;p22"/>
            <p:cNvCxnSpPr/>
            <p:nvPr/>
          </p:nvCxnSpPr>
          <p:spPr>
            <a:xfrm flipH="1" rot="10800000">
              <a:off x="5334200" y="4205688"/>
              <a:ext cx="1196400" cy="9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491250" y="1393250"/>
            <a:ext cx="45126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 method practice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Write a program that does the following: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Create a list containing the numbers 1 through 20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Remove the number 13 from the list.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Append 7 to the end of the list.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Remove the number at index 15, and append it to the end of the list.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Insert the string "hi" at index 0 .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Remove the items at indices 2 through 6.</a:t>
            </a:r>
            <a:endParaRPr sz="15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Print the list.</a:t>
            </a:r>
            <a:endParaRPr sz="2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5524500" y="1532750"/>
            <a:ext cx="328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 methods: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(index, 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(item)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(index)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my_list.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my_list[index]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my_list[start:stop]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Remember we can create lists by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(start, stop, step))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72" name="Google Shape;172;p23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8975" y="335725"/>
            <a:ext cx="1098625" cy="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