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taatliches"/>
      <p:regular r:id="rId20"/>
    </p:embeddedFont>
    <p:embeddedFont>
      <p:font typeface="Manrope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Manrope Medium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taatliches-regular.fntdata"/><Relationship Id="rId22" Type="http://schemas.openxmlformats.org/officeDocument/2006/relationships/font" Target="fonts/Manrope-bold.fntdata"/><Relationship Id="rId21" Type="http://schemas.openxmlformats.org/officeDocument/2006/relationships/font" Target="fonts/Manrope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ManropeMedium-bold.fntdata"/><Relationship Id="rId27" Type="http://schemas.openxmlformats.org/officeDocument/2006/relationships/font" Target="fonts/Manrope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386d45d5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386d45d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386d45d5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386d45d5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4386d45d5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4386d45d5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4391e314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4391e314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591e17b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591e17b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5b3609f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5b3609f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ca806e42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ca806e42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dab9634d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dab9634d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dab9634df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dab9634df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dab9634df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dab9634df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386d45d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386d45d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hyperlink" Target="http://www.youtube.com/watch?v=EuXnm_ovLtE" TargetMode="External"/><Relationship Id="rId5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hyperlink" Target="http://www.youtube.com/watch?v=YOJsKatW-Ts" TargetMode="External"/><Relationship Id="rId5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gDlUad9E8QwuHJ01ZGsHPr8_MPCFFHjV?usp=sharing" TargetMode="External"/><Relationship Id="rId4" Type="http://schemas.openxmlformats.org/officeDocument/2006/relationships/hyperlink" Target="http://www.youtube.com/watch?v=pHJ5zGsh3FQ" TargetMode="External"/><Relationship Id="rId5" Type="http://schemas.openxmlformats.org/officeDocument/2006/relationships/image" Target="../media/image5.jp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hyperlink" Target="http://www.youtube.com/watch?v=ODzLLtTmtrs" TargetMode="External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Sequences: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Transforming part III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Wednesday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October 26  2024 	TOH210</a:t>
            </a:r>
            <a:endParaRPr sz="1600">
              <a:solidFill>
                <a:srgbClr val="36174D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439750" y="1557625"/>
            <a:ext cx="2595600" cy="2324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Randomly getting a number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random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random.uniform(0,1)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843700" y="2756575"/>
            <a:ext cx="19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0.1428235156429093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843700" y="3061375"/>
            <a:ext cx="19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0.455366066276903</a:t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843700" y="3366175"/>
            <a:ext cx="19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0.813013902480166</a:t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3217750" y="1557625"/>
            <a:ext cx="2103600" cy="2324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Setting up our strings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 =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new_text =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4351350" y="2571750"/>
            <a:ext cx="4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542750" y="1557625"/>
            <a:ext cx="3194400" cy="2324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Fill in the blanks: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letter in text: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random.uniform(0,1)&gt;____: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new_text += ____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new_text += ______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8034925" y="2327950"/>
            <a:ext cx="5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7123225" y="3108675"/>
            <a:ext cx="9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letter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7190400" y="2590088"/>
            <a:ext cx="5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402350" y="4038600"/>
            <a:ext cx="812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We're going to replace about half of the letters in text.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 this, we'll go through text and if the random float we generate is </a:t>
            </a:r>
            <a:r>
              <a:rPr b="1" lang="en">
                <a:solidFill>
                  <a:srgbClr val="FF00FF"/>
                </a:solidFill>
              </a:rPr>
              <a:t>over 0.5</a:t>
            </a:r>
            <a:r>
              <a:rPr lang="en"/>
              <a:t>, we're going to add an </a:t>
            </a:r>
            <a:r>
              <a:rPr b="1" lang="en">
                <a:solidFill>
                  <a:srgbClr val="FF00FF"/>
                </a:solidFill>
              </a:rPr>
              <a:t>"X"</a:t>
            </a:r>
            <a:r>
              <a:rPr lang="en"/>
              <a:t>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new_text</a:t>
            </a:r>
            <a:r>
              <a:rPr lang="en"/>
              <a:t>, otherwise add the original </a:t>
            </a:r>
            <a:r>
              <a:rPr b="1" lang="en">
                <a:solidFill>
                  <a:srgbClr val="FF00FF"/>
                </a:solidFill>
              </a:rPr>
              <a:t>letter</a:t>
            </a:r>
            <a:endParaRPr b="1">
              <a:solidFill>
                <a:srgbClr val="FF00FF"/>
              </a:solidFill>
            </a:endParaRPr>
          </a:p>
        </p:txBody>
      </p:sp>
      <p:pic>
        <p:nvPicPr>
          <p:cNvPr descr="A 2 minute countdown timer with LoFi Chillhop background music. Can be used as relaxing music or as a relaxing intermission for your work meeting." id="172" name="Google Shape;172;p24" title="2 Minute timer LoFi relaxing Chillhop background music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8258" y="282000"/>
            <a:ext cx="71146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769375" y="281725"/>
            <a:ext cx="20466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🦆</a:t>
            </a: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around and find out	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3751800" y="425425"/>
            <a:ext cx="350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Let’s create a function to randomly replace some letters from a  text with some ducks </a:t>
            </a:r>
            <a:r>
              <a:rPr lang="en">
                <a:solidFill>
                  <a:schemeClr val="dk1"/>
                </a:solidFill>
              </a:rPr>
              <a:t>🦆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/>
        </p:nvSpPr>
        <p:spPr>
          <a:xfrm>
            <a:off x="5379175" y="1557625"/>
            <a:ext cx="3144900" cy="2324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Fill in the blanks: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letter in text: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random.uniform(0,1)&gt;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new_text += </a:t>
            </a: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🦆</a:t>
            </a: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new_text +=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letter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859550" y="1600200"/>
            <a:ext cx="4567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put it all together! Create a function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ducked_up</a:t>
            </a:r>
            <a:r>
              <a:rPr lang="en"/>
              <a:t> that takes in a string and returns a ducked-up string.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is below: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greeting =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"bonjour"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print(ducked_up(greeting))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if you rerun you’ll get a new ducked up string each time!</a:t>
            </a:r>
            <a:endParaRPr/>
          </a:p>
        </p:txBody>
      </p:sp>
      <p:grpSp>
        <p:nvGrpSpPr>
          <p:cNvPr id="181" name="Google Shape;181;p25"/>
          <p:cNvGrpSpPr/>
          <p:nvPr/>
        </p:nvGrpSpPr>
        <p:grpSpPr>
          <a:xfrm>
            <a:off x="3289100" y="2584975"/>
            <a:ext cx="1219200" cy="890125"/>
            <a:chOff x="3136700" y="2661175"/>
            <a:chExt cx="1219200" cy="890125"/>
          </a:xfrm>
        </p:grpSpPr>
        <p:sp>
          <p:nvSpPr>
            <p:cNvPr id="182" name="Google Shape;182;p25"/>
            <p:cNvSpPr txBox="1"/>
            <p:nvPr/>
          </p:nvSpPr>
          <p:spPr>
            <a:xfrm>
              <a:off x="3136700" y="2661175"/>
              <a:ext cx="1219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🦆</a:t>
              </a:r>
              <a:r>
                <a:rPr lang="en"/>
                <a:t>onjou</a:t>
              </a:r>
              <a:r>
                <a:rPr lang="en">
                  <a:solidFill>
                    <a:schemeClr val="dk1"/>
                  </a:solidFill>
                </a:rPr>
                <a:t>🦆</a:t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3360275" y="2954225"/>
              <a:ext cx="144325" cy="597075"/>
            </a:xfrm>
            <a:custGeom>
              <a:rect b="b" l="l" r="r" t="t"/>
              <a:pathLst>
                <a:path extrusionOk="0" h="23883" w="5773">
                  <a:moveTo>
                    <a:pt x="0" y="23883"/>
                  </a:moveTo>
                  <a:cubicBezTo>
                    <a:pt x="962" y="22664"/>
                    <a:pt x="5725" y="20552"/>
                    <a:pt x="5773" y="16571"/>
                  </a:cubicBezTo>
                  <a:cubicBezTo>
                    <a:pt x="5821" y="12591"/>
                    <a:pt x="1201" y="2762"/>
                    <a:pt x="286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84" name="Google Shape;184;p25"/>
          <p:cNvGrpSpPr/>
          <p:nvPr/>
        </p:nvGrpSpPr>
        <p:grpSpPr>
          <a:xfrm>
            <a:off x="2852770" y="3620000"/>
            <a:ext cx="2080180" cy="517825"/>
            <a:chOff x="2852770" y="3620000"/>
            <a:chExt cx="2080180" cy="517825"/>
          </a:xfrm>
        </p:grpSpPr>
        <p:sp>
          <p:nvSpPr>
            <p:cNvPr id="185" name="Google Shape;185;p25"/>
            <p:cNvSpPr txBox="1"/>
            <p:nvPr/>
          </p:nvSpPr>
          <p:spPr>
            <a:xfrm>
              <a:off x="3313550" y="3737625"/>
              <a:ext cx="1619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</a:t>
              </a:r>
              <a:r>
                <a:rPr lang="en">
                  <a:solidFill>
                    <a:schemeClr val="dk1"/>
                  </a:solidFill>
                </a:rPr>
                <a:t>🦆</a:t>
              </a:r>
              <a:r>
                <a:rPr lang="en"/>
                <a:t>nj</a:t>
              </a:r>
              <a:r>
                <a:rPr lang="en">
                  <a:solidFill>
                    <a:schemeClr val="dk1"/>
                  </a:solidFill>
                </a:rPr>
                <a:t>🦆</a:t>
              </a:r>
              <a:r>
                <a:rPr lang="en"/>
                <a:t>u</a:t>
              </a:r>
              <a:r>
                <a:rPr lang="en">
                  <a:solidFill>
                    <a:schemeClr val="dk1"/>
                  </a:solidFill>
                </a:rPr>
                <a:t>🦆</a:t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2852770" y="3620000"/>
              <a:ext cx="429600" cy="269275"/>
            </a:xfrm>
            <a:custGeom>
              <a:rect b="b" l="l" r="r" t="t"/>
              <a:pathLst>
                <a:path extrusionOk="0" h="10771" w="17184">
                  <a:moveTo>
                    <a:pt x="488" y="0"/>
                  </a:moveTo>
                  <a:cubicBezTo>
                    <a:pt x="668" y="1167"/>
                    <a:pt x="-1218" y="5206"/>
                    <a:pt x="1565" y="7001"/>
                  </a:cubicBezTo>
                  <a:cubicBezTo>
                    <a:pt x="4348" y="8796"/>
                    <a:pt x="14581" y="10143"/>
                    <a:pt x="17184" y="1077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87" name="Google Shape;187;p25"/>
          <p:cNvGrpSpPr/>
          <p:nvPr/>
        </p:nvGrpSpPr>
        <p:grpSpPr>
          <a:xfrm>
            <a:off x="3488407" y="3000900"/>
            <a:ext cx="2083693" cy="608575"/>
            <a:chOff x="3412207" y="3000900"/>
            <a:chExt cx="2083693" cy="608575"/>
          </a:xfrm>
        </p:grpSpPr>
        <p:sp>
          <p:nvSpPr>
            <p:cNvPr id="188" name="Google Shape;188;p25"/>
            <p:cNvSpPr txBox="1"/>
            <p:nvPr/>
          </p:nvSpPr>
          <p:spPr>
            <a:xfrm>
              <a:off x="3918200" y="3000900"/>
              <a:ext cx="157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🦆🦆🦆j🦆🦆🦆</a:t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412207" y="3355275"/>
              <a:ext cx="887300" cy="254200"/>
            </a:xfrm>
            <a:custGeom>
              <a:rect b="b" l="l" r="r" t="t"/>
              <a:pathLst>
                <a:path extrusionOk="0" h="10168" w="35492">
                  <a:moveTo>
                    <a:pt x="1741" y="8257"/>
                  </a:moveTo>
                  <a:cubicBezTo>
                    <a:pt x="1871" y="8317"/>
                    <a:pt x="-2727" y="8378"/>
                    <a:pt x="2519" y="8618"/>
                  </a:cubicBezTo>
                  <a:cubicBezTo>
                    <a:pt x="7765" y="8858"/>
                    <a:pt x="28102" y="11131"/>
                    <a:pt x="33218" y="9695"/>
                  </a:cubicBezTo>
                  <a:cubicBezTo>
                    <a:pt x="38335" y="8259"/>
                    <a:pt x="33218" y="1616"/>
                    <a:pt x="33218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90" name="Google Shape;190;p25"/>
          <p:cNvSpPr txBox="1"/>
          <p:nvPr/>
        </p:nvSpPr>
        <p:spPr>
          <a:xfrm>
            <a:off x="5379175" y="3985425"/>
            <a:ext cx="314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have time, try adding some of the additional parameters at the bottom of the workbook</a:t>
            </a:r>
            <a:endParaRPr/>
          </a:p>
        </p:txBody>
      </p:sp>
      <p:pic>
        <p:nvPicPr>
          <p:cNvPr descr="Listen on Spotify - https://spoti.fi/40Wg75i&#10;&#10;RAINING IN ＯＳＡＫＡ&#10;Lo-fi/Vaporwave beats mix&#10;Sleep &amp; Rain mix&#10;&#10;Listen to another Rain mix here - https://www.youtube.com/watch?v=A7Wo0MnC4z8&#10;&#10;Tracklist:&#10;0:00 ＴＲＡ＄Ｈ - Journey&#10;https://soundcloud.com/prod-trash&#10;&#10;2:24 BIDØ - last sunshine.&#10;https://soundcloud.com/bidolofi/last-sunshine&#10;&#10;3:45 broey. - Paradise&#10;https://soundcloud.com/broeybeats/paradise&#10;&#10;6:04 heytheremylove. - bloom.&#10;https://soundcloud.com/htmlove/bloom&#10;&#10;7:37 tzelun - see u soon&#10;https://soundcloud.com/tzelun/see-u-soon &#10;&#10;9:05 Jay-Lounge - Sleeping City&#10;https://soundcloud.com/jay-lounge/sleeping-city &#10;&#10;11:59 WYS - lone&#10;https://soundcloud.com/wyslofi/lone  &#10;&#10;15:33 Jay-Lounge - Puddles /w Jordy Chandra&#10;https://soundcloud.com/jay-lounge/puddles-w-jordy-chandra&#10;&#10;&#10;Artwork by Nikolai Lockertsen&#10;https://www.artstation.com/nikolailockertsen&#10;&#10;&#10;💜 bootleg 💜&#10;soundcloud - https://soundcloud.com/dabootlegboy&#10;twitter - https://twitter.com/thebootlegboy&#10;instagram - https://instagram.com/thebootlegboy&#10;spotify - https://bootlegboy.lnk.to/spotify&#10;*NEW MERCH* - http://www.thebootlegboy.com/&#10;&#10;💕Subscribe for more vibes like this 💕" id="191" name="Google Shape;191;p25" title="RAINING IN ＯＳＡＫＡ (Lofi HipHop)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8500" y="148056"/>
            <a:ext cx="997500" cy="56109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769375" y="281725"/>
            <a:ext cx="20466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🦆</a:t>
            </a: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around and find out	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3751800" y="425425"/>
            <a:ext cx="350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Let’s create a function to randomly replace some letters from a  text with some ducks </a:t>
            </a:r>
            <a:r>
              <a:rPr lang="en">
                <a:solidFill>
                  <a:schemeClr val="dk1"/>
                </a:solidFill>
              </a:rPr>
              <a:t>🦆</a:t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7001025" y="2661175"/>
            <a:ext cx="476400" cy="3018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01" name="Google Shape;201;p26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202" name="Google Shape;202;p26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26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208" name="Google Shape;208;p26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26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212" name="Google Shape;212;p26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442975" y="1201775"/>
            <a:ext cx="3999900" cy="3416400"/>
          </a:xfrm>
          <a:prstGeom prst="rect">
            <a:avLst/>
          </a:prstGeom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odds = </a:t>
            </a:r>
            <a:r>
              <a:rPr lang="en" sz="1550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55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55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odds.append(</a:t>
            </a:r>
            <a:r>
              <a:rPr lang="en" sz="15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'odd'</a:t>
            </a: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item_5 = odds.pop(</a:t>
            </a:r>
            <a:r>
              <a:rPr lang="en" sz="155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odds.append(item_5)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odds[</a:t>
            </a:r>
            <a:r>
              <a:rPr lang="en" sz="155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55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odds.insert(</a:t>
            </a:r>
            <a:r>
              <a:rPr lang="en" sz="155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5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'🦆'</a:t>
            </a: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odds.remove(</a:t>
            </a:r>
            <a:r>
              <a:rPr lang="en" sz="155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odds</a:t>
            </a:r>
            <a:endParaRPr sz="1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23" name="Google Shape;223;p27"/>
          <p:cNvSpPr txBox="1"/>
          <p:nvPr/>
        </p:nvSpPr>
        <p:spPr>
          <a:xfrm>
            <a:off x="1024350" y="3847175"/>
            <a:ext cx="3263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solidFill>
                  <a:srgbClr val="1F1F1F"/>
                </a:solidFill>
              </a:rPr>
              <a:t>[3, 21, 'odd', 13, '🦆']</a:t>
            </a:r>
            <a:endParaRPr sz="2450">
              <a:solidFill>
                <a:srgbClr val="1F1F1F"/>
              </a:solidFill>
            </a:endParaRPr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4669050" y="314275"/>
            <a:ext cx="3836700" cy="4363200"/>
          </a:xfrm>
          <a:prstGeom prst="rect">
            <a:avLst/>
          </a:prstGeom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random</a:t>
            </a:r>
            <a:endParaRPr b="1" sz="12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ducked_up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2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threshold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2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b="1" lang="en" sz="1250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""" Censors some of the text"""</a:t>
            </a:r>
            <a:endParaRPr b="1" sz="125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new_text = </a:t>
            </a:r>
            <a:r>
              <a:rPr b="1" lang="en" sz="12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b="1" sz="125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b="1" lang="en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text:</a:t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random.uniform(</a:t>
            </a:r>
            <a:r>
              <a:rPr b="1" lang="en" sz="125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5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)&lt;threshold:</a:t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new_text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b="1" lang="en" sz="12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chemeClr val="dk1"/>
                </a:solidFill>
              </a:rPr>
              <a:t>🦆</a:t>
            </a:r>
            <a:r>
              <a:rPr b="1" lang="en" sz="12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sz="125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new_text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+= letter</a:t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new_text</a:t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ducked_up(</a:t>
            </a:r>
            <a:r>
              <a:rPr b="1" lang="en" sz="125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"bonjour"</a:t>
            </a:r>
            <a:r>
              <a:rPr b="1" lang="en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55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6503425" y="4277175"/>
            <a:ext cx="15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</a:t>
            </a:r>
            <a:r>
              <a:rPr lang="en">
                <a:solidFill>
                  <a:schemeClr val="dk1"/>
                </a:solidFill>
              </a:rPr>
              <a:t>🦆🦆</a:t>
            </a:r>
            <a:r>
              <a:rPr lang="en"/>
              <a:t>ur</a:t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5275020" y="4279750"/>
            <a:ext cx="1175825" cy="254425"/>
          </a:xfrm>
          <a:custGeom>
            <a:rect b="b" l="l" r="r" t="t"/>
            <a:pathLst>
              <a:path extrusionOk="0" h="10177" w="47033">
                <a:moveTo>
                  <a:pt x="3408" y="0"/>
                </a:moveTo>
                <a:cubicBezTo>
                  <a:pt x="3408" y="1616"/>
                  <a:pt x="-3863" y="8259"/>
                  <a:pt x="3408" y="9695"/>
                </a:cubicBezTo>
                <a:cubicBezTo>
                  <a:pt x="10679" y="11131"/>
                  <a:pt x="39762" y="8798"/>
                  <a:pt x="47033" y="861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7" name="Google Shape;227;p27"/>
          <p:cNvSpPr txBox="1"/>
          <p:nvPr/>
        </p:nvSpPr>
        <p:spPr>
          <a:xfrm>
            <a:off x="6876450" y="3684750"/>
            <a:ext cx="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>
                <a:solidFill>
                  <a:schemeClr val="dk1"/>
                </a:solidFill>
              </a:rPr>
              <a:t>🦆</a:t>
            </a:r>
            <a:r>
              <a:rPr lang="en"/>
              <a:t>njour</a:t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6487250" y="3884234"/>
            <a:ext cx="390475" cy="193525"/>
          </a:xfrm>
          <a:custGeom>
            <a:rect b="b" l="l" r="r" t="t"/>
            <a:pathLst>
              <a:path extrusionOk="0" h="7741" w="15619">
                <a:moveTo>
                  <a:pt x="0" y="7742"/>
                </a:moveTo>
                <a:cubicBezTo>
                  <a:pt x="449" y="6575"/>
                  <a:pt x="90" y="1998"/>
                  <a:pt x="2693" y="741"/>
                </a:cubicBezTo>
                <a:cubicBezTo>
                  <a:pt x="5296" y="-516"/>
                  <a:pt x="13465" y="292"/>
                  <a:pt x="15619" y="2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/>
        </p:nvSpPr>
        <p:spPr>
          <a:xfrm>
            <a:off x="99175" y="-16325"/>
            <a:ext cx="6282600" cy="4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ducked_up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emoji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"duck"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threshold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)-&gt;</a:t>
            </a:r>
            <a:r>
              <a:rPr lang="en" sz="1100">
                <a:solidFill>
                  <a:srgbClr val="257693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"""Replaces some of the text with the emoji, based off the threshold passed in. If the emoji string isn't one of the options, an X will be used. This returns the new string"""</a:t>
            </a:r>
            <a:endParaRPr sz="11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new_text = 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11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letter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text: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random.uniform(</a:t>
            </a:r>
            <a:r>
              <a:rPr lang="en" sz="11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)&lt;threshold: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emoji == 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"duck"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new_text += 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"🦆"</a:t>
            </a:r>
            <a:endParaRPr sz="11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emoji == 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"octopus"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new_text += 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'🐙'</a:t>
            </a:r>
            <a:endParaRPr sz="11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emoji == 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"butterfly"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new_text += 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'🦋'</a:t>
            </a:r>
            <a:endParaRPr sz="11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new_text += </a:t>
            </a:r>
            <a:r>
              <a:rPr lang="en" sz="11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endParaRPr sz="11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new_text += letter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new_text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4656650" y="1634050"/>
            <a:ext cx="3796200" cy="31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Example function calls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ducked_up(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"bonjour"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ducked_up(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"bonjour"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"duck"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ducked_up(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"bonjour"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"duck"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ducked_up(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"bonjour"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"butterfly"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ducked_up(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"bonjour"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"snail"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2163425" y="267000"/>
            <a:ext cx="3483000" cy="2349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6652375" y="169200"/>
            <a:ext cx="193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you can add defaults to parameters to make them optional!</a:t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5706125" y="79606"/>
            <a:ext cx="1345275" cy="187375"/>
          </a:xfrm>
          <a:custGeom>
            <a:rect b="b" l="l" r="r" t="t"/>
            <a:pathLst>
              <a:path extrusionOk="0" h="7495" w="53811">
                <a:moveTo>
                  <a:pt x="53811" y="7496"/>
                </a:moveTo>
                <a:cubicBezTo>
                  <a:pt x="48836" y="6252"/>
                  <a:pt x="32929" y="164"/>
                  <a:pt x="23960" y="33"/>
                </a:cubicBezTo>
                <a:cubicBezTo>
                  <a:pt x="14992" y="-98"/>
                  <a:pt x="3993" y="5597"/>
                  <a:pt x="0" y="671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8" name="Google Shape;238;p28"/>
          <p:cNvSpPr txBox="1"/>
          <p:nvPr/>
        </p:nvSpPr>
        <p:spPr>
          <a:xfrm>
            <a:off x="7836475" y="2288200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🦆🦆njo🦆r</a:t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7986600" y="3012700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bonjo🦆r</a:t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>
            <a:off x="7986600" y="3976100"/>
            <a:ext cx="11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bo🦋jo🦋r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7909375" y="4533175"/>
            <a:ext cx="101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XXnXXuX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836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colab workbook</a:t>
            </a:r>
            <a:endParaRPr b="1" sz="5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Lofi Hip Hop Beats 🌍 Nostalgic Retro Vibes &amp; 1980s &amp; 90s Japanese Town Ambience 🌆 Lofi Rain Playlist&#10;&#10;The Japanese Town is dedicated for lofi beats &amp; lofi rain music. We present relaxing rain &#10;Atmosphere and lofi ambience which is perfect for sleep,relaxing &amp; Study.&#10;&#10;subcribe if you would like to support me:&#10;https://youtube.com/@TheJapaneseTown-jt6fy?si=ArqZSq7CWVnePQWX&#10;&#10;&#10;All the artwork and music is created by our team - The Japanese Town &#10;&#10;#lofi #lofibeats #rainsounds" id="73" name="Google Shape;73;p16" title="Lofi Hip Hop Beats 🌍 Nostalgic Retro Vibes &amp; 1980s &amp; 90s Japanese Town Ambience 🌆 Lofi Rain Playlis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370300"/>
            <a:ext cx="869775" cy="4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852550" y="489000"/>
            <a:ext cx="3000000" cy="8313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Take a few minutes to fill out mid-semester check-in up on Moodle under Course Information!</a:t>
            </a:r>
            <a:endParaRPr sz="1700"/>
          </a:p>
        </p:txBody>
      </p:sp>
      <p:pic>
        <p:nvPicPr>
          <p:cNvPr id="75" name="Google Shape;75;p16" title="Screenshot 2025-03-26 at 11.44.02 A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1475" y="263600"/>
            <a:ext cx="4320814" cy="18460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4511950" y="1968425"/>
            <a:ext cx="1009800" cy="1413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2381066" y="1349050"/>
            <a:ext cx="1982750" cy="797200"/>
          </a:xfrm>
          <a:custGeom>
            <a:rect b="b" l="l" r="r" t="t"/>
            <a:pathLst>
              <a:path extrusionOk="0" h="31888" w="79310">
                <a:moveTo>
                  <a:pt x="5524" y="0"/>
                </a:moveTo>
                <a:cubicBezTo>
                  <a:pt x="5524" y="5027"/>
                  <a:pt x="-6774" y="25493"/>
                  <a:pt x="5524" y="30161"/>
                </a:cubicBezTo>
                <a:cubicBezTo>
                  <a:pt x="17822" y="34829"/>
                  <a:pt x="67012" y="28365"/>
                  <a:pt x="79310" y="2800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177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 week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061125" y="1235150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84" name="Google Shape;84;p17" title="Screenshot 2025-03-24 at 12.37.40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425" y="1634725"/>
            <a:ext cx="8359352" cy="32495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5324250" y="2859325"/>
            <a:ext cx="1191300" cy="2958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7706475" y="4260625"/>
            <a:ext cx="1224300" cy="4392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6515550" y="3854300"/>
            <a:ext cx="1224300" cy="3540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2970625" y="3883400"/>
            <a:ext cx="1191300" cy="2958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173750" y="357925"/>
            <a:ext cx="305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Warmup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852175" y="1532750"/>
            <a:ext cx="4327500" cy="27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Write a program that does the following:</a:t>
            </a:r>
            <a:endParaRPr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Create a list called </a:t>
            </a:r>
            <a:r>
              <a:rPr b="1"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odds</a:t>
            </a: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 containing the </a:t>
            </a:r>
            <a:r>
              <a:rPr b="1"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odd numbers 3 through 21</a:t>
            </a:r>
            <a:endParaRPr b="1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rope"/>
              <a:buAutoNum type="arabicPeriod"/>
            </a:pPr>
            <a:r>
              <a:rPr b="1"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Append </a:t>
            </a: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‘odd’ to the end of the list.</a:t>
            </a:r>
            <a:endParaRPr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rope"/>
              <a:buAutoNum type="arabicPeriod"/>
            </a:pPr>
            <a:r>
              <a:rPr b="1"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Remove </a:t>
            </a: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the number at index 5, and append it to the end of the list.</a:t>
            </a:r>
            <a:endParaRPr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rope"/>
              <a:buAutoNum type="arabicPeriod"/>
            </a:pPr>
            <a:r>
              <a:rPr b="1"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Remove</a:t>
            </a: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 the items at indices 2 through 7.</a:t>
            </a:r>
            <a:endParaRPr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rope"/>
              <a:buAutoNum type="arabicPeriod"/>
            </a:pPr>
            <a:r>
              <a:rPr b="1"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Insert</a:t>
            </a: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 the string </a:t>
            </a: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‘</a:t>
            </a:r>
            <a:r>
              <a:rPr lang="en">
                <a:solidFill>
                  <a:schemeClr val="dk1"/>
                </a:solidFill>
              </a:rPr>
              <a:t>🦆</a:t>
            </a: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’</a:t>
            </a: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 at index 5.</a:t>
            </a:r>
            <a:endParaRPr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rope"/>
              <a:buAutoNum type="arabicPeriod"/>
            </a:pPr>
            <a:r>
              <a:rPr b="1"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Remove</a:t>
            </a: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 the number 5 from the list.</a:t>
            </a:r>
            <a:endParaRPr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rope"/>
              <a:buAutoNum type="arabicPeriod"/>
            </a:pPr>
            <a:r>
              <a:rPr b="1"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Print</a:t>
            </a: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 the list.</a:t>
            </a:r>
            <a:endParaRPr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524500" y="1532750"/>
            <a:ext cx="3289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List methods: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my_list.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(item)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my_list.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(index, item)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my_list.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(item)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my_list.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(index)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my_list.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my_list[index]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my_list[start:stop]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Remember we can create lists by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(start, stop, step))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615275" y="4511150"/>
            <a:ext cx="300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F1F1F"/>
                </a:solidFill>
              </a:rPr>
              <a:t>[3, 21, 'odd', 13, '🦆']</a:t>
            </a:r>
            <a:endParaRPr sz="165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215600" y="4168925"/>
            <a:ext cx="399675" cy="505346"/>
          </a:xfrm>
          <a:custGeom>
            <a:rect b="b" l="l" r="r" t="t"/>
            <a:pathLst>
              <a:path extrusionOk="0" h="18408" w="15987">
                <a:moveTo>
                  <a:pt x="10933" y="0"/>
                </a:moveTo>
                <a:cubicBezTo>
                  <a:pt x="9128" y="1685"/>
                  <a:pt x="-737" y="7039"/>
                  <a:pt x="105" y="10107"/>
                </a:cubicBezTo>
                <a:cubicBezTo>
                  <a:pt x="947" y="13175"/>
                  <a:pt x="13340" y="17025"/>
                  <a:pt x="15987" y="1840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descr="8 minute timer with music&#10;8 minute calm timer&#10;&#10;&#10;Timers for the classroom! &#10;8 Minute Countdown Timer with Alarm | Relaxing Music | Timers for the Classroom | Candy Land 🍭&#10;&#10;8 Minute Timer with relaxing music&#10;8 Minute Timer with Music for Classroom&#10;Calming Music for the Classroom&#10;&#10;Find timers with relaxing, calming, focus music.&#10;Timers that can be used in schools and classrooms.&#10;Music to help you study and concentrate.&#10;Music to help you focus.&#10;Timers to help you focus.&#10;Pomodoro timers.&#10;&#10;I love creating timers! I hope you have great success in focusing and working on your goal! Good luck!!!&#10;&#10;Thank you for the support and subscribing :) I am so glad that you joined the community! Thank you and I hope you enjoy this timer!!!!" id="98" name="Google Shape;98;p18" title="8 Minute Countdown Timer with Alarm | Relaxing Music | Timers for the Classroom | Candy Land 🍭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8250" y="230700"/>
            <a:ext cx="898400" cy="5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834500" y="833000"/>
            <a:ext cx="2110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🐦‍⬛🐦‍⬛🐦‍⬛</a:t>
            </a:r>
            <a:r>
              <a:rPr lang="en" sz="2300"/>
              <a:t>🐦‍⬛</a:t>
            </a:r>
            <a:r>
              <a:rPr lang="en" sz="2300">
                <a:solidFill>
                  <a:schemeClr val="dk1"/>
                </a:solidFill>
              </a:rPr>
              <a:t>🦆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863450" y="1353850"/>
            <a:ext cx="62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 sz="332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895450" y="1990675"/>
            <a:ext cx="78588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list methods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that add or remove items from a list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functions that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change a list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vs functions that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make a new list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alias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vs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clone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830125" y="2151100"/>
            <a:ext cx="5932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What about changing a string?</a:t>
            </a:r>
            <a:endParaRPr/>
          </a:p>
        </p:txBody>
      </p:sp>
      <p:grpSp>
        <p:nvGrpSpPr>
          <p:cNvPr id="111" name="Google Shape;111;p20"/>
          <p:cNvGrpSpPr/>
          <p:nvPr/>
        </p:nvGrpSpPr>
        <p:grpSpPr>
          <a:xfrm>
            <a:off x="747475" y="170500"/>
            <a:ext cx="7728275" cy="1680900"/>
            <a:chOff x="747475" y="170500"/>
            <a:chExt cx="7728275" cy="1680900"/>
          </a:xfrm>
        </p:grpSpPr>
        <p:sp>
          <p:nvSpPr>
            <p:cNvPr id="112" name="Google Shape;112;p20"/>
            <p:cNvSpPr txBox="1"/>
            <p:nvPr/>
          </p:nvSpPr>
          <p:spPr>
            <a:xfrm>
              <a:off x="830125" y="170500"/>
              <a:ext cx="4013100" cy="6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2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changing a list </a:t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13" name="Google Shape;113;p20"/>
            <p:cNvSpPr txBox="1"/>
            <p:nvPr/>
          </p:nvSpPr>
          <p:spPr>
            <a:xfrm>
              <a:off x="747475" y="866200"/>
              <a:ext cx="4600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lst = ["a", "b", "c", "d"]</a:t>
              </a:r>
              <a:endParaRPr>
                <a:solidFill>
                  <a:schemeClr val="dk2"/>
                </a:solidFill>
              </a:endParaRPr>
            </a:p>
          </p:txBody>
        </p:sp>
        <p:grpSp>
          <p:nvGrpSpPr>
            <p:cNvPr id="114" name="Google Shape;114;p20"/>
            <p:cNvGrpSpPr/>
            <p:nvPr/>
          </p:nvGrpSpPr>
          <p:grpSpPr>
            <a:xfrm>
              <a:off x="5896750" y="812200"/>
              <a:ext cx="2579000" cy="831975"/>
              <a:chOff x="1912625" y="1242400"/>
              <a:chExt cx="2579000" cy="831975"/>
            </a:xfrm>
          </p:grpSpPr>
          <p:sp>
            <p:nvSpPr>
              <p:cNvPr id="115" name="Google Shape;115;p20"/>
              <p:cNvSpPr/>
              <p:nvPr/>
            </p:nvSpPr>
            <p:spPr>
              <a:xfrm>
                <a:off x="2557348" y="1581775"/>
                <a:ext cx="644700" cy="492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“b”</a:t>
                </a:r>
                <a:endParaRPr/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>
                <a:off x="3202072" y="1581775"/>
                <a:ext cx="644700" cy="492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“c”</a:t>
                </a:r>
                <a:endParaRPr/>
              </a:p>
            </p:txBody>
          </p:sp>
          <p:sp>
            <p:nvSpPr>
              <p:cNvPr id="117" name="Google Shape;117;p20"/>
              <p:cNvSpPr/>
              <p:nvPr/>
            </p:nvSpPr>
            <p:spPr>
              <a:xfrm>
                <a:off x="3846795" y="1581775"/>
                <a:ext cx="644700" cy="492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“d”</a:t>
                </a:r>
                <a:endParaRPr/>
              </a:p>
            </p:txBody>
          </p:sp>
          <p:sp>
            <p:nvSpPr>
              <p:cNvPr id="118" name="Google Shape;118;p20"/>
              <p:cNvSpPr/>
              <p:nvPr/>
            </p:nvSpPr>
            <p:spPr>
              <a:xfrm>
                <a:off x="1912625" y="1581775"/>
                <a:ext cx="644700" cy="492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“A”</a:t>
                </a:r>
                <a:endParaRPr/>
              </a:p>
            </p:txBody>
          </p:sp>
          <p:sp>
            <p:nvSpPr>
              <p:cNvPr id="119" name="Google Shape;119;p20"/>
              <p:cNvSpPr txBox="1"/>
              <p:nvPr/>
            </p:nvSpPr>
            <p:spPr>
              <a:xfrm>
                <a:off x="2121025" y="1242400"/>
                <a:ext cx="2370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36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B91CA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0	    1                2               3</a:t>
                </a:r>
                <a:endParaRPr sz="8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  <p:sp>
          <p:nvSpPr>
            <p:cNvPr id="120" name="Google Shape;120;p20"/>
            <p:cNvSpPr txBox="1"/>
            <p:nvPr/>
          </p:nvSpPr>
          <p:spPr>
            <a:xfrm>
              <a:off x="747475" y="1358800"/>
              <a:ext cx="4178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lst[0] = "A"</a:t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21" name="Google Shape;121;p20"/>
          <p:cNvGrpSpPr/>
          <p:nvPr/>
        </p:nvGrpSpPr>
        <p:grpSpPr>
          <a:xfrm>
            <a:off x="830125" y="2946025"/>
            <a:ext cx="5469900" cy="985200"/>
            <a:chOff x="830125" y="2946025"/>
            <a:chExt cx="5469900" cy="985200"/>
          </a:xfrm>
        </p:grpSpPr>
        <p:sp>
          <p:nvSpPr>
            <p:cNvPr id="122" name="Google Shape;122;p20"/>
            <p:cNvSpPr txBox="1"/>
            <p:nvPr/>
          </p:nvSpPr>
          <p:spPr>
            <a:xfrm>
              <a:off x="830125" y="2946025"/>
              <a:ext cx="5469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text = "abcd"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3" name="Google Shape;123;p20"/>
            <p:cNvSpPr txBox="1"/>
            <p:nvPr/>
          </p:nvSpPr>
          <p:spPr>
            <a:xfrm>
              <a:off x="830125" y="3438625"/>
              <a:ext cx="2771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text[0] = "A"</a:t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24" name="Google Shape;124;p20"/>
          <p:cNvSpPr txBox="1"/>
          <p:nvPr/>
        </p:nvSpPr>
        <p:spPr>
          <a:xfrm>
            <a:off x="5835575" y="30160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ERROR</a:t>
            </a:r>
            <a:endParaRPr>
              <a:solidFill>
                <a:srgbClr val="990000"/>
              </a:solidFill>
            </a:endParaRPr>
          </a:p>
        </p:txBody>
      </p:sp>
      <p:grpSp>
        <p:nvGrpSpPr>
          <p:cNvPr id="125" name="Google Shape;125;p20"/>
          <p:cNvGrpSpPr/>
          <p:nvPr/>
        </p:nvGrpSpPr>
        <p:grpSpPr>
          <a:xfrm>
            <a:off x="1982500" y="3537850"/>
            <a:ext cx="4445125" cy="648825"/>
            <a:chOff x="1982500" y="3537850"/>
            <a:chExt cx="4445125" cy="648825"/>
          </a:xfrm>
        </p:grpSpPr>
        <p:sp>
          <p:nvSpPr>
            <p:cNvPr id="126" name="Google Shape;126;p20"/>
            <p:cNvSpPr txBox="1"/>
            <p:nvPr/>
          </p:nvSpPr>
          <p:spPr>
            <a:xfrm>
              <a:off x="3427625" y="3537850"/>
              <a:ext cx="3000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We can’t do assignment like this with characters in a string</a:t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1982500" y="3887925"/>
              <a:ext cx="1453850" cy="298750"/>
            </a:xfrm>
            <a:custGeom>
              <a:rect b="b" l="l" r="r" t="t"/>
              <a:pathLst>
                <a:path extrusionOk="0" h="11950" w="58154">
                  <a:moveTo>
                    <a:pt x="58154" y="0"/>
                  </a:moveTo>
                  <a:cubicBezTo>
                    <a:pt x="54483" y="1983"/>
                    <a:pt x="45818" y="11675"/>
                    <a:pt x="36126" y="11895"/>
                  </a:cubicBezTo>
                  <a:cubicBezTo>
                    <a:pt x="26434" y="12115"/>
                    <a:pt x="6021" y="3083"/>
                    <a:pt x="0" y="132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28" name="Google Shape;128;p20"/>
          <p:cNvSpPr txBox="1"/>
          <p:nvPr/>
        </p:nvSpPr>
        <p:spPr>
          <a:xfrm>
            <a:off x="830125" y="4182675"/>
            <a:ext cx="800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This is because </a:t>
            </a:r>
            <a:r>
              <a:rPr b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lists are mutable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. Mutable means that we can make changes directly to this data after they’ve been created. </a:t>
            </a:r>
            <a:r>
              <a:rPr b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Strings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, however,</a:t>
            </a:r>
            <a:r>
              <a:rPr b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are not mutable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. To change a string, you’ll need to create a new one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1203750" y="659725"/>
            <a:ext cx="1926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So how can we </a:t>
            </a:r>
            <a:r>
              <a:rPr lang="en" sz="27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transform strings</a:t>
            </a:r>
            <a:endParaRPr sz="2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729925" y="2130600"/>
            <a:ext cx="2581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Well we will need to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create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new strings!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And with that, we will need to be able to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return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those new strings.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4087725" y="447750"/>
            <a:ext cx="46293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_first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(text:str,char:str)-&gt;</a:t>
            </a:r>
            <a:r>
              <a:rPr b="1"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"""Takes a string and a character as an argument,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changes the argument text so that the first character of text is the given character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014550" y="2413900"/>
            <a:ext cx="46293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change_first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(text:str,char:str)-&gt;</a:t>
            </a:r>
            <a:r>
              <a:rPr b="1"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"""Takes a string and a character as an argument,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changes the argument text so that the first character of text is the given character"""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167950" y="1527000"/>
            <a:ext cx="4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Manrope"/>
                <a:ea typeface="Manrope"/>
                <a:cs typeface="Manrope"/>
                <a:sym typeface="Manrope"/>
              </a:rPr>
              <a:t>will not work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since no new string is created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4226200" y="3583400"/>
            <a:ext cx="43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will work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since new string is created and returned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1223200" y="723450"/>
            <a:ext cx="6853200" cy="39096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change_first(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:str,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:str)-&gt;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"""Takes a string and a character as an argument,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 changes the argument text so that the first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character of text is the given character"""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new_text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text[1:]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new_text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phrase = "I like to move it move it"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print(change_first(phrase, "U"))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print(phrase)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5076325" y="3641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"U like to move it move it"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5076325" y="3947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"I like to move it move it"</a:t>
            </a:r>
            <a:endParaRPr/>
          </a:p>
        </p:txBody>
      </p:sp>
      <p:cxnSp>
        <p:nvCxnSpPr>
          <p:cNvPr id="146" name="Google Shape;146;p22"/>
          <p:cNvCxnSpPr/>
          <p:nvPr/>
        </p:nvCxnSpPr>
        <p:spPr>
          <a:xfrm flipH="1" rot="10800000">
            <a:off x="4481775" y="3841100"/>
            <a:ext cx="631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2"/>
          <p:cNvCxnSpPr>
            <a:endCxn id="145" idx="1"/>
          </p:cNvCxnSpPr>
          <p:nvPr/>
        </p:nvCxnSpPr>
        <p:spPr>
          <a:xfrm>
            <a:off x="2658925" y="4129750"/>
            <a:ext cx="24174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1756600" y="647250"/>
            <a:ext cx="5640900" cy="39096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mirror_text(text: str) -&gt;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"""Takes a string and returns a new string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that mirrors the original, with the second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half being the reverse of the first half.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 + text[::-1]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phrase =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print(mirror_text(phrase))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print(phrase)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609725" y="3565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"helloolleh"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5609725" y="3871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endParaRPr/>
          </a:p>
        </p:txBody>
      </p:sp>
      <p:cxnSp>
        <p:nvCxnSpPr>
          <p:cNvPr id="155" name="Google Shape;155;p23"/>
          <p:cNvCxnSpPr/>
          <p:nvPr/>
        </p:nvCxnSpPr>
        <p:spPr>
          <a:xfrm flipH="1" rot="10800000">
            <a:off x="5015175" y="3764900"/>
            <a:ext cx="631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3"/>
          <p:cNvCxnSpPr>
            <a:endCxn id="154" idx="1"/>
          </p:cNvCxnSpPr>
          <p:nvPr/>
        </p:nvCxnSpPr>
        <p:spPr>
          <a:xfrm>
            <a:off x="3192325" y="4053550"/>
            <a:ext cx="24174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