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Manrope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Manrope Medium"/>
      <p:regular r:id="rId28"/>
      <p:bold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anrope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5b34b48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5b34b48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dfccd49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dfccd49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dfccd49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dfccd49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5b34b48b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5b34b48b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05adb5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05adb5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5b34b48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5b34b48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dfccd49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dfccd49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dab9634d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dab9634d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fccd49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fccd49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fccd49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dfccd49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5b34b48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5b34b48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5b34b48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5b34b48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beautify.org/random-emoji-generator" TargetMode="External"/><Relationship Id="rId4" Type="http://schemas.openxmlformats.org/officeDocument/2006/relationships/hyperlink" Target="https://codebeautify.org/random-emoji-generator" TargetMode="External"/><Relationship Id="rId5" Type="http://schemas.openxmlformats.org/officeDocument/2006/relationships/hyperlink" Target="http://www.youtube.com/watch?v=dHKiU_1fejs" TargetMode="External"/><Relationship Id="rId6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Files: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28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119475"/>
            <a:ext cx="4173900" cy="5541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Download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make_first.py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the_hobbit.txt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numbers.txt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files from Moodle!</a:t>
            </a:r>
            <a:endParaRPr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69" name="Google Shape;69;p1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625" y="4685925"/>
            <a:ext cx="451575" cy="2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446525" y="1708075"/>
            <a:ext cx="3460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isplay the first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10 characters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Display the first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10 words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the list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Print out the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average word length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for this text.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AutoNum type="arabicPeriod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[Optional] Find the number of times the word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hobbit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appears. Hint: what str method could we use? Or, use counter accumulator on list.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05" name="Google Shape;205;p24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6700" y="251850"/>
            <a:ext cx="781775" cy="4397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6" name="Google Shape;206;p24"/>
          <p:cNvSpPr txBox="1"/>
          <p:nvPr/>
        </p:nvSpPr>
        <p:spPr>
          <a:xfrm>
            <a:off x="4341625" y="1399962"/>
            <a:ext cx="3916800" cy="3324600"/>
          </a:xfrm>
          <a:prstGeom prst="rect">
            <a:avLst/>
          </a:prstGeom>
          <a:noFill/>
          <a:ln cap="flat" cmpd="sng" w="19050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hobbit_file = open("the_hobbit.txt", "r")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hobbit_text = hobbit_file.read()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hobbit_words = hobbit_text.split()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#information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num_char = len(hobbit_text)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num_words = len(hobbit_words)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#your code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46525" y="1708075"/>
            <a:ext cx="346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There is another text file up on Moodle called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numbers.txt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which contains integers separated by spaces.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a new Python file named </a:t>
            </a:r>
            <a:r>
              <a:rPr b="1" lang="en" sz="15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numbers_file.py</a:t>
            </a:r>
            <a:endParaRPr b="1" sz="15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program opens and reads from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numbers.txt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computes and prints the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sum of all numbers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the file.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13" name="Google Shape;213;p2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825" y="295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4" name="Google Shape;214;p25"/>
          <p:cNvSpPr txBox="1"/>
          <p:nvPr/>
        </p:nvSpPr>
        <p:spPr>
          <a:xfrm>
            <a:off x="4159499" y="1708325"/>
            <a:ext cx="3808500" cy="28761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_file =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("numbers.txt", ____)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my_text =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my_file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_________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my_nums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my_text.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__________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#sum numbers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= 0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_ in _______________________: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sum += _________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#display sum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print(sum)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109650" y="881800"/>
            <a:ext cx="15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ill in the blank</a:t>
            </a:r>
            <a:endParaRPr sz="900"/>
          </a:p>
        </p:txBody>
      </p:sp>
      <p:sp>
        <p:nvSpPr>
          <p:cNvPr id="216" name="Google Shape;216;p25"/>
          <p:cNvSpPr txBox="1"/>
          <p:nvPr/>
        </p:nvSpPr>
        <p:spPr>
          <a:xfrm>
            <a:off x="6709125" y="1708075"/>
            <a:ext cx="53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</a:rPr>
              <a:t>‘r’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5883775" y="1901550"/>
            <a:ext cx="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</a:rPr>
              <a:t>read()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5787825" y="2123575"/>
            <a:ext cx="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</a:rPr>
              <a:t>split</a:t>
            </a:r>
            <a:r>
              <a:rPr b="1" lang="en" sz="1500">
                <a:solidFill>
                  <a:srgbClr val="AF00DB"/>
                </a:solidFill>
              </a:rPr>
              <a:t>()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234000" y="2364000"/>
            <a:ext cx="9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</a:rPr>
              <a:t>my_file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4912200" y="3389700"/>
            <a:ext cx="269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</a:rPr>
              <a:t>range(len(my_nums))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5143300" y="3632500"/>
            <a:ext cx="198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</a:rPr>
              <a:t>int(my_nums[_]</a:t>
            </a:r>
            <a:r>
              <a:rPr b="1" lang="en" sz="1500">
                <a:solidFill>
                  <a:srgbClr val="AF00DB"/>
                </a:solidFill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586550" y="1010625"/>
            <a:ext cx="2860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writing</a:t>
            </a: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to a File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open files in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mode which allows us to write text to a file.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a file with the given name doesn’t exist yet, it is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created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We’ll be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creating a new file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called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storybook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.txt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adding some text to it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4105800" y="10467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new_file = open("storybook.txt", "w")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105800" y="2596800"/>
            <a:ext cx="4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new_file.write(story)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105800" y="36455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new_file.close()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6438075" y="864225"/>
            <a:ext cx="8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file name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7601125" y="864225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write mode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32" name="Google Shape;232;p26"/>
          <p:cNvGrpSpPr/>
          <p:nvPr/>
        </p:nvGrpSpPr>
        <p:grpSpPr>
          <a:xfrm>
            <a:off x="5674024" y="1434775"/>
            <a:ext cx="1846776" cy="466950"/>
            <a:chOff x="5674024" y="1434775"/>
            <a:chExt cx="1846776" cy="466950"/>
          </a:xfrm>
        </p:grpSpPr>
        <p:sp>
          <p:nvSpPr>
            <p:cNvPr id="233" name="Google Shape;233;p26"/>
            <p:cNvSpPr txBox="1"/>
            <p:nvPr/>
          </p:nvSpPr>
          <p:spPr>
            <a:xfrm>
              <a:off x="5982700" y="1532425"/>
              <a:ext cx="153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creates file object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5674024" y="1434775"/>
              <a:ext cx="308675" cy="323650"/>
            </a:xfrm>
            <a:custGeom>
              <a:rect b="b" l="l" r="r" t="t"/>
              <a:pathLst>
                <a:path extrusionOk="0" h="12946" w="12347">
                  <a:moveTo>
                    <a:pt x="12347" y="12272"/>
                  </a:moveTo>
                  <a:cubicBezTo>
                    <a:pt x="10422" y="12212"/>
                    <a:pt x="2662" y="13956"/>
                    <a:pt x="797" y="11911"/>
                  </a:cubicBezTo>
                  <a:cubicBezTo>
                    <a:pt x="-1068" y="9866"/>
                    <a:pt x="1098" y="1985"/>
                    <a:pt x="115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35" name="Google Shape;235;p26"/>
          <p:cNvGrpSpPr/>
          <p:nvPr/>
        </p:nvGrpSpPr>
        <p:grpSpPr>
          <a:xfrm>
            <a:off x="5541001" y="4047625"/>
            <a:ext cx="2282424" cy="631650"/>
            <a:chOff x="5541001" y="4123825"/>
            <a:chExt cx="2282424" cy="631650"/>
          </a:xfrm>
        </p:grpSpPr>
        <p:sp>
          <p:nvSpPr>
            <p:cNvPr id="236" name="Google Shape;236;p26"/>
            <p:cNvSpPr txBox="1"/>
            <p:nvPr/>
          </p:nvSpPr>
          <p:spPr>
            <a:xfrm>
              <a:off x="6063025" y="4201375"/>
              <a:ext cx="176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always always always close your file!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541001" y="4123825"/>
              <a:ext cx="558975" cy="391775"/>
            </a:xfrm>
            <a:custGeom>
              <a:rect b="b" l="l" r="r" t="t"/>
              <a:pathLst>
                <a:path extrusionOk="0" h="15671" w="22359">
                  <a:moveTo>
                    <a:pt x="22360" y="14799"/>
                  </a:moveTo>
                  <a:cubicBezTo>
                    <a:pt x="18871" y="14739"/>
                    <a:pt x="4794" y="16905"/>
                    <a:pt x="1425" y="14438"/>
                  </a:cubicBezTo>
                  <a:cubicBezTo>
                    <a:pt x="-1944" y="11972"/>
                    <a:pt x="2027" y="2406"/>
                    <a:pt x="214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38" name="Google Shape;238;p26"/>
          <p:cNvGrpSpPr/>
          <p:nvPr/>
        </p:nvGrpSpPr>
        <p:grpSpPr>
          <a:xfrm>
            <a:off x="5332988" y="2942238"/>
            <a:ext cx="2797412" cy="614288"/>
            <a:chOff x="5332988" y="2332638"/>
            <a:chExt cx="2797412" cy="614288"/>
          </a:xfrm>
        </p:grpSpPr>
        <p:sp>
          <p:nvSpPr>
            <p:cNvPr id="239" name="Google Shape;239;p26"/>
            <p:cNvSpPr txBox="1"/>
            <p:nvPr/>
          </p:nvSpPr>
          <p:spPr>
            <a:xfrm>
              <a:off x="5802100" y="2392825"/>
              <a:ext cx="2328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writes the string to the storybook text file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 flipH="1">
              <a:off x="5332988" y="2332638"/>
              <a:ext cx="388012" cy="272400"/>
            </a:xfrm>
            <a:custGeom>
              <a:rect b="b" l="l" r="r" t="t"/>
              <a:pathLst>
                <a:path extrusionOk="0" h="10896" w="22018">
                  <a:moveTo>
                    <a:pt x="0" y="10107"/>
                  </a:moveTo>
                  <a:cubicBezTo>
                    <a:pt x="2707" y="10107"/>
                    <a:pt x="12573" y="11792"/>
                    <a:pt x="16243" y="10107"/>
                  </a:cubicBezTo>
                  <a:cubicBezTo>
                    <a:pt x="19913" y="8423"/>
                    <a:pt x="21056" y="1685"/>
                    <a:pt x="2201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241" name="Google Shape;241;p26"/>
          <p:cNvSpPr txBox="1"/>
          <p:nvPr/>
        </p:nvSpPr>
        <p:spPr>
          <a:xfrm>
            <a:off x="4145000" y="1887788"/>
            <a:ext cx="47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story = "In a land far away"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3791000" y="286725"/>
            <a:ext cx="5080500" cy="4584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967550" y="1010625"/>
            <a:ext cx="2860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expand your story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more to the story.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Pick topical words to put in the blanks. You can use this </a:t>
            </a:r>
            <a:r>
              <a:rPr lang="en" sz="15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emoji </a:t>
            </a:r>
            <a:r>
              <a:rPr lang="en" sz="15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generator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you’d like help coming up with random items.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can replace </a:t>
            </a:r>
            <a:r>
              <a:rPr b="1"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Golem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with a name of your choosing.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4318525" y="1293575"/>
            <a:ext cx="3795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story = """In a land far away there lived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______________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named </a:t>
            </a:r>
            <a:r>
              <a:rPr b="1"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Golem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who was obsessed with ________. </a:t>
            </a:r>
            <a:r>
              <a:rPr b="1"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Golem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was a 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 creature, never asking for 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____. Until one day </a:t>
            </a:r>
            <a:r>
              <a:rPr b="1"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Golem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came across a magical _____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__."""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5507125" y="1579750"/>
            <a:ext cx="7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creature</a:t>
            </a:r>
            <a:endParaRPr b="1" sz="1000">
              <a:solidFill>
                <a:srgbClr val="AF00DB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5768725" y="2167800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adjective 2</a:t>
            </a:r>
            <a:endParaRPr b="1" sz="1000">
              <a:solidFill>
                <a:srgbClr val="AF00DB"/>
              </a:solidFill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438100" y="244797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object</a:t>
            </a:r>
            <a:endParaRPr b="1" sz="1000">
              <a:solidFill>
                <a:srgbClr val="AF00DB"/>
              </a:solidFill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5416675" y="305312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object</a:t>
            </a:r>
            <a:r>
              <a:rPr b="1" lang="en" sz="10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 2</a:t>
            </a:r>
            <a:endParaRPr b="1" sz="1000">
              <a:solidFill>
                <a:srgbClr val="AF00DB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523350" y="188702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food/drink</a:t>
            </a:r>
            <a:endParaRPr b="1" sz="1000">
              <a:solidFill>
                <a:srgbClr val="AF00DB"/>
              </a:solidFill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54" name="Google Shape;254;p27" title="LOTR Lofi | The Wizards of Middle Earth 🧙🏻‍♂️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6775" y="1764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5423225" y="786250"/>
            <a:ext cx="2787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Reading 7 + discussion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Quiz 3 rewrites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Project 6 (optional)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61" name="Google Shape;261;p2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62" name="Google Shape;262;p2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2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68" name="Google Shape;268;p2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2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72" name="Google Shape;272;p2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295625" y="268425"/>
            <a:ext cx="4979400" cy="4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 = open("the_hobbit.txt", "r")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 = hobbit_file.read()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hobbit_words = hobbit_text.split()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#information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num_char = len(hobbit_text)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num_words = len(hobbit_words)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print("The first 10 characters:", hobbit_text[:10])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item in range(10):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print(hobbit_words[item])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print("Average word length is: ", num_char/num_words)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print(hobbit_text.count('hobbit'))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After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Break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6" name="Google Shape;76;p16" title="Screenshot 2025-03-24 at 12.37.40 PM.png"/>
          <p:cNvPicPr preferRelativeResize="0"/>
          <p:nvPr/>
        </p:nvPicPr>
        <p:blipFill rotWithShape="1">
          <a:blip r:embed="rId5">
            <a:alphaModFix/>
          </a:blip>
          <a:srcRect b="0" l="0" r="0" t="52945"/>
          <a:stretch/>
        </p:blipFill>
        <p:spPr>
          <a:xfrm>
            <a:off x="571425" y="1907425"/>
            <a:ext cx="8359348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706475" y="2812825"/>
            <a:ext cx="1224300" cy="439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515550" y="2406500"/>
            <a:ext cx="1224300" cy="3540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970625" y="2435600"/>
            <a:ext cx="1191300" cy="295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20425" y="595575"/>
            <a:ext cx="265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Challenge standard 1</a:t>
            </a:r>
            <a:endParaRPr sz="2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0200" y="187692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standard combines previous standards and tests not only the logic, but also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documentation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your code.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Exam 1, you can expect the challenge standard to take anywhere from 15-25 minutes to complete.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remaining time can be used to retake previous standards. If you have no standards to retake, you can leave as soon as CH1 is done.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6" name="Google Shape;86;p17" title="Screenshot 2025-03-27 at 12.52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25" y="152400"/>
            <a:ext cx="5265875" cy="4568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91250" y="1545650"/>
            <a:ext cx="4029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make_first</a:t>
            </a:r>
            <a:r>
              <a:rPr b="1" lang="en" sz="3900">
                <a:solidFill>
                  <a:srgbClr val="36174D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b="1" sz="39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Define a function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make_first1</a:t>
            </a:r>
            <a:r>
              <a:rPr lang="en" sz="1500">
                <a:solidFill>
                  <a:schemeClr val="dk1"/>
                </a:solidFill>
              </a:rPr>
              <a:t> which takes a list 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input_list</a:t>
            </a:r>
            <a:r>
              <a:rPr lang="en" sz="1500">
                <a:solidFill>
                  <a:schemeClr val="dk1"/>
                </a:solidFill>
              </a:rPr>
              <a:t>) and an item 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500">
                <a:solidFill>
                  <a:schemeClr val="dk1"/>
                </a:solidFill>
              </a:rPr>
              <a:t>) as arguments, and replaces the item at index 0 from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input_list</a:t>
            </a:r>
            <a:r>
              <a:rPr lang="en" sz="1500">
                <a:solidFill>
                  <a:schemeClr val="dk1"/>
                </a:solidFill>
              </a:rPr>
              <a:t> with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91250" y="3185600"/>
            <a:ext cx="40299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make_first</a:t>
            </a:r>
            <a:r>
              <a:rPr b="1" lang="en" sz="3900">
                <a:solidFill>
                  <a:srgbClr val="36174D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b="1" sz="39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Define a function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make_first2</a:t>
            </a:r>
            <a:r>
              <a:rPr lang="en" sz="1500">
                <a:solidFill>
                  <a:schemeClr val="dk1"/>
                </a:solidFill>
              </a:rPr>
              <a:t> which takes a list 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input_list</a:t>
            </a:r>
            <a:r>
              <a:rPr lang="en" sz="1500">
                <a:solidFill>
                  <a:schemeClr val="dk1"/>
                </a:solidFill>
              </a:rPr>
              <a:t>) and an item 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500">
                <a:solidFill>
                  <a:schemeClr val="dk1"/>
                </a:solidFill>
              </a:rPr>
              <a:t>) as arguments, and returns a new list with the same items as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input_list</a:t>
            </a:r>
            <a:r>
              <a:rPr lang="en" sz="1500">
                <a:solidFill>
                  <a:schemeClr val="dk1"/>
                </a:solidFill>
              </a:rPr>
              <a:t> except the item at index 0 is now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66650" y="1545650"/>
            <a:ext cx="3460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First edit the function header, adding in type annotations and a docstring.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Ask yourself if this function should return something, or is it simply doing a list operation. If returning something, consider a clone.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Update the function definition, so that each function does </a:t>
            </a:r>
            <a:r>
              <a:rPr lang="en" sz="1500">
                <a:solidFill>
                  <a:schemeClr val="dk1"/>
                </a:solidFill>
              </a:rPr>
              <a:t>what</a:t>
            </a:r>
            <a:r>
              <a:rPr lang="en" sz="1500">
                <a:solidFill>
                  <a:schemeClr val="dk1"/>
                </a:solidFill>
              </a:rPr>
              <a:t> it is supposed to do. </a:t>
            </a:r>
            <a:endParaRPr sz="1200"/>
          </a:p>
        </p:txBody>
      </p:sp>
      <p:sp>
        <p:nvSpPr>
          <p:cNvPr id="95" name="Google Shape;95;p18"/>
          <p:cNvSpPr txBox="1"/>
          <p:nvPr/>
        </p:nvSpPr>
        <p:spPr>
          <a:xfrm>
            <a:off x="297800" y="915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edit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make_first.py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file up on Moodle</a:t>
            </a:r>
            <a:endParaRPr sz="1100"/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96" name="Google Shape;96;p18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375" y="157394"/>
            <a:ext cx="788875" cy="4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863450" y="1353850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95450" y="1990675"/>
            <a:ext cx="78588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transforming strings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by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creating a new string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using concatenation or iteration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25750" y="297575"/>
            <a:ext cx="4659600" cy="469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Today, we’re going to start learning about how to work with </a:t>
            </a: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text files</a:t>
            </a:r>
            <a:endParaRPr sz="23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plain text file is a file with the extension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.txt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Plain text files contain only text, with no formatting or structure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can think of these as a file contains a super long string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324975" y="41791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Once you have it downloaded, try to locate it and open it.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18320" t="0"/>
          <a:stretch/>
        </p:blipFill>
        <p:spPr>
          <a:xfrm>
            <a:off x="374350" y="1790888"/>
            <a:ext cx="4277226" cy="13775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0"/>
          <p:cNvGrpSpPr/>
          <p:nvPr/>
        </p:nvGrpSpPr>
        <p:grpSpPr>
          <a:xfrm>
            <a:off x="5415250" y="387000"/>
            <a:ext cx="3000000" cy="1424646"/>
            <a:chOff x="4881850" y="234600"/>
            <a:chExt cx="3000000" cy="1424646"/>
          </a:xfrm>
        </p:grpSpPr>
        <p:sp>
          <p:nvSpPr>
            <p:cNvPr id="111" name="Google Shape;111;p20"/>
            <p:cNvSpPr txBox="1"/>
            <p:nvPr/>
          </p:nvSpPr>
          <p:spPr>
            <a:xfrm>
              <a:off x="4881850" y="234600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There is a text file up on Moodle called </a:t>
              </a:r>
              <a:r>
                <a:rPr b="1"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the_hobbit.txt</a:t>
              </a:r>
              <a:endParaRPr/>
            </a:p>
          </p:txBody>
        </p:sp>
        <p:pic>
          <p:nvPicPr>
            <p:cNvPr id="112" name="Google Shape;11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06263" y="1012746"/>
              <a:ext cx="1581862" cy="64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20"/>
          <p:cNvGrpSpPr/>
          <p:nvPr/>
        </p:nvGrpSpPr>
        <p:grpSpPr>
          <a:xfrm>
            <a:off x="5415250" y="1943288"/>
            <a:ext cx="3000000" cy="2087438"/>
            <a:chOff x="4881850" y="1790888"/>
            <a:chExt cx="3000000" cy="2087438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4881850" y="1790888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Download this and put it into a folder you can easily locate</a:t>
              </a:r>
              <a:endParaRPr/>
            </a:p>
          </p:txBody>
        </p:sp>
        <p:pic>
          <p:nvPicPr>
            <p:cNvPr id="115" name="Google Shape;115;p20"/>
            <p:cNvPicPr preferRelativeResize="0"/>
            <p:nvPr/>
          </p:nvPicPr>
          <p:blipFill rotWithShape="1">
            <a:blip r:embed="rId5">
              <a:alphaModFix/>
            </a:blip>
            <a:srcRect b="41650" l="0" r="28484" t="0"/>
            <a:stretch/>
          </p:blipFill>
          <p:spPr>
            <a:xfrm>
              <a:off x="5278163" y="2585850"/>
              <a:ext cx="2438075" cy="1292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20"/>
          <p:cNvSpPr/>
          <p:nvPr/>
        </p:nvSpPr>
        <p:spPr>
          <a:xfrm>
            <a:off x="6452250" y="2790800"/>
            <a:ext cx="578400" cy="3207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86550" y="1010625"/>
            <a:ext cx="2860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Reading from a File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get the text out of a file we need to store it as a string in order to manipulate it.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do this we’ll need to create a file object and use it to read from the file we would like to use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We’ll be using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the_hobbit.txt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file we just downloaded for this example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105800" y="10467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 = open("the_hobbit.txt", "r")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105800" y="198720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hobbit_file.read()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105800" y="285145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.split()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105800" y="37217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438075" y="864225"/>
            <a:ext cx="8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file name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601125" y="864225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read mode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28" name="Google Shape;128;p21"/>
          <p:cNvGrpSpPr/>
          <p:nvPr/>
        </p:nvGrpSpPr>
        <p:grpSpPr>
          <a:xfrm>
            <a:off x="5674024" y="1434775"/>
            <a:ext cx="1846776" cy="466950"/>
            <a:chOff x="5674024" y="1434775"/>
            <a:chExt cx="1846776" cy="466950"/>
          </a:xfrm>
        </p:grpSpPr>
        <p:sp>
          <p:nvSpPr>
            <p:cNvPr id="129" name="Google Shape;129;p21"/>
            <p:cNvSpPr txBox="1"/>
            <p:nvPr/>
          </p:nvSpPr>
          <p:spPr>
            <a:xfrm>
              <a:off x="5982700" y="1532425"/>
              <a:ext cx="153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creates file object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5674024" y="1434775"/>
              <a:ext cx="308675" cy="323650"/>
            </a:xfrm>
            <a:custGeom>
              <a:rect b="b" l="l" r="r" t="t"/>
              <a:pathLst>
                <a:path extrusionOk="0" h="12946" w="12347">
                  <a:moveTo>
                    <a:pt x="12347" y="12272"/>
                  </a:moveTo>
                  <a:cubicBezTo>
                    <a:pt x="10422" y="12212"/>
                    <a:pt x="2662" y="13956"/>
                    <a:pt x="797" y="11911"/>
                  </a:cubicBezTo>
                  <a:cubicBezTo>
                    <a:pt x="-1068" y="9866"/>
                    <a:pt x="1098" y="1985"/>
                    <a:pt x="115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31" name="Google Shape;131;p21"/>
          <p:cNvGrpSpPr/>
          <p:nvPr/>
        </p:nvGrpSpPr>
        <p:grpSpPr>
          <a:xfrm>
            <a:off x="4838925" y="2307300"/>
            <a:ext cx="2172475" cy="554100"/>
            <a:chOff x="4838925" y="2307300"/>
            <a:chExt cx="2172475" cy="554100"/>
          </a:xfrm>
        </p:grpSpPr>
        <p:sp>
          <p:nvSpPr>
            <p:cNvPr id="132" name="Google Shape;132;p21"/>
            <p:cNvSpPr txBox="1"/>
            <p:nvPr/>
          </p:nvSpPr>
          <p:spPr>
            <a:xfrm>
              <a:off x="4838925" y="2307300"/>
              <a:ext cx="182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returns entire text of file as a single string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460950" y="2355175"/>
              <a:ext cx="550450" cy="272400"/>
            </a:xfrm>
            <a:custGeom>
              <a:rect b="b" l="l" r="r" t="t"/>
              <a:pathLst>
                <a:path extrusionOk="0" h="10896" w="22018">
                  <a:moveTo>
                    <a:pt x="0" y="10107"/>
                  </a:moveTo>
                  <a:cubicBezTo>
                    <a:pt x="2707" y="10107"/>
                    <a:pt x="12573" y="11792"/>
                    <a:pt x="16243" y="10107"/>
                  </a:cubicBezTo>
                  <a:cubicBezTo>
                    <a:pt x="19913" y="8423"/>
                    <a:pt x="21056" y="1685"/>
                    <a:pt x="2201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34" name="Google Shape;134;p21"/>
          <p:cNvGrpSpPr/>
          <p:nvPr/>
        </p:nvGrpSpPr>
        <p:grpSpPr>
          <a:xfrm>
            <a:off x="4918000" y="3208675"/>
            <a:ext cx="2129500" cy="554100"/>
            <a:chOff x="4918000" y="3208675"/>
            <a:chExt cx="2129500" cy="554100"/>
          </a:xfrm>
        </p:grpSpPr>
        <p:sp>
          <p:nvSpPr>
            <p:cNvPr id="135" name="Google Shape;135;p21"/>
            <p:cNvSpPr txBox="1"/>
            <p:nvPr/>
          </p:nvSpPr>
          <p:spPr>
            <a:xfrm>
              <a:off x="4918000" y="3208675"/>
              <a:ext cx="153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splits single string into list of words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6280475" y="3230475"/>
              <a:ext cx="767025" cy="321025"/>
            </a:xfrm>
            <a:custGeom>
              <a:rect b="b" l="l" r="r" t="t"/>
              <a:pathLst>
                <a:path extrusionOk="0" h="12841" w="30681">
                  <a:moveTo>
                    <a:pt x="0" y="11911"/>
                  </a:moveTo>
                  <a:cubicBezTo>
                    <a:pt x="4392" y="11911"/>
                    <a:pt x="21237" y="13896"/>
                    <a:pt x="26350" y="11911"/>
                  </a:cubicBezTo>
                  <a:cubicBezTo>
                    <a:pt x="31464" y="9926"/>
                    <a:pt x="29959" y="1985"/>
                    <a:pt x="306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37" name="Google Shape;137;p21"/>
          <p:cNvGrpSpPr/>
          <p:nvPr/>
        </p:nvGrpSpPr>
        <p:grpSpPr>
          <a:xfrm>
            <a:off x="5541001" y="4123825"/>
            <a:ext cx="2282424" cy="631650"/>
            <a:chOff x="5541001" y="4123825"/>
            <a:chExt cx="2282424" cy="631650"/>
          </a:xfrm>
        </p:grpSpPr>
        <p:sp>
          <p:nvSpPr>
            <p:cNvPr id="138" name="Google Shape;138;p21"/>
            <p:cNvSpPr txBox="1"/>
            <p:nvPr/>
          </p:nvSpPr>
          <p:spPr>
            <a:xfrm>
              <a:off x="6063025" y="4201375"/>
              <a:ext cx="176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always always always close your file!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541001" y="4123825"/>
              <a:ext cx="558975" cy="391775"/>
            </a:xfrm>
            <a:custGeom>
              <a:rect b="b" l="l" r="r" t="t"/>
              <a:pathLst>
                <a:path extrusionOk="0" h="15671" w="22359">
                  <a:moveTo>
                    <a:pt x="22360" y="14799"/>
                  </a:moveTo>
                  <a:cubicBezTo>
                    <a:pt x="18871" y="14739"/>
                    <a:pt x="4794" y="16905"/>
                    <a:pt x="1425" y="14438"/>
                  </a:cubicBezTo>
                  <a:cubicBezTo>
                    <a:pt x="-1944" y="11972"/>
                    <a:pt x="2027" y="2406"/>
                    <a:pt x="214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40" name="Google Shape;140;p21"/>
          <p:cNvSpPr/>
          <p:nvPr/>
        </p:nvSpPr>
        <p:spPr>
          <a:xfrm>
            <a:off x="4087725" y="1105250"/>
            <a:ext cx="1218300" cy="323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087725" y="3800125"/>
            <a:ext cx="1218300" cy="323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353600" y="431750"/>
            <a:ext cx="37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a new Python file called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hobbit_file.py</a:t>
            </a:r>
            <a:endParaRPr b="1" sz="1100"/>
          </a:p>
        </p:txBody>
      </p:sp>
      <p:sp>
        <p:nvSpPr>
          <p:cNvPr id="143" name="Google Shape;143;p21"/>
          <p:cNvSpPr/>
          <p:nvPr/>
        </p:nvSpPr>
        <p:spPr>
          <a:xfrm>
            <a:off x="3791000" y="286725"/>
            <a:ext cx="5080500" cy="4584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586550" y="477225"/>
            <a:ext cx="2860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Counting characters and words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use the len function to see how many characters and words we have.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Looking at the code below, which gives the count of words? Which gives the count of characters?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258200" y="8181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 = open("the_hobbit.txt", "r")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258200" y="175860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 = hobbit_file.read()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258200" y="262285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 = hobbit_text.split()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258200" y="34931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590475" y="635625"/>
            <a:ext cx="8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file name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753525" y="635625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read mode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5826424" y="1206175"/>
            <a:ext cx="1846776" cy="466950"/>
            <a:chOff x="5674024" y="1434775"/>
            <a:chExt cx="1846776" cy="466950"/>
          </a:xfrm>
        </p:grpSpPr>
        <p:sp>
          <p:nvSpPr>
            <p:cNvPr id="156" name="Google Shape;156;p22"/>
            <p:cNvSpPr txBox="1"/>
            <p:nvPr/>
          </p:nvSpPr>
          <p:spPr>
            <a:xfrm>
              <a:off x="5982700" y="1532425"/>
              <a:ext cx="153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creates file object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674024" y="1434775"/>
              <a:ext cx="308675" cy="323650"/>
            </a:xfrm>
            <a:custGeom>
              <a:rect b="b" l="l" r="r" t="t"/>
              <a:pathLst>
                <a:path extrusionOk="0" h="12946" w="12347">
                  <a:moveTo>
                    <a:pt x="12347" y="12272"/>
                  </a:moveTo>
                  <a:cubicBezTo>
                    <a:pt x="10422" y="12212"/>
                    <a:pt x="2662" y="13956"/>
                    <a:pt x="797" y="11911"/>
                  </a:cubicBezTo>
                  <a:cubicBezTo>
                    <a:pt x="-1068" y="9866"/>
                    <a:pt x="1098" y="1985"/>
                    <a:pt x="115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58" name="Google Shape;158;p22"/>
          <p:cNvGrpSpPr/>
          <p:nvPr/>
        </p:nvGrpSpPr>
        <p:grpSpPr>
          <a:xfrm>
            <a:off x="4991325" y="2078700"/>
            <a:ext cx="2172475" cy="554100"/>
            <a:chOff x="4838925" y="2307300"/>
            <a:chExt cx="2172475" cy="554100"/>
          </a:xfrm>
        </p:grpSpPr>
        <p:sp>
          <p:nvSpPr>
            <p:cNvPr id="159" name="Google Shape;159;p22"/>
            <p:cNvSpPr txBox="1"/>
            <p:nvPr/>
          </p:nvSpPr>
          <p:spPr>
            <a:xfrm>
              <a:off x="4838925" y="2307300"/>
              <a:ext cx="182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returns entire text of file as a single string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460950" y="2355175"/>
              <a:ext cx="550450" cy="272400"/>
            </a:xfrm>
            <a:custGeom>
              <a:rect b="b" l="l" r="r" t="t"/>
              <a:pathLst>
                <a:path extrusionOk="0" h="10896" w="22018">
                  <a:moveTo>
                    <a:pt x="0" y="10107"/>
                  </a:moveTo>
                  <a:cubicBezTo>
                    <a:pt x="2707" y="10107"/>
                    <a:pt x="12573" y="11792"/>
                    <a:pt x="16243" y="10107"/>
                  </a:cubicBezTo>
                  <a:cubicBezTo>
                    <a:pt x="19913" y="8423"/>
                    <a:pt x="21056" y="1685"/>
                    <a:pt x="2201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61" name="Google Shape;161;p22"/>
          <p:cNvGrpSpPr/>
          <p:nvPr/>
        </p:nvGrpSpPr>
        <p:grpSpPr>
          <a:xfrm>
            <a:off x="5070400" y="2980075"/>
            <a:ext cx="2129500" cy="554100"/>
            <a:chOff x="4918000" y="3208675"/>
            <a:chExt cx="2129500" cy="554100"/>
          </a:xfrm>
        </p:grpSpPr>
        <p:sp>
          <p:nvSpPr>
            <p:cNvPr id="162" name="Google Shape;162;p22"/>
            <p:cNvSpPr txBox="1"/>
            <p:nvPr/>
          </p:nvSpPr>
          <p:spPr>
            <a:xfrm>
              <a:off x="4918000" y="3208675"/>
              <a:ext cx="153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splits single string into list of words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280475" y="3230475"/>
              <a:ext cx="767025" cy="321025"/>
            </a:xfrm>
            <a:custGeom>
              <a:rect b="b" l="l" r="r" t="t"/>
              <a:pathLst>
                <a:path extrusionOk="0" h="12841" w="30681">
                  <a:moveTo>
                    <a:pt x="0" y="11911"/>
                  </a:moveTo>
                  <a:cubicBezTo>
                    <a:pt x="4392" y="11911"/>
                    <a:pt x="21237" y="13896"/>
                    <a:pt x="26350" y="11911"/>
                  </a:cubicBezTo>
                  <a:cubicBezTo>
                    <a:pt x="31464" y="9926"/>
                    <a:pt x="29959" y="1985"/>
                    <a:pt x="306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64" name="Google Shape;164;p22"/>
          <p:cNvGrpSpPr/>
          <p:nvPr/>
        </p:nvGrpSpPr>
        <p:grpSpPr>
          <a:xfrm>
            <a:off x="5693401" y="3895225"/>
            <a:ext cx="2282424" cy="631650"/>
            <a:chOff x="5541001" y="4123825"/>
            <a:chExt cx="2282424" cy="631650"/>
          </a:xfrm>
        </p:grpSpPr>
        <p:sp>
          <p:nvSpPr>
            <p:cNvPr id="165" name="Google Shape;165;p22"/>
            <p:cNvSpPr txBox="1"/>
            <p:nvPr/>
          </p:nvSpPr>
          <p:spPr>
            <a:xfrm>
              <a:off x="6063025" y="4201375"/>
              <a:ext cx="176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always always always close your file!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541001" y="4123825"/>
              <a:ext cx="558975" cy="391775"/>
            </a:xfrm>
            <a:custGeom>
              <a:rect b="b" l="l" r="r" t="t"/>
              <a:pathLst>
                <a:path extrusionOk="0" h="15671" w="22359">
                  <a:moveTo>
                    <a:pt x="22360" y="14799"/>
                  </a:moveTo>
                  <a:cubicBezTo>
                    <a:pt x="18871" y="14739"/>
                    <a:pt x="4794" y="16905"/>
                    <a:pt x="1425" y="14438"/>
                  </a:cubicBezTo>
                  <a:cubicBezTo>
                    <a:pt x="-1944" y="11972"/>
                    <a:pt x="2027" y="2406"/>
                    <a:pt x="214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67" name="Google Shape;167;p22"/>
          <p:cNvSpPr txBox="1"/>
          <p:nvPr/>
        </p:nvSpPr>
        <p:spPr>
          <a:xfrm>
            <a:off x="620600" y="3673650"/>
            <a:ext cx="187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len(hobbit_word)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438700" y="3626200"/>
            <a:ext cx="14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count of characters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2438700" y="4026400"/>
            <a:ext cx="13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count of words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867200" y="286725"/>
            <a:ext cx="5080500" cy="4584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586550" y="1010625"/>
            <a:ext cx="3166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want to see the information stored in these two variables, we may find it difficult.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Try printing out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 you see?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try printing out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hobbit_word</a:t>
            </a:r>
            <a:r>
              <a:rPr lang="en">
                <a:solidFill>
                  <a:schemeClr val="dk1"/>
                </a:solidFill>
              </a:rPr>
              <a:t>. What happens?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105800" y="10467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 = open("the_hobbit.txt", "r")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105800" y="198720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hobbit_text = hobbit_file.read()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105800" y="285145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hobbit_word = hobbit_text.split()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105800" y="3721750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hobbit_file.close()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438075" y="864225"/>
            <a:ext cx="8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file name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7601125" y="864225"/>
            <a:ext cx="10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read mode</a:t>
            </a:r>
            <a:endParaRPr sz="12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5674024" y="1434775"/>
            <a:ext cx="1846776" cy="466950"/>
            <a:chOff x="5674024" y="1434775"/>
            <a:chExt cx="1846776" cy="466950"/>
          </a:xfrm>
        </p:grpSpPr>
        <p:sp>
          <p:nvSpPr>
            <p:cNvPr id="183" name="Google Shape;183;p23"/>
            <p:cNvSpPr txBox="1"/>
            <p:nvPr/>
          </p:nvSpPr>
          <p:spPr>
            <a:xfrm>
              <a:off x="5982700" y="1532425"/>
              <a:ext cx="153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creates file object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674024" y="1434775"/>
              <a:ext cx="308675" cy="323650"/>
            </a:xfrm>
            <a:custGeom>
              <a:rect b="b" l="l" r="r" t="t"/>
              <a:pathLst>
                <a:path extrusionOk="0" h="12946" w="12347">
                  <a:moveTo>
                    <a:pt x="12347" y="12272"/>
                  </a:moveTo>
                  <a:cubicBezTo>
                    <a:pt x="10422" y="12212"/>
                    <a:pt x="2662" y="13956"/>
                    <a:pt x="797" y="11911"/>
                  </a:cubicBezTo>
                  <a:cubicBezTo>
                    <a:pt x="-1068" y="9866"/>
                    <a:pt x="1098" y="1985"/>
                    <a:pt x="115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85" name="Google Shape;185;p23"/>
          <p:cNvGrpSpPr/>
          <p:nvPr/>
        </p:nvGrpSpPr>
        <p:grpSpPr>
          <a:xfrm>
            <a:off x="4838925" y="2307300"/>
            <a:ext cx="2172475" cy="554100"/>
            <a:chOff x="4838925" y="2307300"/>
            <a:chExt cx="2172475" cy="554100"/>
          </a:xfrm>
        </p:grpSpPr>
        <p:sp>
          <p:nvSpPr>
            <p:cNvPr id="186" name="Google Shape;186;p23"/>
            <p:cNvSpPr txBox="1"/>
            <p:nvPr/>
          </p:nvSpPr>
          <p:spPr>
            <a:xfrm>
              <a:off x="4838925" y="2307300"/>
              <a:ext cx="182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returns entire text of file as a single string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460950" y="2355175"/>
              <a:ext cx="550450" cy="272400"/>
            </a:xfrm>
            <a:custGeom>
              <a:rect b="b" l="l" r="r" t="t"/>
              <a:pathLst>
                <a:path extrusionOk="0" h="10896" w="22018">
                  <a:moveTo>
                    <a:pt x="0" y="10107"/>
                  </a:moveTo>
                  <a:cubicBezTo>
                    <a:pt x="2707" y="10107"/>
                    <a:pt x="12573" y="11792"/>
                    <a:pt x="16243" y="10107"/>
                  </a:cubicBezTo>
                  <a:cubicBezTo>
                    <a:pt x="19913" y="8423"/>
                    <a:pt x="21056" y="1685"/>
                    <a:pt x="2201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88" name="Google Shape;188;p23"/>
          <p:cNvGrpSpPr/>
          <p:nvPr/>
        </p:nvGrpSpPr>
        <p:grpSpPr>
          <a:xfrm>
            <a:off x="4918000" y="3208675"/>
            <a:ext cx="2129500" cy="554100"/>
            <a:chOff x="4918000" y="3208675"/>
            <a:chExt cx="2129500" cy="554100"/>
          </a:xfrm>
        </p:grpSpPr>
        <p:sp>
          <p:nvSpPr>
            <p:cNvPr id="189" name="Google Shape;189;p23"/>
            <p:cNvSpPr txBox="1"/>
            <p:nvPr/>
          </p:nvSpPr>
          <p:spPr>
            <a:xfrm>
              <a:off x="4918000" y="3208675"/>
              <a:ext cx="153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splits single string into list of words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80475" y="3230475"/>
              <a:ext cx="767025" cy="321025"/>
            </a:xfrm>
            <a:custGeom>
              <a:rect b="b" l="l" r="r" t="t"/>
              <a:pathLst>
                <a:path extrusionOk="0" h="12841" w="30681">
                  <a:moveTo>
                    <a:pt x="0" y="11911"/>
                  </a:moveTo>
                  <a:cubicBezTo>
                    <a:pt x="4392" y="11911"/>
                    <a:pt x="21237" y="13896"/>
                    <a:pt x="26350" y="11911"/>
                  </a:cubicBezTo>
                  <a:cubicBezTo>
                    <a:pt x="31464" y="9926"/>
                    <a:pt x="29959" y="1985"/>
                    <a:pt x="306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91" name="Google Shape;191;p23"/>
          <p:cNvGrpSpPr/>
          <p:nvPr/>
        </p:nvGrpSpPr>
        <p:grpSpPr>
          <a:xfrm>
            <a:off x="5541001" y="4123825"/>
            <a:ext cx="2282424" cy="631650"/>
            <a:chOff x="5541001" y="4123825"/>
            <a:chExt cx="2282424" cy="631650"/>
          </a:xfrm>
        </p:grpSpPr>
        <p:sp>
          <p:nvSpPr>
            <p:cNvPr id="192" name="Google Shape;192;p23"/>
            <p:cNvSpPr txBox="1"/>
            <p:nvPr/>
          </p:nvSpPr>
          <p:spPr>
            <a:xfrm>
              <a:off x="6063025" y="4201375"/>
              <a:ext cx="176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always always always close your file!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541001" y="4123825"/>
              <a:ext cx="558975" cy="391775"/>
            </a:xfrm>
            <a:custGeom>
              <a:rect b="b" l="l" r="r" t="t"/>
              <a:pathLst>
                <a:path extrusionOk="0" h="15671" w="22359">
                  <a:moveTo>
                    <a:pt x="22360" y="14799"/>
                  </a:moveTo>
                  <a:cubicBezTo>
                    <a:pt x="18871" y="14739"/>
                    <a:pt x="4794" y="16905"/>
                    <a:pt x="1425" y="14438"/>
                  </a:cubicBezTo>
                  <a:cubicBezTo>
                    <a:pt x="-1944" y="11972"/>
                    <a:pt x="2027" y="2406"/>
                    <a:pt x="214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94" name="Google Shape;194;p23"/>
          <p:cNvSpPr/>
          <p:nvPr/>
        </p:nvSpPr>
        <p:spPr>
          <a:xfrm>
            <a:off x="4087725" y="1987350"/>
            <a:ext cx="1218300" cy="323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087725" y="2892725"/>
            <a:ext cx="1218300" cy="323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932100" y="2492525"/>
            <a:ext cx="24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</a:rPr>
              <a:t>Squeezed (text too big)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65050" y="3575550"/>
            <a:ext cx="24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</a:rPr>
              <a:t>Goes on forever (too big of a loop)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3791000" y="286725"/>
            <a:ext cx="5080500" cy="4584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