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taatliches"/>
      <p:regular r:id="rId18"/>
    </p:embeddedFont>
    <p:embeddedFont>
      <p:font typeface="Manrope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Manrope Medium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Medium-bold.fntdata"/><Relationship Id="rId25" Type="http://schemas.openxmlformats.org/officeDocument/2006/relationships/font" Target="fonts/Manrope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anrope-regular.fntdata"/><Relationship Id="rId1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2c610d7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2c610d7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96377d1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96377d1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2c610d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2c610d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92c610d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92c610d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2c610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2c610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852d69f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852d69f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16d30a7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16d30a7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16d30a7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16d30a7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16d30a7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16d30a7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1852d69f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1852d69f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Files: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II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7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806125" y="973800"/>
            <a:ext cx="7417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readlines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file method </a:t>
            </a:r>
            <a:r>
              <a:rPr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readlines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gives us another option for reading from a file, returning a list of all the lines from the file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bunny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open("snooze_bunny.txt",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bunny_lines = bunny.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883325" y="3105150"/>
            <a:ext cx="6119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would give us the list: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 (\\(\\\t~zzzz~\n", " ( -.-)\n","o_(\")(\")"]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598675" y="19969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~zzzzz~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 -.-)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o_(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9" name="Google Shape;149;p24"/>
          <p:cNvGrpSpPr/>
          <p:nvPr/>
        </p:nvGrpSpPr>
        <p:grpSpPr>
          <a:xfrm>
            <a:off x="1078575" y="2092375"/>
            <a:ext cx="7096750" cy="1606775"/>
            <a:chOff x="1078575" y="2092375"/>
            <a:chExt cx="7096750" cy="1606775"/>
          </a:xfrm>
        </p:grpSpPr>
        <p:sp>
          <p:nvSpPr>
            <p:cNvPr id="150" name="Google Shape;150;p24"/>
            <p:cNvSpPr/>
            <p:nvPr/>
          </p:nvSpPr>
          <p:spPr>
            <a:xfrm>
              <a:off x="5623225" y="2092375"/>
              <a:ext cx="2552100" cy="291000"/>
            </a:xfrm>
            <a:prstGeom prst="rect">
              <a:avLst/>
            </a:prstGeom>
            <a:solidFill>
              <a:srgbClr val="BD7632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078575" y="3408150"/>
              <a:ext cx="1861800" cy="291000"/>
            </a:xfrm>
            <a:prstGeom prst="rect">
              <a:avLst/>
            </a:prstGeom>
            <a:solidFill>
              <a:srgbClr val="BD7632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4"/>
          <p:cNvGrpSpPr/>
          <p:nvPr/>
        </p:nvGrpSpPr>
        <p:grpSpPr>
          <a:xfrm>
            <a:off x="3107175" y="2419675"/>
            <a:ext cx="3803050" cy="1279475"/>
            <a:chOff x="3107175" y="2419675"/>
            <a:chExt cx="3803050" cy="1279475"/>
          </a:xfrm>
        </p:grpSpPr>
        <p:sp>
          <p:nvSpPr>
            <p:cNvPr id="153" name="Google Shape;153;p24"/>
            <p:cNvSpPr/>
            <p:nvPr/>
          </p:nvSpPr>
          <p:spPr>
            <a:xfrm>
              <a:off x="5623225" y="2419675"/>
              <a:ext cx="1287000" cy="291000"/>
            </a:xfrm>
            <a:prstGeom prst="rect">
              <a:avLst/>
            </a:prstGeom>
            <a:solidFill>
              <a:srgbClr val="9900FF">
                <a:alpha val="4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107175" y="3408150"/>
              <a:ext cx="1098300" cy="291000"/>
            </a:xfrm>
            <a:prstGeom prst="rect">
              <a:avLst/>
            </a:prstGeom>
            <a:solidFill>
              <a:srgbClr val="9900FF">
                <a:alpha val="4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4311675" y="2743800"/>
            <a:ext cx="2598550" cy="938550"/>
            <a:chOff x="4311675" y="2743800"/>
            <a:chExt cx="2598550" cy="938550"/>
          </a:xfrm>
        </p:grpSpPr>
        <p:sp>
          <p:nvSpPr>
            <p:cNvPr id="156" name="Google Shape;156;p24"/>
            <p:cNvSpPr/>
            <p:nvPr/>
          </p:nvSpPr>
          <p:spPr>
            <a:xfrm>
              <a:off x="5623225" y="2743800"/>
              <a:ext cx="1287000" cy="257400"/>
            </a:xfrm>
            <a:prstGeom prst="rect">
              <a:avLst/>
            </a:prstGeom>
            <a:solidFill>
              <a:srgbClr val="1B91CA">
                <a:alpha val="37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4311675" y="3424950"/>
              <a:ext cx="1151700" cy="257400"/>
            </a:xfrm>
            <a:prstGeom prst="rect">
              <a:avLst/>
            </a:prstGeom>
            <a:solidFill>
              <a:srgbClr val="1B91CA">
                <a:alpha val="37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5423225" y="786250"/>
            <a:ext cx="2787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65" name="Google Shape;165;p25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71" name="Google Shape;171;p25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5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75" name="Google Shape;175;p25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81" name="Google Shape;181;p2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525" y="43745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pic = open("snooze_bunny.txt", "w")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lines = [" (\\(\\\t~zzzz~\n",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" ( -.-)\n",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"o_(\")(\")"]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line in lines: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pic.write(line)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pic.close()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4" name="Google Shape;74;p16" title="Screenshot 2025-03-24 at 12.37.40 PM.png"/>
          <p:cNvPicPr preferRelativeResize="0"/>
          <p:nvPr/>
        </p:nvPicPr>
        <p:blipFill rotWithShape="1">
          <a:blip r:embed="rId5">
            <a:alphaModFix/>
          </a:blip>
          <a:srcRect b="0" l="0" r="0" t="52945"/>
          <a:stretch/>
        </p:blipFill>
        <p:spPr>
          <a:xfrm>
            <a:off x="571425" y="1907425"/>
            <a:ext cx="8359348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7706475" y="2812825"/>
            <a:ext cx="1224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515550" y="2406500"/>
            <a:ext cx="1224300" cy="3540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970625" y="2435600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20475" y="3631675"/>
            <a:ext cx="5178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Exam 1 this Friday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(entire class period)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Second attempt on standards from Quizzes 1-3, and first attempt on first challenge standard CH1. Suggestions for studying: review slide decks; redo workbook exercise; solve problems by hand, then type into IDLE to check work; attend TA help sessions and/or office hours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71350" y="1082525"/>
            <a:ext cx="6734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opening and closing a file using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close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reading in a file using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splitting long string into list using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counting characters and words using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finding count of single word using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1975" y="5225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80750" y="1555675"/>
            <a:ext cx="34959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code to do the following: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AutoNum type="alphaLcParenR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and print the number of characters in the file that are not spaces.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AutoNum type="alphaLcParenR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and print the number of times the word “wizard” occurs in the file.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AutoNum type="alphaLcParenR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[optional] Find and print the most common letter in the file.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90" name="Google Shape;90;p18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75" y="43424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8"/>
          <p:cNvSpPr txBox="1"/>
          <p:nvPr/>
        </p:nvSpPr>
        <p:spPr>
          <a:xfrm>
            <a:off x="4203200" y="1555675"/>
            <a:ext cx="3651600" cy="31401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hobbit_words = hobbit_text.split()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#information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num_char = len(hobbit_text)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num_words = len(hobbit_words)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#your code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#a</a:t>
            </a:r>
            <a:endParaRPr b="1"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#b</a:t>
            </a:r>
            <a:endParaRPr b="1"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#c</a:t>
            </a:r>
            <a:endParaRPr b="1"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937975" y="3578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this exercise, you’ll work with the file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the_hobbit.txt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You can use the Python file you created last time (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hobbit_file.py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644400" y="280325"/>
            <a:ext cx="3712800" cy="29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creating file objects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opens a file in read mode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= open("file_name.txt",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opens a file in write mode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= open("file_name.txt", "w")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closes the file– super important!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571550" y="280325"/>
            <a:ext cx="4030800" cy="121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convert to string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converts file object to one looong 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file_string = 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71550" y="1718600"/>
            <a:ext cx="4030800" cy="150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convert to list of words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converts long string to list of words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word_list = file_string.split()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644400" y="3164900"/>
            <a:ext cx="3712800" cy="1787950"/>
            <a:chOff x="644400" y="3164900"/>
            <a:chExt cx="3712800" cy="1787950"/>
          </a:xfrm>
        </p:grpSpPr>
        <p:sp>
          <p:nvSpPr>
            <p:cNvPr id="101" name="Google Shape;101;p19"/>
            <p:cNvSpPr txBox="1"/>
            <p:nvPr/>
          </p:nvSpPr>
          <p:spPr>
            <a:xfrm>
              <a:off x="644400" y="3445650"/>
              <a:ext cx="3712800" cy="15072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writing files</a:t>
              </a:r>
              <a:endParaRPr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adds string to file </a:t>
              </a:r>
              <a:endParaRPr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file_object.</a:t>
              </a:r>
              <a:r>
                <a:rPr b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(string)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3577025" y="3164900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today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4571550" y="3180350"/>
            <a:ext cx="4312675" cy="1775925"/>
            <a:chOff x="4571550" y="3180350"/>
            <a:chExt cx="4312675" cy="1775925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4571550" y="3449075"/>
              <a:ext cx="4030800" cy="150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convert to list of lines </a:t>
              </a:r>
              <a:endParaRPr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returns list where each item is a line from file </a:t>
              </a:r>
              <a:endParaRPr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file_object.</a:t>
              </a:r>
              <a:r>
                <a:rPr b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readlines()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5376025" y="3180350"/>
              <a:ext cx="35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start today, use more when we cover csvs</a:t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48925" y="821400"/>
            <a:ext cx="260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writing multiple lines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you want to write multiple lines to a file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68325" y="783600"/>
            <a:ext cx="5820300" cy="18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_file = </a:t>
            </a:r>
            <a:r>
              <a:rPr b="1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b="1" lang="en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text_lines.txt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"w")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text_file.</a:t>
            </a:r>
            <a:r>
              <a:rPr b="1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68325" y="1222200"/>
            <a:ext cx="650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text_lines = ["first line", "second line", "third line"]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168325" y="2877575"/>
            <a:ext cx="5820300" cy="2126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we execute the code above, and then open </a:t>
            </a:r>
            <a:r>
              <a:rPr b="1" lang="en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text_lines.txt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we will see: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linesecond linethird line</a:t>
            </a:r>
            <a:endParaRPr b="1" sz="15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48925" y="2296475"/>
            <a:ext cx="2463300" cy="2783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make it go to a new line, we need a special character called the newline character </a:t>
            </a:r>
            <a:r>
              <a:rPr b="1" lang="en" sz="15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\n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which we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at the end of each of the items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text_lines.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4243945" y="3856775"/>
            <a:ext cx="4688330" cy="1147125"/>
            <a:chOff x="4243945" y="3856775"/>
            <a:chExt cx="4688330" cy="1147125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4986075" y="4126700"/>
              <a:ext cx="3946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Notice there is no spacing here! That is because these items are essentially being glued together by the </a:t>
              </a:r>
              <a:r>
                <a:rPr b="1"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write</a:t>
              </a: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method</a:t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721902" y="3864825"/>
              <a:ext cx="745825" cy="532050"/>
            </a:xfrm>
            <a:custGeom>
              <a:rect b="b" l="l" r="r" t="t"/>
              <a:pathLst>
                <a:path extrusionOk="0" h="21282" w="29833">
                  <a:moveTo>
                    <a:pt x="13770" y="20253"/>
                  </a:moveTo>
                  <a:cubicBezTo>
                    <a:pt x="11520" y="20253"/>
                    <a:pt x="1340" y="22450"/>
                    <a:pt x="268" y="20253"/>
                  </a:cubicBezTo>
                  <a:cubicBezTo>
                    <a:pt x="-804" y="18056"/>
                    <a:pt x="2786" y="9002"/>
                    <a:pt x="7340" y="7073"/>
                  </a:cubicBezTo>
                  <a:cubicBezTo>
                    <a:pt x="11894" y="5144"/>
                    <a:pt x="23896" y="9859"/>
                    <a:pt x="27593" y="8680"/>
                  </a:cubicBezTo>
                  <a:cubicBezTo>
                    <a:pt x="31290" y="7501"/>
                    <a:pt x="29201" y="1447"/>
                    <a:pt x="2952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18" name="Google Shape;118;p20"/>
            <p:cNvSpPr/>
            <p:nvPr/>
          </p:nvSpPr>
          <p:spPr>
            <a:xfrm>
              <a:off x="4243945" y="3856775"/>
              <a:ext cx="570400" cy="560000"/>
            </a:xfrm>
            <a:custGeom>
              <a:rect b="b" l="l" r="r" t="t"/>
              <a:pathLst>
                <a:path extrusionOk="0" h="22400" w="22816">
                  <a:moveTo>
                    <a:pt x="22816" y="21665"/>
                  </a:moveTo>
                  <a:cubicBezTo>
                    <a:pt x="21496" y="21690"/>
                    <a:pt x="16989" y="23134"/>
                    <a:pt x="14897" y="21814"/>
                  </a:cubicBezTo>
                  <a:cubicBezTo>
                    <a:pt x="12805" y="20494"/>
                    <a:pt x="12532" y="15539"/>
                    <a:pt x="10266" y="13746"/>
                  </a:cubicBezTo>
                  <a:cubicBezTo>
                    <a:pt x="8000" y="11953"/>
                    <a:pt x="2970" y="12625"/>
                    <a:pt x="1301" y="11056"/>
                  </a:cubicBezTo>
                  <a:cubicBezTo>
                    <a:pt x="-367" y="9487"/>
                    <a:pt x="56" y="6176"/>
                    <a:pt x="255" y="4333"/>
                  </a:cubicBezTo>
                  <a:cubicBezTo>
                    <a:pt x="454" y="2490"/>
                    <a:pt x="2123" y="722"/>
                    <a:pt x="249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19" name="Google Shape;119;p20"/>
          <p:cNvSpPr txBox="1"/>
          <p:nvPr/>
        </p:nvSpPr>
        <p:spPr>
          <a:xfrm>
            <a:off x="3209750" y="1160475"/>
            <a:ext cx="5662200" cy="384900"/>
          </a:xfrm>
          <a:prstGeom prst="rect">
            <a:avLst/>
          </a:prstGeom>
          <a:solidFill>
            <a:srgbClr val="C6B8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text_lines = ["first line</a:t>
            </a:r>
            <a:r>
              <a:rPr b="1" lang="en" sz="13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"second line</a:t>
            </a:r>
            <a:r>
              <a:rPr b="1" lang="en" sz="13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"third line</a:t>
            </a:r>
            <a:r>
              <a:rPr b="1" lang="en" sz="13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74875" y="4097375"/>
            <a:ext cx="175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line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 line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third line</a:t>
            </a:r>
            <a:endParaRPr b="1" sz="15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209750" y="15123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line in text_lines: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text_file.</a:t>
            </a:r>
            <a:r>
              <a:rPr b="1"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806125" y="592800"/>
            <a:ext cx="74175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Escape characters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There are some characters that we’d like to include in Python strings, but we can’t type normally.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these as long as we use what are called </a:t>
            </a: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escape </a:t>
            </a: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characters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which always </a:t>
            </a:r>
            <a:r>
              <a:rPr lang="en" sz="15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start with a backslash</a:t>
            </a:r>
            <a:endParaRPr sz="15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newline character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\t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double quote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\'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single quote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\\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backslash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932450" y="2896625"/>
            <a:ext cx="170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you’ll add these to the string items in the list to help format your output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36725" y="1403275"/>
            <a:ext cx="3606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that writes the following to a file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snooze_bunny.txt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1" lang="en" sz="20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0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~zzzzz~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 -.-)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o_(</a:t>
            </a:r>
            <a:r>
              <a:rPr b="1" lang="en" sz="20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)(</a:t>
            </a:r>
            <a:r>
              <a:rPr b="1" lang="en" sz="20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34" name="Google Shape;134;p22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525" y="43745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22"/>
          <p:cNvSpPr txBox="1"/>
          <p:nvPr/>
        </p:nvSpPr>
        <p:spPr>
          <a:xfrm>
            <a:off x="4538438" y="1513450"/>
            <a:ext cx="3460800" cy="21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			, "w")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[     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line in lines: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pic.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(line)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36725" y="3668350"/>
            <a:ext cx="717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special characters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need an escape character \ added before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 \t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newlines 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\n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should be added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the first line and then execute to see if it works. If yes, add next line to lines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2136275" y="524000"/>
            <a:ext cx="4961700" cy="42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[Optional] Alternative way to work with files: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open("file_name.txt", "r")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>
                <a:solidFill>
                  <a:schemeClr val="dk1"/>
                </a:solidFill>
                <a:highlight>
                  <a:srgbClr val="F9CB9C"/>
                </a:highlight>
                <a:latin typeface="Consolas"/>
                <a:ea typeface="Consolas"/>
                <a:cs typeface="Consolas"/>
                <a:sym typeface="Consolas"/>
              </a:rPr>
              <a:t>hobbit_file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hobbit_text = hobbit_file.read()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hobbit_words = hobbit_text.split()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print(len(hobbit_words))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Produces the same results as: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CB9C"/>
                </a:highlight>
                <a:latin typeface="Consolas"/>
                <a:ea typeface="Consolas"/>
                <a:cs typeface="Consolas"/>
                <a:sym typeface="Consolas"/>
              </a:rPr>
              <a:t>hobbit_file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open("file_name.txt", "r")</a:t>
            </a:r>
            <a:endParaRPr>
              <a:solidFill>
                <a:schemeClr val="dk1"/>
              </a:solidFill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hobbit_words = hobbit_text.split()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print(len(hobbit_words))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