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Manrope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Manrope Medium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anrope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Manro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ManropeMedium-regular.fntdata"/><Relationship Id="rId27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00a5a4fa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00a5a4f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aa40ddf7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aa40ddf7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00a5a4fa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00a5a4fa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05a2f153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05a2f153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aa40ddf7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4aa40ddf7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a40ddf7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aa40ddf7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a40ddf7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a40ddf7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00a5a4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00a5a4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00a5a4f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00a5a4f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00a5a4fa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00a5a4fa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a40ddf7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aa40ddf7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aa40ddf7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aa40ddf7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aa40ddf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aa40ddf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hyperlink" Target="http://www.youtube.com/watch?v=dHKiU_1fejs" TargetMode="External"/><Relationship Id="rId6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s://docs.google.com/document/d/1n_LnH5UHN7OszMmu4nbqomj6kuzrqzP54BUJCBpZCE8/edit?usp=sharing" TargetMode="External"/><Relationship Id="rId5" Type="http://schemas.openxmlformats.org/officeDocument/2006/relationships/hyperlink" Target="http://www.youtube.com/watch?v=dHKiU_1fejs" TargetMode="External"/><Relationship Id="rId6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Files: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III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 9  2025	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813850" y="2630525"/>
            <a:ext cx="7361100" cy="228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813850" y="420200"/>
            <a:ext cx="7361100" cy="21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1500375" y="3000825"/>
            <a:ext cx="600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 = 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[[1, 2, 3], [4, 5, 6], [7, </a:t>
            </a:r>
            <a:r>
              <a:rPr b="1"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9]]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1223100" y="453850"/>
            <a:ext cx="3333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How do we </a:t>
            </a:r>
            <a:r>
              <a:rPr b="1"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grab ONE ITEM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from the table?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8825" l="1730" r="22391" t="0"/>
          <a:stretch/>
        </p:blipFill>
        <p:spPr>
          <a:xfrm>
            <a:off x="1294325" y="1369788"/>
            <a:ext cx="2921850" cy="1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4682525" y="618150"/>
            <a:ext cx="30000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indexing!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syntax</a:t>
            </a:r>
            <a:b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table[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][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/>
          </a:p>
        </p:txBody>
      </p:sp>
      <p:grpSp>
        <p:nvGrpSpPr>
          <p:cNvPr id="194" name="Google Shape;194;p24"/>
          <p:cNvGrpSpPr/>
          <p:nvPr/>
        </p:nvGrpSpPr>
        <p:grpSpPr>
          <a:xfrm>
            <a:off x="3131675" y="2630525"/>
            <a:ext cx="3769525" cy="431100"/>
            <a:chOff x="3131675" y="2630525"/>
            <a:chExt cx="3769525" cy="431100"/>
          </a:xfrm>
        </p:grpSpPr>
        <p:sp>
          <p:nvSpPr>
            <p:cNvPr id="195" name="Google Shape;195;p24"/>
            <p:cNvSpPr txBox="1"/>
            <p:nvPr/>
          </p:nvSpPr>
          <p:spPr>
            <a:xfrm>
              <a:off x="3131675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row 0</a:t>
              </a:r>
              <a:endParaRPr/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4588850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row 1</a:t>
              </a:r>
              <a:endParaRPr/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6164100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row 2</a:t>
              </a:r>
              <a:endParaRPr/>
            </a:p>
          </p:txBody>
        </p:sp>
      </p:grpSp>
      <p:grpSp>
        <p:nvGrpSpPr>
          <p:cNvPr id="198" name="Google Shape;198;p24"/>
          <p:cNvGrpSpPr/>
          <p:nvPr/>
        </p:nvGrpSpPr>
        <p:grpSpPr>
          <a:xfrm>
            <a:off x="2813175" y="3462525"/>
            <a:ext cx="3443800" cy="737100"/>
            <a:chOff x="2813175" y="3462525"/>
            <a:chExt cx="3443800" cy="737100"/>
          </a:xfrm>
        </p:grpSpPr>
        <p:sp>
          <p:nvSpPr>
            <p:cNvPr id="199" name="Google Shape;199;p24"/>
            <p:cNvSpPr txBox="1"/>
            <p:nvPr/>
          </p:nvSpPr>
          <p:spPr>
            <a:xfrm rot="-5400000">
              <a:off x="266017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0</a:t>
              </a:r>
              <a:endParaRPr/>
            </a:p>
          </p:txBody>
        </p:sp>
        <p:sp>
          <p:nvSpPr>
            <p:cNvPr id="200" name="Google Shape;200;p24"/>
            <p:cNvSpPr txBox="1"/>
            <p:nvPr/>
          </p:nvSpPr>
          <p:spPr>
            <a:xfrm rot="-5400000">
              <a:off x="4203450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0</a:t>
              </a:r>
              <a:endParaRPr/>
            </a:p>
          </p:txBody>
        </p:sp>
        <p:sp>
          <p:nvSpPr>
            <p:cNvPr id="201" name="Google Shape;201;p24"/>
            <p:cNvSpPr txBox="1"/>
            <p:nvPr/>
          </p:nvSpPr>
          <p:spPr>
            <a:xfrm rot="-5400000">
              <a:off x="567287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0</a:t>
              </a:r>
              <a:endParaRPr/>
            </a:p>
          </p:txBody>
        </p:sp>
      </p:grpSp>
      <p:grpSp>
        <p:nvGrpSpPr>
          <p:cNvPr id="202" name="Google Shape;202;p24"/>
          <p:cNvGrpSpPr/>
          <p:nvPr/>
        </p:nvGrpSpPr>
        <p:grpSpPr>
          <a:xfrm>
            <a:off x="3244275" y="3462525"/>
            <a:ext cx="3426250" cy="737100"/>
            <a:chOff x="3244275" y="3462525"/>
            <a:chExt cx="3426250" cy="737100"/>
          </a:xfrm>
        </p:grpSpPr>
        <p:sp>
          <p:nvSpPr>
            <p:cNvPr id="203" name="Google Shape;203;p24"/>
            <p:cNvSpPr txBox="1"/>
            <p:nvPr/>
          </p:nvSpPr>
          <p:spPr>
            <a:xfrm rot="-5400000">
              <a:off x="309127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1</a:t>
              </a:r>
              <a:endParaRPr/>
            </a:p>
          </p:txBody>
        </p:sp>
        <p:sp>
          <p:nvSpPr>
            <p:cNvPr id="204" name="Google Shape;204;p24"/>
            <p:cNvSpPr txBox="1"/>
            <p:nvPr/>
          </p:nvSpPr>
          <p:spPr>
            <a:xfrm rot="-5400000">
              <a:off x="4588850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1</a:t>
              </a:r>
              <a:endParaRPr/>
            </a:p>
          </p:txBody>
        </p:sp>
        <p:sp>
          <p:nvSpPr>
            <p:cNvPr id="205" name="Google Shape;205;p24"/>
            <p:cNvSpPr txBox="1"/>
            <p:nvPr/>
          </p:nvSpPr>
          <p:spPr>
            <a:xfrm rot="-5400000">
              <a:off x="608642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1</a:t>
              </a:r>
              <a:endParaRPr/>
            </a:p>
          </p:txBody>
        </p:sp>
      </p:grpSp>
      <p:grpSp>
        <p:nvGrpSpPr>
          <p:cNvPr id="206" name="Google Shape;206;p24"/>
          <p:cNvGrpSpPr/>
          <p:nvPr/>
        </p:nvGrpSpPr>
        <p:grpSpPr>
          <a:xfrm>
            <a:off x="3657825" y="3462525"/>
            <a:ext cx="3494375" cy="737100"/>
            <a:chOff x="3657825" y="3462525"/>
            <a:chExt cx="3494375" cy="737100"/>
          </a:xfrm>
        </p:grpSpPr>
        <p:sp>
          <p:nvSpPr>
            <p:cNvPr id="207" name="Google Shape;207;p24"/>
            <p:cNvSpPr txBox="1"/>
            <p:nvPr/>
          </p:nvSpPr>
          <p:spPr>
            <a:xfrm rot="-5400000">
              <a:off x="6568100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2</a:t>
              </a:r>
              <a:endParaRPr/>
            </a:p>
          </p:txBody>
        </p:sp>
        <p:sp>
          <p:nvSpPr>
            <p:cNvPr id="208" name="Google Shape;208;p24"/>
            <p:cNvSpPr txBox="1"/>
            <p:nvPr/>
          </p:nvSpPr>
          <p:spPr>
            <a:xfrm rot="-5400000">
              <a:off x="5019938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2</a:t>
              </a:r>
              <a:endParaRPr/>
            </a:p>
          </p:txBody>
        </p:sp>
        <p:sp>
          <p:nvSpPr>
            <p:cNvPr id="209" name="Google Shape;209;p24"/>
            <p:cNvSpPr txBox="1"/>
            <p:nvPr/>
          </p:nvSpPr>
          <p:spPr>
            <a:xfrm rot="-5400000">
              <a:off x="350482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2</a:t>
              </a:r>
              <a:endParaRPr/>
            </a:p>
          </p:txBody>
        </p:sp>
      </p:grpSp>
      <p:sp>
        <p:nvSpPr>
          <p:cNvPr id="210" name="Google Shape;210;p24"/>
          <p:cNvSpPr txBox="1"/>
          <p:nvPr/>
        </p:nvSpPr>
        <p:spPr>
          <a:xfrm>
            <a:off x="1391325" y="4422600"/>
            <a:ext cx="9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endParaRPr>
              <a:solidFill>
                <a:srgbClr val="6AA84F"/>
              </a:solidFill>
            </a:endParaRPr>
          </a:p>
        </p:txBody>
      </p:sp>
      <p:grpSp>
        <p:nvGrpSpPr>
          <p:cNvPr id="211" name="Google Shape;211;p24"/>
          <p:cNvGrpSpPr/>
          <p:nvPr/>
        </p:nvGrpSpPr>
        <p:grpSpPr>
          <a:xfrm>
            <a:off x="2052800" y="2718713"/>
            <a:ext cx="4848400" cy="2165588"/>
            <a:chOff x="2052800" y="2718713"/>
            <a:chExt cx="4848400" cy="2165588"/>
          </a:xfrm>
        </p:grpSpPr>
        <p:sp>
          <p:nvSpPr>
            <p:cNvPr id="212" name="Google Shape;212;p24"/>
            <p:cNvSpPr/>
            <p:nvPr/>
          </p:nvSpPr>
          <p:spPr>
            <a:xfrm>
              <a:off x="5995800" y="2718713"/>
              <a:ext cx="905400" cy="254700"/>
            </a:xfrm>
            <a:prstGeom prst="rect">
              <a:avLst/>
            </a:prstGeom>
            <a:noFill/>
            <a:ln cap="flat" cmpd="sng" w="28575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B91CA"/>
                </a:solidFill>
              </a:endParaRPr>
            </a:p>
          </p:txBody>
        </p:sp>
        <p:sp>
          <p:nvSpPr>
            <p:cNvPr id="213" name="Google Shape;213;p24"/>
            <p:cNvSpPr txBox="1"/>
            <p:nvPr/>
          </p:nvSpPr>
          <p:spPr>
            <a:xfrm>
              <a:off x="2052800" y="4422600"/>
              <a:ext cx="59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</a:t>
              </a:r>
              <a:r>
                <a:rPr b="1" lang="en" sz="18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</a:t>
              </a:r>
              <a:endParaRPr/>
            </a:p>
          </p:txBody>
        </p:sp>
      </p:grpSp>
      <p:sp>
        <p:nvSpPr>
          <p:cNvPr id="214" name="Google Shape;214;p24"/>
          <p:cNvSpPr/>
          <p:nvPr/>
        </p:nvSpPr>
        <p:spPr>
          <a:xfrm>
            <a:off x="1294325" y="2134100"/>
            <a:ext cx="2922000" cy="199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2439075" y="3462525"/>
            <a:ext cx="4164538" cy="1421775"/>
            <a:chOff x="2439075" y="3462525"/>
            <a:chExt cx="4164538" cy="1421775"/>
          </a:xfrm>
        </p:grpSpPr>
        <p:sp>
          <p:nvSpPr>
            <p:cNvPr id="216" name="Google Shape;216;p24"/>
            <p:cNvSpPr/>
            <p:nvPr/>
          </p:nvSpPr>
          <p:spPr>
            <a:xfrm rot="-5400000">
              <a:off x="6023563" y="3787875"/>
              <a:ext cx="905400" cy="254700"/>
            </a:xfrm>
            <a:prstGeom prst="rect">
              <a:avLst/>
            </a:prstGeom>
            <a:noFill/>
            <a:ln cap="flat" cmpd="sng" w="28575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2439075" y="4422600"/>
              <a:ext cx="692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</a:t>
              </a:r>
              <a:r>
                <a:rPr b="1" lang="en" sz="18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</a:t>
              </a: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 </a:t>
              </a:r>
              <a:endParaRPr/>
            </a:p>
          </p:txBody>
        </p:sp>
      </p:grpSp>
      <p:sp>
        <p:nvSpPr>
          <p:cNvPr id="218" name="Google Shape;218;p24"/>
          <p:cNvSpPr txBox="1"/>
          <p:nvPr/>
        </p:nvSpPr>
        <p:spPr>
          <a:xfrm>
            <a:off x="2923175" y="4422600"/>
            <a:ext cx="16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would give us </a:t>
            </a:r>
            <a:r>
              <a:rPr b="1"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2437350" y="2134100"/>
            <a:ext cx="905400" cy="199800"/>
          </a:xfrm>
          <a:prstGeom prst="rect">
            <a:avLst/>
          </a:prstGeom>
          <a:solidFill>
            <a:srgbClr val="AF00DB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/>
          <p:nvPr/>
        </p:nvSpPr>
        <p:spPr>
          <a:xfrm>
            <a:off x="813850" y="420200"/>
            <a:ext cx="7361100" cy="21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"/>
          <p:cNvSpPr/>
          <p:nvPr/>
        </p:nvSpPr>
        <p:spPr>
          <a:xfrm>
            <a:off x="813850" y="2630525"/>
            <a:ext cx="7361100" cy="245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/>
        </p:nvSpPr>
        <p:spPr>
          <a:xfrm>
            <a:off x="1347975" y="2924625"/>
            <a:ext cx="600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 = [[1, </a:t>
            </a:r>
            <a:r>
              <a:rPr b="1"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3], [4, </a:t>
            </a:r>
            <a:r>
              <a:rPr b="1"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6], [7, </a:t>
            </a:r>
            <a:r>
              <a:rPr b="1"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9]]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27" name="Google Shape;227;p25"/>
          <p:cNvGrpSpPr/>
          <p:nvPr/>
        </p:nvGrpSpPr>
        <p:grpSpPr>
          <a:xfrm>
            <a:off x="1223100" y="453850"/>
            <a:ext cx="3333900" cy="1999962"/>
            <a:chOff x="1223100" y="453850"/>
            <a:chExt cx="3333900" cy="1999962"/>
          </a:xfrm>
        </p:grpSpPr>
        <p:sp>
          <p:nvSpPr>
            <p:cNvPr id="228" name="Google Shape;228;p25"/>
            <p:cNvSpPr txBox="1"/>
            <p:nvPr/>
          </p:nvSpPr>
          <p:spPr>
            <a:xfrm>
              <a:off x="1223100" y="453850"/>
              <a:ext cx="3333900" cy="8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How do we </a:t>
              </a:r>
              <a:r>
                <a:rPr b="1" lang="en" sz="25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grab A COL</a:t>
              </a:r>
              <a:r>
                <a:rPr b="1"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from the table?</a:t>
              </a:r>
              <a:endPara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pic>
          <p:nvPicPr>
            <p:cNvPr id="229" name="Google Shape;229;p25"/>
            <p:cNvPicPr preferRelativeResize="0"/>
            <p:nvPr/>
          </p:nvPicPr>
          <p:blipFill rotWithShape="1">
            <a:blip r:embed="rId3">
              <a:alphaModFix/>
            </a:blip>
            <a:srcRect b="8825" l="1730" r="22391" t="0"/>
            <a:stretch/>
          </p:blipFill>
          <p:spPr>
            <a:xfrm>
              <a:off x="1294325" y="1369788"/>
              <a:ext cx="2921850" cy="1084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25"/>
          <p:cNvSpPr txBox="1"/>
          <p:nvPr/>
        </p:nvSpPr>
        <p:spPr>
          <a:xfrm>
            <a:off x="4834925" y="525475"/>
            <a:ext cx="29853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a for loop to go through all rows,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grabbing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the correct column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syntax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</a:t>
            </a:r>
            <a:r>
              <a:rPr b="1" lang="en" sz="16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6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 sz="16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b="1"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31" name="Google Shape;231;p25"/>
          <p:cNvGrpSpPr/>
          <p:nvPr/>
        </p:nvGrpSpPr>
        <p:grpSpPr>
          <a:xfrm>
            <a:off x="2979275" y="2554325"/>
            <a:ext cx="3769525" cy="431100"/>
            <a:chOff x="3131675" y="2630525"/>
            <a:chExt cx="3769525" cy="431100"/>
          </a:xfrm>
        </p:grpSpPr>
        <p:sp>
          <p:nvSpPr>
            <p:cNvPr id="232" name="Google Shape;232;p25"/>
            <p:cNvSpPr txBox="1"/>
            <p:nvPr/>
          </p:nvSpPr>
          <p:spPr>
            <a:xfrm>
              <a:off x="3131675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row 0</a:t>
              </a:r>
              <a:endParaRPr/>
            </a:p>
          </p:txBody>
        </p:sp>
        <p:sp>
          <p:nvSpPr>
            <p:cNvPr id="233" name="Google Shape;233;p25"/>
            <p:cNvSpPr txBox="1"/>
            <p:nvPr/>
          </p:nvSpPr>
          <p:spPr>
            <a:xfrm>
              <a:off x="4588850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row 1</a:t>
              </a:r>
              <a:endParaRPr/>
            </a:p>
          </p:txBody>
        </p:sp>
        <p:sp>
          <p:nvSpPr>
            <p:cNvPr id="234" name="Google Shape;234;p25"/>
            <p:cNvSpPr txBox="1"/>
            <p:nvPr/>
          </p:nvSpPr>
          <p:spPr>
            <a:xfrm>
              <a:off x="6164100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row 2</a:t>
              </a:r>
              <a:endParaRPr/>
            </a:p>
          </p:txBody>
        </p:sp>
      </p:grpSp>
      <p:grpSp>
        <p:nvGrpSpPr>
          <p:cNvPr id="235" name="Google Shape;235;p25"/>
          <p:cNvGrpSpPr/>
          <p:nvPr/>
        </p:nvGrpSpPr>
        <p:grpSpPr>
          <a:xfrm>
            <a:off x="2660775" y="3386325"/>
            <a:ext cx="3443800" cy="737100"/>
            <a:chOff x="2813175" y="3462525"/>
            <a:chExt cx="3443800" cy="737100"/>
          </a:xfrm>
        </p:grpSpPr>
        <p:sp>
          <p:nvSpPr>
            <p:cNvPr id="236" name="Google Shape;236;p25"/>
            <p:cNvSpPr txBox="1"/>
            <p:nvPr/>
          </p:nvSpPr>
          <p:spPr>
            <a:xfrm rot="-5400000">
              <a:off x="266017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0</a:t>
              </a:r>
              <a:endParaRPr/>
            </a:p>
          </p:txBody>
        </p:sp>
        <p:sp>
          <p:nvSpPr>
            <p:cNvPr id="237" name="Google Shape;237;p25"/>
            <p:cNvSpPr txBox="1"/>
            <p:nvPr/>
          </p:nvSpPr>
          <p:spPr>
            <a:xfrm rot="-5400000">
              <a:off x="4203450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0</a:t>
              </a: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 rot="-5400000">
              <a:off x="567287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0</a:t>
              </a:r>
              <a:endParaRPr/>
            </a:p>
          </p:txBody>
        </p:sp>
      </p:grpSp>
      <p:grpSp>
        <p:nvGrpSpPr>
          <p:cNvPr id="239" name="Google Shape;239;p25"/>
          <p:cNvGrpSpPr/>
          <p:nvPr/>
        </p:nvGrpSpPr>
        <p:grpSpPr>
          <a:xfrm>
            <a:off x="3091875" y="3386325"/>
            <a:ext cx="3426250" cy="737100"/>
            <a:chOff x="3244275" y="3462525"/>
            <a:chExt cx="3426250" cy="737100"/>
          </a:xfrm>
        </p:grpSpPr>
        <p:sp>
          <p:nvSpPr>
            <p:cNvPr id="240" name="Google Shape;240;p25"/>
            <p:cNvSpPr txBox="1"/>
            <p:nvPr/>
          </p:nvSpPr>
          <p:spPr>
            <a:xfrm rot="-5400000">
              <a:off x="309127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1</a:t>
              </a:r>
              <a:endParaRPr/>
            </a:p>
          </p:txBody>
        </p:sp>
        <p:sp>
          <p:nvSpPr>
            <p:cNvPr id="241" name="Google Shape;241;p25"/>
            <p:cNvSpPr txBox="1"/>
            <p:nvPr/>
          </p:nvSpPr>
          <p:spPr>
            <a:xfrm rot="-5400000">
              <a:off x="4588850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1</a:t>
              </a:r>
              <a:endParaRPr/>
            </a:p>
          </p:txBody>
        </p:sp>
        <p:sp>
          <p:nvSpPr>
            <p:cNvPr id="242" name="Google Shape;242;p25"/>
            <p:cNvSpPr txBox="1"/>
            <p:nvPr/>
          </p:nvSpPr>
          <p:spPr>
            <a:xfrm rot="-5400000">
              <a:off x="608642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1</a:t>
              </a:r>
              <a:endParaRPr/>
            </a:p>
          </p:txBody>
        </p:sp>
      </p:grpSp>
      <p:grpSp>
        <p:nvGrpSpPr>
          <p:cNvPr id="243" name="Google Shape;243;p25"/>
          <p:cNvGrpSpPr/>
          <p:nvPr/>
        </p:nvGrpSpPr>
        <p:grpSpPr>
          <a:xfrm>
            <a:off x="3505425" y="3386325"/>
            <a:ext cx="3494375" cy="737100"/>
            <a:chOff x="3657825" y="3462525"/>
            <a:chExt cx="3494375" cy="737100"/>
          </a:xfrm>
        </p:grpSpPr>
        <p:sp>
          <p:nvSpPr>
            <p:cNvPr id="244" name="Google Shape;244;p25"/>
            <p:cNvSpPr txBox="1"/>
            <p:nvPr/>
          </p:nvSpPr>
          <p:spPr>
            <a:xfrm rot="-5400000">
              <a:off x="6568100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2</a:t>
              </a:r>
              <a:endParaRPr/>
            </a:p>
          </p:txBody>
        </p:sp>
        <p:sp>
          <p:nvSpPr>
            <p:cNvPr id="245" name="Google Shape;245;p25"/>
            <p:cNvSpPr txBox="1"/>
            <p:nvPr/>
          </p:nvSpPr>
          <p:spPr>
            <a:xfrm rot="-5400000">
              <a:off x="5019938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2</a:t>
              </a:r>
              <a:endParaRPr/>
            </a:p>
          </p:txBody>
        </p:sp>
        <p:sp>
          <p:nvSpPr>
            <p:cNvPr id="246" name="Google Shape;246;p25"/>
            <p:cNvSpPr txBox="1"/>
            <p:nvPr/>
          </p:nvSpPr>
          <p:spPr>
            <a:xfrm rot="-5400000">
              <a:off x="350482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2</a:t>
              </a:r>
              <a:endParaRPr/>
            </a:p>
          </p:txBody>
        </p:sp>
      </p:grpSp>
      <p:sp>
        <p:nvSpPr>
          <p:cNvPr id="247" name="Google Shape;247;p25"/>
          <p:cNvSpPr/>
          <p:nvPr/>
        </p:nvSpPr>
        <p:spPr>
          <a:xfrm>
            <a:off x="2437350" y="2134100"/>
            <a:ext cx="905400" cy="199800"/>
          </a:xfrm>
          <a:prstGeom prst="rect">
            <a:avLst/>
          </a:prstGeom>
          <a:solidFill>
            <a:srgbClr val="AF00DB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2437350" y="1934300"/>
            <a:ext cx="905400" cy="199800"/>
          </a:xfrm>
          <a:prstGeom prst="rect">
            <a:avLst/>
          </a:prstGeom>
          <a:solidFill>
            <a:srgbClr val="AF00DB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2437350" y="1734500"/>
            <a:ext cx="905400" cy="199800"/>
          </a:xfrm>
          <a:prstGeom prst="rect">
            <a:avLst/>
          </a:prstGeom>
          <a:solidFill>
            <a:srgbClr val="AF00DB">
              <a:alpha val="297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/>
          <p:nvPr/>
        </p:nvSpPr>
        <p:spPr>
          <a:xfrm>
            <a:off x="1294325" y="1734500"/>
            <a:ext cx="2922000" cy="199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1294325" y="1934300"/>
            <a:ext cx="2922000" cy="199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"/>
          <p:cNvSpPr/>
          <p:nvPr/>
        </p:nvSpPr>
        <p:spPr>
          <a:xfrm>
            <a:off x="1294325" y="2134100"/>
            <a:ext cx="2922000" cy="199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"/>
          <p:cNvSpPr/>
          <p:nvPr/>
        </p:nvSpPr>
        <p:spPr>
          <a:xfrm rot="-5400000">
            <a:off x="5978275" y="3604600"/>
            <a:ext cx="691200" cy="2547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"/>
          <p:cNvSpPr/>
          <p:nvPr/>
        </p:nvSpPr>
        <p:spPr>
          <a:xfrm rot="-5400000">
            <a:off x="4455650" y="3635675"/>
            <a:ext cx="698700" cy="2547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/>
          <p:nvPr/>
        </p:nvSpPr>
        <p:spPr>
          <a:xfrm rot="-5400000">
            <a:off x="2930925" y="3641450"/>
            <a:ext cx="710400" cy="2547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1271775" y="4253050"/>
            <a:ext cx="24318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</a:t>
            </a:r>
            <a:r>
              <a:rPr b="1" lang="en" sz="16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in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6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 sz="16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/>
          </a:p>
        </p:txBody>
      </p:sp>
      <p:sp>
        <p:nvSpPr>
          <p:cNvPr id="257" name="Google Shape;257;p25"/>
          <p:cNvSpPr txBox="1"/>
          <p:nvPr/>
        </p:nvSpPr>
        <p:spPr>
          <a:xfrm>
            <a:off x="3602700" y="4452850"/>
            <a:ext cx="26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will grab all green items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63" name="Google Shape;263;p26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64" name="Google Shape;264;p26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26"/>
          <p:cNvSpPr txBox="1"/>
          <p:nvPr/>
        </p:nvSpPr>
        <p:spPr>
          <a:xfrm>
            <a:off x="3206100" y="752988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csv practice</a:t>
            </a:r>
            <a:endParaRPr sz="700"/>
          </a:p>
        </p:txBody>
      </p:sp>
      <p:sp>
        <p:nvSpPr>
          <p:cNvPr id="269" name="Google Shape;269;p26"/>
          <p:cNvSpPr txBox="1"/>
          <p:nvPr/>
        </p:nvSpPr>
        <p:spPr>
          <a:xfrm>
            <a:off x="582900" y="1653500"/>
            <a:ext cx="82881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 the file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1thru9.csv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compute and print the following: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sum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 numbers from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col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1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sum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 all numbers in the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entire file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sum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 numbers from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row 1</a:t>
            </a:r>
            <a:endParaRPr b="1"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Remember, these are nested lists.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 print statements to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debug what you are doing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70" name="Google Shape;270;p26"/>
          <p:cNvPicPr preferRelativeResize="0"/>
          <p:nvPr/>
        </p:nvPicPr>
        <p:blipFill rotWithShape="1">
          <a:blip r:embed="rId4">
            <a:alphaModFix/>
          </a:blip>
          <a:srcRect b="8825" l="1730" r="22391" t="0"/>
          <a:stretch/>
        </p:blipFill>
        <p:spPr>
          <a:xfrm>
            <a:off x="5713925" y="3614513"/>
            <a:ext cx="2921850" cy="108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6"/>
          <p:cNvGrpSpPr/>
          <p:nvPr/>
        </p:nvGrpSpPr>
        <p:grpSpPr>
          <a:xfrm>
            <a:off x="6095200" y="3183425"/>
            <a:ext cx="2451900" cy="431100"/>
            <a:chOff x="3131675" y="2630525"/>
            <a:chExt cx="2451900" cy="431100"/>
          </a:xfrm>
        </p:grpSpPr>
        <p:sp>
          <p:nvSpPr>
            <p:cNvPr id="272" name="Google Shape;272;p26"/>
            <p:cNvSpPr txBox="1"/>
            <p:nvPr/>
          </p:nvSpPr>
          <p:spPr>
            <a:xfrm>
              <a:off x="3131675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0</a:t>
              </a:r>
              <a:endParaRPr/>
            </a:p>
          </p:txBody>
        </p:sp>
        <p:sp>
          <p:nvSpPr>
            <p:cNvPr id="273" name="Google Shape;273;p26"/>
            <p:cNvSpPr txBox="1"/>
            <p:nvPr/>
          </p:nvSpPr>
          <p:spPr>
            <a:xfrm>
              <a:off x="3953850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1</a:t>
              </a:r>
              <a:endParaRPr/>
            </a:p>
          </p:txBody>
        </p:sp>
        <p:sp>
          <p:nvSpPr>
            <p:cNvPr id="274" name="Google Shape;274;p26"/>
            <p:cNvSpPr txBox="1"/>
            <p:nvPr/>
          </p:nvSpPr>
          <p:spPr>
            <a:xfrm>
              <a:off x="4846475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2</a:t>
              </a:r>
              <a:endParaRPr/>
            </a:p>
          </p:txBody>
        </p:sp>
      </p:grpSp>
      <p:sp>
        <p:nvSpPr>
          <p:cNvPr id="275" name="Google Shape;275;p26"/>
          <p:cNvSpPr txBox="1"/>
          <p:nvPr/>
        </p:nvSpPr>
        <p:spPr>
          <a:xfrm>
            <a:off x="5005800" y="3804275"/>
            <a:ext cx="73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row 0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5005800" y="4030350"/>
            <a:ext cx="73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row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1</a:t>
            </a:r>
            <a:endParaRPr/>
          </a:p>
        </p:txBody>
      </p:sp>
      <p:sp>
        <p:nvSpPr>
          <p:cNvPr id="277" name="Google Shape;277;p26"/>
          <p:cNvSpPr txBox="1"/>
          <p:nvPr/>
        </p:nvSpPr>
        <p:spPr>
          <a:xfrm>
            <a:off x="5005800" y="4235375"/>
            <a:ext cx="73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row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2</a:t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5159100" y="2228350"/>
            <a:ext cx="43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15</a:t>
            </a:r>
            <a:endParaRPr/>
          </a:p>
        </p:txBody>
      </p:sp>
      <p:sp>
        <p:nvSpPr>
          <p:cNvPr id="279" name="Google Shape;279;p26"/>
          <p:cNvSpPr txBox="1"/>
          <p:nvPr/>
        </p:nvSpPr>
        <p:spPr>
          <a:xfrm>
            <a:off x="5159100" y="2813300"/>
            <a:ext cx="43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15</a:t>
            </a:r>
            <a:endParaRPr/>
          </a:p>
        </p:txBody>
      </p:sp>
      <p:sp>
        <p:nvSpPr>
          <p:cNvPr id="280" name="Google Shape;280;p26"/>
          <p:cNvSpPr txBox="1"/>
          <p:nvPr/>
        </p:nvSpPr>
        <p:spPr>
          <a:xfrm>
            <a:off x="5159100" y="2508500"/>
            <a:ext cx="43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45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331650" y="964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try this out together</a:t>
            </a:r>
            <a:endParaRPr/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82" name="Google Shape;282;p26" title="LOTR Lofi | The Wizards of Middle Earth 🧙🏻‍♂️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1249" y="144150"/>
            <a:ext cx="941301" cy="52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88" name="Google Shape;288;p27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89" name="Google Shape;289;p27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27"/>
          <p:cNvSpPr txBox="1"/>
          <p:nvPr/>
        </p:nvSpPr>
        <p:spPr>
          <a:xfrm>
            <a:off x="3206100" y="752988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pokemon csv</a:t>
            </a:r>
            <a:endParaRPr sz="700"/>
          </a:p>
        </p:txBody>
      </p:sp>
      <p:sp>
        <p:nvSpPr>
          <p:cNvPr id="294" name="Google Shape;294;p27"/>
          <p:cNvSpPr txBox="1"/>
          <p:nvPr/>
        </p:nvSpPr>
        <p:spPr>
          <a:xfrm>
            <a:off x="582900" y="1272500"/>
            <a:ext cx="76353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Open up the </a:t>
            </a:r>
            <a:r>
              <a:rPr lang="en" sz="16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4"/>
              </a:rPr>
              <a:t>word document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posted on Moodle. Download pokemon.csv and answer the following questions: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Open pokemon.csv. What does each row represent? What are the columns of information we have?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Find and print the number of Pokemon in the dataset.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Print the names of the first ten Pokemon from the file.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Count the number of Pokemon with Grass as Type 1.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Find the average HP of all Pokemon.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Count the number of Pokemon who’s names begin with the letter “B”.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Print the names of only the legendary pokemon.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AutoNum type="arabicPeriod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Find the name of the pokemon with the largest value in the Total column.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95" name="Google Shape;295;p27" title="LOTR Lofi | The Wizards of Middle Earth 🧙🏻‍♂️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64474" y="4405250"/>
            <a:ext cx="941301" cy="52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 txBox="1"/>
          <p:nvPr/>
        </p:nvSpPr>
        <p:spPr>
          <a:xfrm>
            <a:off x="5423225" y="786250"/>
            <a:ext cx="2787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exercises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Submit HW 8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Submit Project 6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Study for CH1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02" name="Google Shape;302;p28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303" name="Google Shape;303;p28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8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309" name="Google Shape;309;p28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12;p28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313" name="Google Shape;313;p28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9"/>
          <p:cNvSpPr txBox="1"/>
          <p:nvPr/>
        </p:nvSpPr>
        <p:spPr>
          <a:xfrm>
            <a:off x="156025" y="1082950"/>
            <a:ext cx="8654700" cy="259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How to sum things from</a:t>
            </a:r>
            <a:r>
              <a:rPr b="1" lang="en" sz="2800">
                <a:solidFill>
                  <a:schemeClr val="dk1"/>
                </a:solidFill>
              </a:rPr>
              <a:t> 1</a:t>
            </a:r>
            <a:r>
              <a:rPr lang="en" sz="2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thru9.csv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3180150" y="1853425"/>
            <a:ext cx="2783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#sum of col 1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sum_col1 = 0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row in numbers: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sum_col1 += row[1]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print(sum_col1)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6026925" y="1785475"/>
            <a:ext cx="27837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#sum of all things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sum_all = 0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row in numbers: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for col in row: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sum_all += col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print(sum_all)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9"/>
          <p:cNvSpPr txBox="1"/>
          <p:nvPr/>
        </p:nvSpPr>
        <p:spPr>
          <a:xfrm>
            <a:off x="268600" y="1777225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#sum of row 1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sum_row1 = 0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item in numbers[1]: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sum_row1 += item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print(sum_row1)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7" name="Google Shape;327;p29"/>
          <p:cNvSpPr txBox="1"/>
          <p:nvPr/>
        </p:nvSpPr>
        <p:spPr>
          <a:xfrm>
            <a:off x="2003250" y="3782650"/>
            <a:ext cx="5137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Note: there are many ways to do this! Pick the one that best suits you (either iteration by index or item)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4" name="Google Shape;74;p16" title="Screenshot 2025-03-24 at 12.37.40 PM.png"/>
          <p:cNvPicPr preferRelativeResize="0"/>
          <p:nvPr/>
        </p:nvPicPr>
        <p:blipFill rotWithShape="1">
          <a:blip r:embed="rId5">
            <a:alphaModFix/>
          </a:blip>
          <a:srcRect b="0" l="0" r="0" t="52945"/>
          <a:stretch/>
        </p:blipFill>
        <p:spPr>
          <a:xfrm>
            <a:off x="571425" y="1907425"/>
            <a:ext cx="8359348" cy="15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7706475" y="2812825"/>
            <a:ext cx="1224300" cy="4392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515550" y="2406500"/>
            <a:ext cx="1224300" cy="3540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246300" y="2423850"/>
            <a:ext cx="1191300" cy="4392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820475" y="3631675"/>
            <a:ext cx="51789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Exam 1 this Friday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(entire class period)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Second attempt on standards from Quizzes 1-3, and first attempt on first challenge standard CH1. Suggestions for studying: review slide decks; redo workbook exercise; solve problems by hand, then type into IDLE to check work; attend TA help sessions and/or office hours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806125" y="973800"/>
            <a:ext cx="74175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readlines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file method </a:t>
            </a:r>
            <a:r>
              <a:rPr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readlines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gives us another option for reading from a file, returning a list of all the lines from the file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bunny = open("snooze_bunny.txt", "r")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bunny_lines = bunny.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readlines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883325" y="3105150"/>
            <a:ext cx="6119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would give us the list: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[" (\\(\\\t~zzzz~\n", " ( -.-)\n","o_(\")(\")"]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598675" y="19969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b="1"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~zzzzz~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 -.-)</a:t>
            </a:r>
            <a:endParaRPr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o_(</a:t>
            </a:r>
            <a:r>
              <a:rPr b="1"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)(</a:t>
            </a:r>
            <a:r>
              <a:rPr b="1"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" name="Google Shape;86;p17"/>
          <p:cNvGrpSpPr/>
          <p:nvPr/>
        </p:nvGrpSpPr>
        <p:grpSpPr>
          <a:xfrm>
            <a:off x="1078575" y="2092375"/>
            <a:ext cx="7096750" cy="1606775"/>
            <a:chOff x="1078575" y="2092375"/>
            <a:chExt cx="7096750" cy="1606775"/>
          </a:xfrm>
        </p:grpSpPr>
        <p:sp>
          <p:nvSpPr>
            <p:cNvPr id="87" name="Google Shape;87;p17"/>
            <p:cNvSpPr/>
            <p:nvPr/>
          </p:nvSpPr>
          <p:spPr>
            <a:xfrm>
              <a:off x="5623225" y="2092375"/>
              <a:ext cx="2552100" cy="291000"/>
            </a:xfrm>
            <a:prstGeom prst="rect">
              <a:avLst/>
            </a:prstGeom>
            <a:solidFill>
              <a:srgbClr val="BD7632">
                <a:alpha val="5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078575" y="3408150"/>
              <a:ext cx="1861800" cy="291000"/>
            </a:xfrm>
            <a:prstGeom prst="rect">
              <a:avLst/>
            </a:prstGeom>
            <a:solidFill>
              <a:srgbClr val="BD7632">
                <a:alpha val="5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7"/>
          <p:cNvGrpSpPr/>
          <p:nvPr/>
        </p:nvGrpSpPr>
        <p:grpSpPr>
          <a:xfrm>
            <a:off x="3107175" y="2419675"/>
            <a:ext cx="3803050" cy="1279475"/>
            <a:chOff x="3107175" y="2419675"/>
            <a:chExt cx="3803050" cy="1279475"/>
          </a:xfrm>
        </p:grpSpPr>
        <p:sp>
          <p:nvSpPr>
            <p:cNvPr id="90" name="Google Shape;90;p17"/>
            <p:cNvSpPr/>
            <p:nvPr/>
          </p:nvSpPr>
          <p:spPr>
            <a:xfrm>
              <a:off x="5623225" y="2419675"/>
              <a:ext cx="1287000" cy="291000"/>
            </a:xfrm>
            <a:prstGeom prst="rect">
              <a:avLst/>
            </a:prstGeom>
            <a:solidFill>
              <a:srgbClr val="9900FF">
                <a:alpha val="42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3107175" y="3408150"/>
              <a:ext cx="1098300" cy="291000"/>
            </a:xfrm>
            <a:prstGeom prst="rect">
              <a:avLst/>
            </a:prstGeom>
            <a:solidFill>
              <a:srgbClr val="9900FF">
                <a:alpha val="42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17"/>
          <p:cNvGrpSpPr/>
          <p:nvPr/>
        </p:nvGrpSpPr>
        <p:grpSpPr>
          <a:xfrm>
            <a:off x="4311675" y="2743800"/>
            <a:ext cx="2598550" cy="938550"/>
            <a:chOff x="4311675" y="2743800"/>
            <a:chExt cx="2598550" cy="938550"/>
          </a:xfrm>
        </p:grpSpPr>
        <p:sp>
          <p:nvSpPr>
            <p:cNvPr id="93" name="Google Shape;93;p17"/>
            <p:cNvSpPr/>
            <p:nvPr/>
          </p:nvSpPr>
          <p:spPr>
            <a:xfrm>
              <a:off x="5623225" y="2743800"/>
              <a:ext cx="1287000" cy="257400"/>
            </a:xfrm>
            <a:prstGeom prst="rect">
              <a:avLst/>
            </a:prstGeom>
            <a:solidFill>
              <a:srgbClr val="1B91CA">
                <a:alpha val="37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4311675" y="3424950"/>
              <a:ext cx="1151700" cy="257400"/>
            </a:xfrm>
            <a:prstGeom prst="rect">
              <a:avLst/>
            </a:prstGeom>
            <a:solidFill>
              <a:srgbClr val="1B91CA">
                <a:alpha val="37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882325" y="973800"/>
            <a:ext cx="74175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csv files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csv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or comma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separated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value, file is a type of text file with special formatting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formatting of a csv file allows for the data to show up as a 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table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Rows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are separated with </a:t>
            </a:r>
            <a:r>
              <a:rPr b="1" lang="en" sz="15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newline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characters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Within each row, </a:t>
            </a:r>
            <a:r>
              <a:rPr b="1" lang="en" sz="15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columns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are separated by </a:t>
            </a:r>
            <a:r>
              <a:rPr b="1" lang="en" sz="15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commas</a:t>
            </a:r>
            <a:endParaRPr b="1" sz="15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9"/>
          <p:cNvGrpSpPr/>
          <p:nvPr/>
        </p:nvGrpSpPr>
        <p:grpSpPr>
          <a:xfrm>
            <a:off x="4825725" y="387000"/>
            <a:ext cx="3766200" cy="2069400"/>
            <a:chOff x="5282925" y="234600"/>
            <a:chExt cx="3766200" cy="2069400"/>
          </a:xfrm>
        </p:grpSpPr>
        <p:sp>
          <p:nvSpPr>
            <p:cNvPr id="105" name="Google Shape;105;p19"/>
            <p:cNvSpPr txBox="1"/>
            <p:nvPr/>
          </p:nvSpPr>
          <p:spPr>
            <a:xfrm>
              <a:off x="5282925" y="234600"/>
              <a:ext cx="3766200" cy="2069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In a spreadsheet, this information may look like this (rows 1-3, col A-C):</a:t>
              </a:r>
              <a:endParaRPr/>
            </a:p>
          </p:txBody>
        </p:sp>
        <p:pic>
          <p:nvPicPr>
            <p:cNvPr id="106" name="Google Shape;106;p19"/>
            <p:cNvPicPr preferRelativeResize="0"/>
            <p:nvPr/>
          </p:nvPicPr>
          <p:blipFill rotWithShape="1">
            <a:blip r:embed="rId3">
              <a:alphaModFix/>
            </a:blip>
            <a:srcRect b="8825" l="1727" r="17932" t="0"/>
            <a:stretch/>
          </p:blipFill>
          <p:spPr>
            <a:xfrm>
              <a:off x="5606525" y="955875"/>
              <a:ext cx="3093900" cy="1084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9"/>
          <p:cNvGrpSpPr/>
          <p:nvPr/>
        </p:nvGrpSpPr>
        <p:grpSpPr>
          <a:xfrm>
            <a:off x="4825725" y="2679700"/>
            <a:ext cx="3766200" cy="2069400"/>
            <a:chOff x="5282925" y="2527300"/>
            <a:chExt cx="3766200" cy="2069400"/>
          </a:xfrm>
        </p:grpSpPr>
        <p:sp>
          <p:nvSpPr>
            <p:cNvPr id="108" name="Google Shape;108;p19"/>
            <p:cNvSpPr txBox="1"/>
            <p:nvPr/>
          </p:nvSpPr>
          <p:spPr>
            <a:xfrm>
              <a:off x="5282925" y="2527300"/>
              <a:ext cx="3766200" cy="2069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In a text file, this information may look like this (row on new line, columns by commas):</a:t>
              </a:r>
              <a:endParaRPr/>
            </a:p>
          </p:txBody>
        </p:sp>
        <p:pic>
          <p:nvPicPr>
            <p:cNvPr id="109" name="Google Shape;109;p19"/>
            <p:cNvPicPr preferRelativeResize="0"/>
            <p:nvPr/>
          </p:nvPicPr>
          <p:blipFill rotWithShape="1">
            <a:blip r:embed="rId4">
              <a:alphaModFix/>
            </a:blip>
            <a:srcRect b="0" l="0" r="2789" t="0"/>
            <a:stretch/>
          </p:blipFill>
          <p:spPr>
            <a:xfrm>
              <a:off x="6458700" y="3227500"/>
              <a:ext cx="2241725" cy="1145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19"/>
          <p:cNvGrpSpPr/>
          <p:nvPr/>
        </p:nvGrpSpPr>
        <p:grpSpPr>
          <a:xfrm>
            <a:off x="654400" y="1003650"/>
            <a:ext cx="3093900" cy="1215900"/>
            <a:chOff x="806800" y="89250"/>
            <a:chExt cx="3093900" cy="1215900"/>
          </a:xfrm>
        </p:grpSpPr>
        <p:sp>
          <p:nvSpPr>
            <p:cNvPr id="111" name="Google Shape;111;p19"/>
            <p:cNvSpPr txBox="1"/>
            <p:nvPr/>
          </p:nvSpPr>
          <p:spPr>
            <a:xfrm>
              <a:off x="806800" y="504750"/>
              <a:ext cx="30939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example of a csv file</a:t>
              </a:r>
              <a:endPara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Let’s take a look at </a:t>
              </a:r>
              <a:r>
                <a:rPr b="1"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1thru9.csv</a:t>
              </a:r>
              <a:endParaRPr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>
              <a:off x="900700" y="89250"/>
              <a:ext cx="3000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grab this file from Moodle!</a:t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3301700" y="279250"/>
              <a:ext cx="506925" cy="681900"/>
            </a:xfrm>
            <a:custGeom>
              <a:rect b="b" l="l" r="r" t="t"/>
              <a:pathLst>
                <a:path extrusionOk="0" h="27276" w="20277">
                  <a:moveTo>
                    <a:pt x="0" y="0"/>
                  </a:moveTo>
                  <a:cubicBezTo>
                    <a:pt x="3319" y="1371"/>
                    <a:pt x="17823" y="3680"/>
                    <a:pt x="19916" y="8226"/>
                  </a:cubicBezTo>
                  <a:cubicBezTo>
                    <a:pt x="22009" y="12772"/>
                    <a:pt x="13783" y="24101"/>
                    <a:pt x="12556" y="2727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14" name="Google Shape;114;p19"/>
          <p:cNvSpPr txBox="1"/>
          <p:nvPr/>
        </p:nvSpPr>
        <p:spPr>
          <a:xfrm>
            <a:off x="654400" y="2494950"/>
            <a:ext cx="3850800" cy="198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As a string, this would look like: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'1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r>
              <a:rPr b="1"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4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6</a:t>
            </a:r>
            <a:r>
              <a:rPr b="1"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7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8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9'</a:t>
            </a:r>
            <a:endParaRPr b="1"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where each row is separated by </a:t>
            </a:r>
            <a:r>
              <a:rPr b="1" lang="en" sz="15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\n</a:t>
            </a:r>
            <a:endParaRPr b="1" sz="1500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each column within that row is separated by a </a:t>
            </a:r>
            <a:r>
              <a:rPr lang="en" sz="15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comma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704750" y="846750"/>
            <a:ext cx="2881800" cy="3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so how do we work with a csv in python?</a:t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Our goal is to translate the table structure in a csv into a Python object that contains the same data.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do this with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nested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lists!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8825" l="1730" r="22391" t="0"/>
          <a:stretch/>
        </p:blipFill>
        <p:spPr>
          <a:xfrm>
            <a:off x="3790450" y="1690263"/>
            <a:ext cx="2921850" cy="1084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20"/>
          <p:cNvGrpSpPr/>
          <p:nvPr/>
        </p:nvGrpSpPr>
        <p:grpSpPr>
          <a:xfrm>
            <a:off x="6729000" y="1503675"/>
            <a:ext cx="1957800" cy="576141"/>
            <a:chOff x="6957600" y="1960875"/>
            <a:chExt cx="1957800" cy="576141"/>
          </a:xfrm>
        </p:grpSpPr>
        <p:sp>
          <p:nvSpPr>
            <p:cNvPr id="122" name="Google Shape;122;p20"/>
            <p:cNvSpPr txBox="1"/>
            <p:nvPr/>
          </p:nvSpPr>
          <p:spPr>
            <a:xfrm>
              <a:off x="7373400" y="1960875"/>
              <a:ext cx="154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[1, 2, 3]</a:t>
              </a:r>
              <a:endParaRPr b="1" sz="17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6957600" y="2222500"/>
              <a:ext cx="478579" cy="314516"/>
            </a:xfrm>
            <a:custGeom>
              <a:rect b="b" l="l" r="r" t="t"/>
              <a:pathLst>
                <a:path extrusionOk="0" h="13368" w="21389">
                  <a:moveTo>
                    <a:pt x="0" y="13368"/>
                  </a:moveTo>
                  <a:cubicBezTo>
                    <a:pt x="1448" y="11809"/>
                    <a:pt x="5124" y="6239"/>
                    <a:pt x="8689" y="4011"/>
                  </a:cubicBezTo>
                  <a:cubicBezTo>
                    <a:pt x="12254" y="1783"/>
                    <a:pt x="19272" y="669"/>
                    <a:pt x="2138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24" name="Google Shape;124;p20"/>
          <p:cNvGrpSpPr/>
          <p:nvPr/>
        </p:nvGrpSpPr>
        <p:grpSpPr>
          <a:xfrm>
            <a:off x="6729000" y="1917813"/>
            <a:ext cx="1957800" cy="461700"/>
            <a:chOff x="6957600" y="2375013"/>
            <a:chExt cx="1957800" cy="461700"/>
          </a:xfrm>
        </p:grpSpPr>
        <p:sp>
          <p:nvSpPr>
            <p:cNvPr id="125" name="Google Shape;125;p20"/>
            <p:cNvSpPr txBox="1"/>
            <p:nvPr/>
          </p:nvSpPr>
          <p:spPr>
            <a:xfrm>
              <a:off x="7373400" y="2375013"/>
              <a:ext cx="154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[4, 5, 6]</a:t>
              </a:r>
              <a:endParaRPr b="1" sz="17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6957600" y="2571750"/>
              <a:ext cx="518042" cy="230230"/>
            </a:xfrm>
            <a:custGeom>
              <a:rect b="b" l="l" r="r" t="t"/>
              <a:pathLst>
                <a:path extrusionOk="0" h="13368" w="21389">
                  <a:moveTo>
                    <a:pt x="0" y="13368"/>
                  </a:moveTo>
                  <a:cubicBezTo>
                    <a:pt x="1448" y="11809"/>
                    <a:pt x="5124" y="6239"/>
                    <a:pt x="8689" y="4011"/>
                  </a:cubicBezTo>
                  <a:cubicBezTo>
                    <a:pt x="12254" y="1783"/>
                    <a:pt x="19272" y="669"/>
                    <a:pt x="2138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27" name="Google Shape;127;p20"/>
          <p:cNvGrpSpPr/>
          <p:nvPr/>
        </p:nvGrpSpPr>
        <p:grpSpPr>
          <a:xfrm>
            <a:off x="6737375" y="2379513"/>
            <a:ext cx="1949425" cy="461700"/>
            <a:chOff x="6965975" y="2836713"/>
            <a:chExt cx="1949425" cy="461700"/>
          </a:xfrm>
        </p:grpSpPr>
        <p:sp>
          <p:nvSpPr>
            <p:cNvPr id="128" name="Google Shape;128;p20"/>
            <p:cNvSpPr txBox="1"/>
            <p:nvPr/>
          </p:nvSpPr>
          <p:spPr>
            <a:xfrm>
              <a:off x="7373400" y="2836713"/>
              <a:ext cx="154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[7, 8, 9]</a:t>
              </a:r>
              <a:endParaRPr b="1" sz="17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6965975" y="3016243"/>
              <a:ext cx="478551" cy="116978"/>
            </a:xfrm>
            <a:custGeom>
              <a:rect b="b" l="l" r="r" t="t"/>
              <a:pathLst>
                <a:path extrusionOk="0" h="5013" w="20721">
                  <a:moveTo>
                    <a:pt x="0" y="0"/>
                  </a:moveTo>
                  <a:cubicBezTo>
                    <a:pt x="947" y="724"/>
                    <a:pt x="2228" y="3510"/>
                    <a:pt x="5681" y="4345"/>
                  </a:cubicBezTo>
                  <a:cubicBezTo>
                    <a:pt x="9135" y="5181"/>
                    <a:pt x="18214" y="4902"/>
                    <a:pt x="20721" y="501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130" name="Google Shape;130;p20"/>
          <p:cNvSpPr txBox="1"/>
          <p:nvPr/>
        </p:nvSpPr>
        <p:spPr>
          <a:xfrm>
            <a:off x="3790450" y="11410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each row can be stored in a list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3790450" y="3022025"/>
            <a:ext cx="48357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we can store all rows together in one larger list, separated by commas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[1, 2, 3]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[4, 5, 6]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[7, 8, 9]</a:t>
            </a:r>
            <a:r>
              <a:rPr b="1" lang="en" sz="18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sz="1500"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806125" y="973800"/>
            <a:ext cx="741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</a:t>
            </a:r>
            <a:r>
              <a:rPr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readlines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get a list of lines from the file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[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'1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r>
              <a:rPr b="1"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 '4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6</a:t>
            </a:r>
            <a:r>
              <a:rPr b="1" lang="en" sz="15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\n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', '7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8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9']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806125" y="2015200"/>
            <a:ext cx="741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the string method </a:t>
            </a:r>
            <a:r>
              <a:rPr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strip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remove </a:t>
            </a:r>
            <a:r>
              <a:rPr b="1" lang="en" sz="15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\n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from each row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[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'1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3', '4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6', '7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8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9']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806125" y="2892400"/>
            <a:ext cx="741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</a:t>
            </a:r>
            <a:r>
              <a:rPr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split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split up each line based on commas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[['1'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'2'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'3'], ['4'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'5'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'6'], ['7'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'8'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'9']]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63250" y="394100"/>
            <a:ext cx="675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How to construct a list of lists</a:t>
            </a:r>
            <a:endParaRPr sz="22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06125" y="3854425"/>
            <a:ext cx="7417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iterate over each row and column to cast entries to ints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[[1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2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3], [[4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5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6], [[7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8</a:t>
            </a:r>
            <a:r>
              <a:rPr b="1" lang="en" sz="15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9]]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7127875" y="1091650"/>
            <a:ext cx="1857300" cy="341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try this together!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Make sure to have 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1thru9.csv</a:t>
            </a:r>
            <a:r>
              <a:rPr b="1"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saved in a folder you can locate. 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 a Python script named </a:t>
            </a:r>
            <a:r>
              <a:rPr b="1"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csv_to_list.py 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and make sure it is saved to the same place as the csv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68025" y="1444375"/>
            <a:ext cx="29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68025" y="2402400"/>
            <a:ext cx="29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68025" y="3360425"/>
            <a:ext cx="29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68025" y="4252825"/>
            <a:ext cx="291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4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1246425" y="726600"/>
            <a:ext cx="6948300" cy="315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How to construct a list of lists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numbers_file = open("1thru9.csv", "r")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table = numbers_file.readlines() #1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numbers_file.close()</a:t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for row in range(len(table)):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    table[row] = table[row].strip().split(',') #2 #3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    for col in range(len(table[row])): #4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        table[row][col] = int(table[row][col])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ource Code Pro"/>
                <a:ea typeface="Source Code Pro"/>
                <a:cs typeface="Source Code Pro"/>
                <a:sym typeface="Source Code Pro"/>
              </a:rPr>
              <a:t>print(table)</a:t>
            </a:r>
            <a:endParaRPr sz="15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813850" y="420200"/>
            <a:ext cx="7361100" cy="216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1500375" y="3000825"/>
            <a:ext cx="600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 = [[1, 2, 3], [4, 5, 6], </a:t>
            </a:r>
            <a:r>
              <a:rPr b="1"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[7, 8, 9]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57" name="Google Shape;157;p23"/>
          <p:cNvGrpSpPr/>
          <p:nvPr/>
        </p:nvGrpSpPr>
        <p:grpSpPr>
          <a:xfrm>
            <a:off x="1223100" y="453850"/>
            <a:ext cx="3333900" cy="1999962"/>
            <a:chOff x="1223100" y="453850"/>
            <a:chExt cx="3333900" cy="1999962"/>
          </a:xfrm>
        </p:grpSpPr>
        <p:sp>
          <p:nvSpPr>
            <p:cNvPr id="158" name="Google Shape;158;p23"/>
            <p:cNvSpPr txBox="1"/>
            <p:nvPr/>
          </p:nvSpPr>
          <p:spPr>
            <a:xfrm>
              <a:off x="1223100" y="453850"/>
              <a:ext cx="3333900" cy="8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How do we </a:t>
              </a:r>
              <a:r>
                <a:rPr b="1" lang="en" sz="25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grab A ROW</a:t>
              </a:r>
              <a:r>
                <a:rPr b="1"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from the table?</a:t>
              </a:r>
              <a:endParaRPr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pic>
          <p:nvPicPr>
            <p:cNvPr id="159" name="Google Shape;159;p23"/>
            <p:cNvPicPr preferRelativeResize="0"/>
            <p:nvPr/>
          </p:nvPicPr>
          <p:blipFill rotWithShape="1">
            <a:blip r:embed="rId3">
              <a:alphaModFix/>
            </a:blip>
            <a:srcRect b="8825" l="1730" r="22391" t="0"/>
            <a:stretch/>
          </p:blipFill>
          <p:spPr>
            <a:xfrm>
              <a:off x="1294325" y="1369788"/>
              <a:ext cx="2921850" cy="1084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3"/>
            <p:cNvSpPr/>
            <p:nvPr/>
          </p:nvSpPr>
          <p:spPr>
            <a:xfrm>
              <a:off x="1294325" y="2134100"/>
              <a:ext cx="2922000" cy="199800"/>
            </a:xfrm>
            <a:prstGeom prst="rect">
              <a:avLst/>
            </a:prstGeom>
            <a:noFill/>
            <a:ln cap="flat" cmpd="sng" w="28575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3"/>
          <p:cNvSpPr txBox="1"/>
          <p:nvPr/>
        </p:nvSpPr>
        <p:spPr>
          <a:xfrm>
            <a:off x="4682525" y="618150"/>
            <a:ext cx="30000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indexing!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syntax</a:t>
            </a:r>
            <a:b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</a:b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table[</a:t>
            </a:r>
            <a:r>
              <a:rPr b="1" lang="en" sz="18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</a:t>
            </a: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/>
          </a:p>
        </p:txBody>
      </p:sp>
      <p:grpSp>
        <p:nvGrpSpPr>
          <p:cNvPr id="162" name="Google Shape;162;p23"/>
          <p:cNvGrpSpPr/>
          <p:nvPr/>
        </p:nvGrpSpPr>
        <p:grpSpPr>
          <a:xfrm>
            <a:off x="3131675" y="2630525"/>
            <a:ext cx="3769525" cy="431100"/>
            <a:chOff x="3131675" y="2630525"/>
            <a:chExt cx="3769525" cy="431100"/>
          </a:xfrm>
        </p:grpSpPr>
        <p:sp>
          <p:nvSpPr>
            <p:cNvPr id="163" name="Google Shape;163;p23"/>
            <p:cNvSpPr txBox="1"/>
            <p:nvPr/>
          </p:nvSpPr>
          <p:spPr>
            <a:xfrm>
              <a:off x="3131675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row 0</a:t>
              </a:r>
              <a:endParaRPr/>
            </a:p>
          </p:txBody>
        </p:sp>
        <p:sp>
          <p:nvSpPr>
            <p:cNvPr id="164" name="Google Shape;164;p23"/>
            <p:cNvSpPr txBox="1"/>
            <p:nvPr/>
          </p:nvSpPr>
          <p:spPr>
            <a:xfrm>
              <a:off x="4588850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row 1</a:t>
              </a:r>
              <a:endParaRPr/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6164100" y="2630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row 2</a:t>
              </a:r>
              <a:endParaRPr/>
            </a:p>
          </p:txBody>
        </p:sp>
      </p:grpSp>
      <p:grpSp>
        <p:nvGrpSpPr>
          <p:cNvPr id="166" name="Google Shape;166;p23"/>
          <p:cNvGrpSpPr/>
          <p:nvPr/>
        </p:nvGrpSpPr>
        <p:grpSpPr>
          <a:xfrm>
            <a:off x="2813175" y="3462525"/>
            <a:ext cx="3443800" cy="737100"/>
            <a:chOff x="2813175" y="3462525"/>
            <a:chExt cx="3443800" cy="737100"/>
          </a:xfrm>
        </p:grpSpPr>
        <p:sp>
          <p:nvSpPr>
            <p:cNvPr id="167" name="Google Shape;167;p23"/>
            <p:cNvSpPr txBox="1"/>
            <p:nvPr/>
          </p:nvSpPr>
          <p:spPr>
            <a:xfrm rot="-5400000">
              <a:off x="266017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0</a:t>
              </a:r>
              <a:endParaRPr/>
            </a:p>
          </p:txBody>
        </p:sp>
        <p:sp>
          <p:nvSpPr>
            <p:cNvPr id="168" name="Google Shape;168;p23"/>
            <p:cNvSpPr txBox="1"/>
            <p:nvPr/>
          </p:nvSpPr>
          <p:spPr>
            <a:xfrm rot="-5400000">
              <a:off x="4203450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0</a:t>
              </a:r>
              <a:endParaRPr/>
            </a:p>
          </p:txBody>
        </p:sp>
        <p:sp>
          <p:nvSpPr>
            <p:cNvPr id="169" name="Google Shape;169;p23"/>
            <p:cNvSpPr txBox="1"/>
            <p:nvPr/>
          </p:nvSpPr>
          <p:spPr>
            <a:xfrm rot="-5400000">
              <a:off x="567287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0</a:t>
              </a:r>
              <a:endParaRPr/>
            </a:p>
          </p:txBody>
        </p:sp>
      </p:grpSp>
      <p:grpSp>
        <p:nvGrpSpPr>
          <p:cNvPr id="170" name="Google Shape;170;p23"/>
          <p:cNvGrpSpPr/>
          <p:nvPr/>
        </p:nvGrpSpPr>
        <p:grpSpPr>
          <a:xfrm>
            <a:off x="3244275" y="3462525"/>
            <a:ext cx="3426250" cy="737100"/>
            <a:chOff x="3244275" y="3462525"/>
            <a:chExt cx="3426250" cy="737100"/>
          </a:xfrm>
        </p:grpSpPr>
        <p:sp>
          <p:nvSpPr>
            <p:cNvPr id="171" name="Google Shape;171;p23"/>
            <p:cNvSpPr txBox="1"/>
            <p:nvPr/>
          </p:nvSpPr>
          <p:spPr>
            <a:xfrm rot="-5400000">
              <a:off x="309127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1</a:t>
              </a:r>
              <a:endParaRPr/>
            </a:p>
          </p:txBody>
        </p:sp>
        <p:sp>
          <p:nvSpPr>
            <p:cNvPr id="172" name="Google Shape;172;p23"/>
            <p:cNvSpPr txBox="1"/>
            <p:nvPr/>
          </p:nvSpPr>
          <p:spPr>
            <a:xfrm rot="-5400000">
              <a:off x="4588850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1</a:t>
              </a:r>
              <a:endParaRPr/>
            </a:p>
          </p:txBody>
        </p:sp>
        <p:sp>
          <p:nvSpPr>
            <p:cNvPr id="173" name="Google Shape;173;p23"/>
            <p:cNvSpPr txBox="1"/>
            <p:nvPr/>
          </p:nvSpPr>
          <p:spPr>
            <a:xfrm rot="-5400000">
              <a:off x="608642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1</a:t>
              </a:r>
              <a:endParaRPr/>
            </a:p>
          </p:txBody>
        </p:sp>
      </p:grpSp>
      <p:grpSp>
        <p:nvGrpSpPr>
          <p:cNvPr id="174" name="Google Shape;174;p23"/>
          <p:cNvGrpSpPr/>
          <p:nvPr/>
        </p:nvGrpSpPr>
        <p:grpSpPr>
          <a:xfrm>
            <a:off x="3657825" y="3462525"/>
            <a:ext cx="3494375" cy="737100"/>
            <a:chOff x="3657825" y="3462525"/>
            <a:chExt cx="3494375" cy="737100"/>
          </a:xfrm>
        </p:grpSpPr>
        <p:sp>
          <p:nvSpPr>
            <p:cNvPr id="175" name="Google Shape;175;p23"/>
            <p:cNvSpPr txBox="1"/>
            <p:nvPr/>
          </p:nvSpPr>
          <p:spPr>
            <a:xfrm rot="-5400000">
              <a:off x="6568100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2</a:t>
              </a:r>
              <a:endParaRPr/>
            </a:p>
          </p:txBody>
        </p:sp>
        <p:sp>
          <p:nvSpPr>
            <p:cNvPr id="176" name="Google Shape;176;p23"/>
            <p:cNvSpPr txBox="1"/>
            <p:nvPr/>
          </p:nvSpPr>
          <p:spPr>
            <a:xfrm rot="-5400000">
              <a:off x="5019938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2</a:t>
              </a:r>
              <a:endParaRPr/>
            </a:p>
          </p:txBody>
        </p:sp>
        <p:sp>
          <p:nvSpPr>
            <p:cNvPr id="177" name="Google Shape;177;p23"/>
            <p:cNvSpPr txBox="1"/>
            <p:nvPr/>
          </p:nvSpPr>
          <p:spPr>
            <a:xfrm rot="-5400000">
              <a:off x="3504825" y="3615525"/>
              <a:ext cx="73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col 2</a:t>
              </a:r>
              <a:endParaRPr/>
            </a:p>
          </p:txBody>
        </p:sp>
      </p:grpSp>
      <p:sp>
        <p:nvSpPr>
          <p:cNvPr id="178" name="Google Shape;178;p23"/>
          <p:cNvSpPr txBox="1"/>
          <p:nvPr/>
        </p:nvSpPr>
        <p:spPr>
          <a:xfrm>
            <a:off x="1467525" y="4422600"/>
            <a:ext cx="9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</a:t>
            </a:r>
            <a:endParaRPr>
              <a:solidFill>
                <a:srgbClr val="6AA84F"/>
              </a:solidFill>
            </a:endParaRPr>
          </a:p>
        </p:txBody>
      </p:sp>
      <p:grpSp>
        <p:nvGrpSpPr>
          <p:cNvPr id="179" name="Google Shape;179;p23"/>
          <p:cNvGrpSpPr/>
          <p:nvPr/>
        </p:nvGrpSpPr>
        <p:grpSpPr>
          <a:xfrm>
            <a:off x="2129000" y="2718713"/>
            <a:ext cx="4848400" cy="2165588"/>
            <a:chOff x="2052800" y="2718713"/>
            <a:chExt cx="4848400" cy="2165588"/>
          </a:xfrm>
        </p:grpSpPr>
        <p:sp>
          <p:nvSpPr>
            <p:cNvPr id="180" name="Google Shape;180;p23"/>
            <p:cNvSpPr/>
            <p:nvPr/>
          </p:nvSpPr>
          <p:spPr>
            <a:xfrm>
              <a:off x="5995800" y="2718713"/>
              <a:ext cx="905400" cy="254700"/>
            </a:xfrm>
            <a:prstGeom prst="rect">
              <a:avLst/>
            </a:prstGeom>
            <a:noFill/>
            <a:ln cap="flat" cmpd="sng" w="28575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B91CA"/>
                </a:solidFill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2052800" y="4422600"/>
              <a:ext cx="59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[</a:t>
              </a:r>
              <a:r>
                <a:rPr b="1" lang="en" sz="18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2</a:t>
              </a:r>
              <a:r>
                <a:rPr b="1" lang="en" sz="18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</a:t>
              </a:r>
              <a:endParaRPr/>
            </a:p>
          </p:txBody>
        </p:sp>
      </p:grpSp>
      <p:sp>
        <p:nvSpPr>
          <p:cNvPr id="182" name="Google Shape;182;p23"/>
          <p:cNvSpPr txBox="1"/>
          <p:nvPr/>
        </p:nvSpPr>
        <p:spPr>
          <a:xfrm>
            <a:off x="2999375" y="4422600"/>
            <a:ext cx="31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would give us </a:t>
            </a:r>
            <a:r>
              <a:rPr b="1" lang="en" sz="18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[7,8,9]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13850" y="2630525"/>
            <a:ext cx="7361100" cy="228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