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taatliches"/>
      <p:regular r:id="rId27"/>
    </p:embeddedFont>
    <p:embeddedFont>
      <p:font typeface="Manrope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Manrope Medium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anrope-regular.fntdata"/><Relationship Id="rId27" Type="http://schemas.openxmlformats.org/officeDocument/2006/relationships/font" Target="fonts/Staatliche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nro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35" Type="http://schemas.openxmlformats.org/officeDocument/2006/relationships/font" Target="fonts/ManropeMedium-bold.fntdata"/><Relationship Id="rId12" Type="http://schemas.openxmlformats.org/officeDocument/2006/relationships/slide" Target="slides/slide7.xml"/><Relationship Id="rId34" Type="http://schemas.openxmlformats.org/officeDocument/2006/relationships/font" Target="fonts/ManropeMedium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240bf566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240bf566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240bf566e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240bf566e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240bf566e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240bf566e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240bf566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240bf566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240bf566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240bf566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240bf566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240bf566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240bf566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240bf566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240bf566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240bf566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240bf566e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240bf566e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ea18ed7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ea18ed7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240bf566e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240bf566e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580d8fc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580d8fc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240bf566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240bf566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ea18ed7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ea18ed7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a591e17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a591e17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240bf5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240bf5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a591e17b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a591e17b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bjBVQVB71wo" TargetMode="External"/><Relationship Id="rId5" Type="http://schemas.openxmlformats.org/officeDocument/2006/relationships/image" Target="../media/image2.jp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bjBVQVB71wo" TargetMode="External"/><Relationship Id="rId5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drive/11cB-52jjt3C3kZHPUYtxXoALiyCfTKYH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hyperlink" Target="http://www.youtube.com/watch?v=bjBVQVB71wo" TargetMode="External"/><Relationship Id="rId6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Dictionaries: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14  2025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68" name="Google Shape;68;p15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6775" y="4497200"/>
            <a:ext cx="631975" cy="355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672300" y="959600"/>
            <a:ext cx="3375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In a list, data is organized by index, or by the order that the values are put in the list</a:t>
            </a: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672300" y="2131063"/>
            <a:ext cx="37470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For some applications, this type of organization may not make sense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639650" y="959600"/>
            <a:ext cx="3747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Example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for social media (or anything with accounts really), what kinds of information can be stored?</a:t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5823850" y="1909375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age, email, phone numbers, addresses, usernames, password, birthday, posts, friends, followers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1143650" y="3472225"/>
            <a:ext cx="67200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Lots of different ways to organize data and information using different types of </a:t>
            </a:r>
            <a:r>
              <a:rPr lang="en" sz="33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containers</a:t>
            </a:r>
            <a:endParaRPr sz="2900"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445275" y="940900"/>
            <a:ext cx="36846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data structures</a:t>
            </a:r>
            <a:endParaRPr sz="40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In designing a program, one of the most important choices you make is how to organize your information.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45275" y="2876550"/>
            <a:ext cx="36846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But how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to choose? Well, choose the one that allows you to do all the things you want to do.</a:t>
            </a:r>
            <a:endParaRPr/>
          </a:p>
        </p:txBody>
      </p:sp>
      <p:sp>
        <p:nvSpPr>
          <p:cNvPr id="168" name="Google Shape;168;p25"/>
          <p:cNvSpPr txBox="1"/>
          <p:nvPr/>
        </p:nvSpPr>
        <p:spPr>
          <a:xfrm>
            <a:off x="4439738" y="789925"/>
            <a:ext cx="4044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Example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a social media profile has the following types of information:</a:t>
            </a:r>
            <a:endParaRPr/>
          </a:p>
        </p:txBody>
      </p:sp>
      <p:sp>
        <p:nvSpPr>
          <p:cNvPr id="169" name="Google Shape;169;p25"/>
          <p:cNvSpPr txBox="1"/>
          <p:nvPr/>
        </p:nvSpPr>
        <p:spPr>
          <a:xfrm>
            <a:off x="4439738" y="1639525"/>
            <a:ext cx="32382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phone numbers, username, password, swiping </a:t>
            </a:r>
            <a:r>
              <a:rPr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tendencies</a:t>
            </a:r>
            <a:r>
              <a:rPr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, posts, friends, likes…</a:t>
            </a:r>
            <a:endParaRPr>
              <a:solidFill>
                <a:srgbClr val="1B91CA"/>
              </a:solidFill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337900" y="2710825"/>
            <a:ext cx="38646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This information needs to be used in order to interact with the application: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4439738" y="3560425"/>
            <a:ext cx="32382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watch cat videos, recommendations, ads, comment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673875" y="1093300"/>
            <a:ext cx="36846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dictionary</a:t>
            </a:r>
            <a:endParaRPr sz="40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In a Python dictionary, information is organized in </a:t>
            </a:r>
            <a:r>
              <a:rPr b="1"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key-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pairs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673875" y="3028950"/>
            <a:ext cx="36846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 </a:t>
            </a:r>
            <a:r>
              <a:rPr b="1"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key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has a similar role to an index in a list, as it is used to look-up a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corresponding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value</a:t>
            </a:r>
            <a:endParaRPr b="1">
              <a:solidFill>
                <a:srgbClr val="1B91CA"/>
              </a:solidFill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439738" y="1170925"/>
            <a:ext cx="40443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Keys are often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strings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, but can be ints or some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immutable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type like a tuple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4529600" y="2020525"/>
            <a:ext cx="38646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Example: if you have a dictionary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account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that has a key </a:t>
            </a:r>
            <a:r>
              <a:rPr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"username"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you can get something like the following:</a:t>
            </a:r>
            <a:endParaRPr sz="18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4571988" y="3468325"/>
            <a:ext cx="32382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"username"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7530400" y="3468325"/>
            <a:ext cx="11235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mander1</a:t>
            </a:r>
            <a:endParaRPr b="1" sz="1600">
              <a:solidFill>
                <a:srgbClr val="1B91CA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2" name="Google Shape;182;p26"/>
          <p:cNvSpPr/>
          <p:nvPr/>
        </p:nvSpPr>
        <p:spPr>
          <a:xfrm>
            <a:off x="6636475" y="3812350"/>
            <a:ext cx="1461525" cy="317350"/>
          </a:xfrm>
          <a:custGeom>
            <a:rect b="b" l="l" r="r" t="t"/>
            <a:pathLst>
              <a:path extrusionOk="0" h="12694" w="58461">
                <a:moveTo>
                  <a:pt x="0" y="0"/>
                </a:moveTo>
                <a:cubicBezTo>
                  <a:pt x="2262" y="1885"/>
                  <a:pt x="4524" y="9427"/>
                  <a:pt x="13574" y="11312"/>
                </a:cubicBezTo>
                <a:cubicBezTo>
                  <a:pt x="22624" y="13197"/>
                  <a:pt x="47008" y="13072"/>
                  <a:pt x="54298" y="11312"/>
                </a:cubicBezTo>
                <a:cubicBezTo>
                  <a:pt x="61588" y="9552"/>
                  <a:pt x="56812" y="2514"/>
                  <a:pt x="57315" y="7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629100" y="412375"/>
            <a:ext cx="7640700" cy="11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creating a dictionary</a:t>
            </a:r>
            <a:endParaRPr sz="40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If we want to create a dictionary to store information for an account, we could do this by: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874200" y="1635175"/>
            <a:ext cx="73956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{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"username"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"mander1"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,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"password"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"supersecret"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"ID"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42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}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>
            <a:off x="686800" y="2110975"/>
            <a:ext cx="76407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We can grab relevant information by looking it up by its associated key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796375" y="2611375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"username"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"ID"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account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"supersecret"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]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3693275" y="2611375"/>
            <a:ext cx="3000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"mander1"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>
            <a:off x="3796375" y="3005425"/>
            <a:ext cx="3000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42</a:t>
            </a:r>
            <a:endParaRPr/>
          </a:p>
        </p:txBody>
      </p:sp>
      <p:sp>
        <p:nvSpPr>
          <p:cNvPr id="193" name="Google Shape;193;p27"/>
          <p:cNvSpPr txBox="1"/>
          <p:nvPr/>
        </p:nvSpPr>
        <p:spPr>
          <a:xfrm>
            <a:off x="3796375" y="3387025"/>
            <a:ext cx="30000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KeyError: key not found</a:t>
            </a:r>
            <a:endParaRPr/>
          </a:p>
        </p:txBody>
      </p:sp>
      <p:sp>
        <p:nvSpPr>
          <p:cNvPr id="194" name="Google Shape;194;p27"/>
          <p:cNvSpPr txBox="1"/>
          <p:nvPr/>
        </p:nvSpPr>
        <p:spPr>
          <a:xfrm>
            <a:off x="2095400" y="3987175"/>
            <a:ext cx="1116900" cy="8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keys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values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3212300" y="3987175"/>
            <a:ext cx="5359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"username"	"password"	"ID"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"mander1"	"supersecret	42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01" name="Google Shape;201;p28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02" name="Google Shape;202;p28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" name="Google Shape;206;p28"/>
          <p:cNvSpPr txBox="1"/>
          <p:nvPr/>
        </p:nvSpPr>
        <p:spPr>
          <a:xfrm>
            <a:off x="1524000" y="1430925"/>
            <a:ext cx="6180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5-day weather forecast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1169875" y="2044125"/>
            <a:ext cx="2396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would like to store the following weather data: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208" name="Google Shape;208;p28" title="5 minutes - Relax &amp; study with me Lofi | Mushie in a forest #timer #1hour #5minute  #lofi #stud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861" y="203300"/>
            <a:ext cx="1532265" cy="8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4162625" y="1998250"/>
            <a:ext cx="39705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Define a dictionary called </a:t>
            </a:r>
            <a:r>
              <a:rPr b="1"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temps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that stoves the high temperature for each day last week. The 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keys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should be the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day of the week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, and the 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values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should be the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high temperature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Once you create your dictionary, you should be able to display the high for today with: 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print(</a:t>
            </a:r>
            <a:r>
              <a:rPr b="1"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temp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"Wednesday"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]) </a:t>
            </a:r>
            <a:endParaRPr>
              <a:solidFill>
                <a:srgbClr val="1F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should return     </a:t>
            </a:r>
            <a:r>
              <a:rPr lang="en">
                <a:solidFill>
                  <a:srgbClr val="1B91CA"/>
                </a:solidFill>
                <a:latin typeface="Consolas"/>
                <a:ea typeface="Consolas"/>
                <a:cs typeface="Consolas"/>
                <a:sym typeface="Consolas"/>
              </a:rPr>
              <a:t>49</a:t>
            </a:r>
            <a:endParaRPr>
              <a:solidFill>
                <a:srgbClr val="1B91CA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9875" y="2882125"/>
            <a:ext cx="2396285" cy="187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408950" y="1604550"/>
            <a:ext cx="3236100" cy="16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adding to</a:t>
            </a: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a dictionary</a:t>
            </a:r>
            <a:endParaRPr sz="40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How can we add a new item to an existing dictionary?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455600" y="1482775"/>
            <a:ext cx="3236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dict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 {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0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"a"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,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"b"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2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"c"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}</a:t>
            </a:r>
            <a:endParaRPr/>
          </a:p>
        </p:txBody>
      </p:sp>
      <p:sp>
        <p:nvSpPr>
          <p:cNvPr id="217" name="Google Shape;217;p29"/>
          <p:cNvSpPr txBox="1"/>
          <p:nvPr/>
        </p:nvSpPr>
        <p:spPr>
          <a:xfrm>
            <a:off x="4455600" y="2037750"/>
            <a:ext cx="1760100" cy="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dict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=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"c"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4455600" y="2691650"/>
            <a:ext cx="4354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unlike lists, we can do this to create new items!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Consolas"/>
                <a:ea typeface="Consolas"/>
                <a:cs typeface="Consolas"/>
                <a:sym typeface="Consolas"/>
              </a:rPr>
              <a:t>dict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is now 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0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"a"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,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"b"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2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"c"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,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3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"c"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}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3766801" y="2225826"/>
            <a:ext cx="741625" cy="802275"/>
          </a:xfrm>
          <a:custGeom>
            <a:rect b="b" l="l" r="r" t="t"/>
            <a:pathLst>
              <a:path extrusionOk="0" h="32091" w="29665">
                <a:moveTo>
                  <a:pt x="29666" y="32092"/>
                </a:moveTo>
                <a:cubicBezTo>
                  <a:pt x="24847" y="29683"/>
                  <a:pt x="3765" y="22695"/>
                  <a:pt x="753" y="17635"/>
                </a:cubicBezTo>
                <a:cubicBezTo>
                  <a:pt x="-2259" y="12575"/>
                  <a:pt x="7379" y="4624"/>
                  <a:pt x="11595" y="1732"/>
                </a:cubicBezTo>
                <a:cubicBezTo>
                  <a:pt x="15812" y="-1159"/>
                  <a:pt x="23643" y="527"/>
                  <a:pt x="26052" y="28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example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25" name="Google Shape;225;p30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26" name="Google Shape;226;p30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30"/>
          <p:cNvSpPr txBox="1"/>
          <p:nvPr/>
        </p:nvSpPr>
        <p:spPr>
          <a:xfrm>
            <a:off x="1524000" y="1430925"/>
            <a:ext cx="6180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word counts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1569725" y="2120325"/>
            <a:ext cx="60315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Write a program that opens and reads from the file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the_hobbit.txt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, and constructs a dictionary called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word_counts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that stores the number of times each work occurs in the file.</a:t>
            </a:r>
            <a:endParaRPr>
              <a:solidFill>
                <a:srgbClr val="1F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37" name="Google Shape;237;p31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38" name="Google Shape;238;p31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2" name="Google Shape;242;p31"/>
          <p:cNvSpPr txBox="1"/>
          <p:nvPr/>
        </p:nvSpPr>
        <p:spPr>
          <a:xfrm>
            <a:off x="1524000" y="1430925"/>
            <a:ext cx="6180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character</a:t>
            </a: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counts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243" name="Google Shape;243;p31" title="5 minutes - Relax &amp; study with me Lofi | Mushie in a forest #timer #1hour #5minute  #lofi #stud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81861" y="203300"/>
            <a:ext cx="1532265" cy="8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1"/>
          <p:cNvSpPr txBox="1"/>
          <p:nvPr/>
        </p:nvSpPr>
        <p:spPr>
          <a:xfrm>
            <a:off x="1569725" y="2120325"/>
            <a:ext cx="6031500" cy="22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Define a function called </a:t>
            </a:r>
            <a:r>
              <a:rPr b="1"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char_counts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that takes a string as an argument, and returns a dictionary storing the number of times each character occurs in the string.  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An example of the program executing is below: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char_counts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potato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will return 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:1,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: 2,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:2,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>
                <a:solidFill>
                  <a:srgbClr val="1F1F1F"/>
                </a:solidFill>
                <a:latin typeface="Consolas"/>
                <a:ea typeface="Consolas"/>
                <a:cs typeface="Consolas"/>
                <a:sym typeface="Consolas"/>
              </a:rPr>
              <a:t>:1}</a:t>
            </a:r>
            <a:endParaRPr>
              <a:solidFill>
                <a:srgbClr val="1F1F1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/>
        </p:nvSpPr>
        <p:spPr>
          <a:xfrm>
            <a:off x="624575" y="1736500"/>
            <a:ext cx="3403500" cy="17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key-value pairs</a:t>
            </a:r>
            <a:endParaRPr sz="40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The idea of key-value pairs is very useful, and shows up in many places other than Python dictionaries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0" name="Google Shape;250;p32"/>
          <p:cNvSpPr txBox="1"/>
          <p:nvPr/>
        </p:nvSpPr>
        <p:spPr>
          <a:xfrm>
            <a:off x="4270200" y="1321900"/>
            <a:ext cx="4300200" cy="26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key-value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stores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a type of database that provides fast access to records by key, and scales well for very large datasets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hash tables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+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hash functions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data structure used in password security, encryption, verifying file integrity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JSON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: used for transferring objects over the internet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Reading 9 + Reflection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Task 1 for Project 7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Exam 1 Rewrites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57" name="Google Shape;257;p33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58" name="Google Shape;258;p33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33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64" name="Google Shape;264;p33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33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68" name="Google Shape;268;p33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75" name="Google Shape;75;p16" title="Screenshot 2025-04-13 at 2.05.41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2450" y="1971049"/>
            <a:ext cx="7655749" cy="2018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6943425" y="3574200"/>
            <a:ext cx="1372800" cy="2706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3885600" y="2398825"/>
            <a:ext cx="1465800" cy="395400"/>
          </a:xfrm>
          <a:prstGeom prst="rect">
            <a:avLst/>
          </a:prstGeom>
          <a:noFill/>
          <a:ln cap="flat" cmpd="sng" w="2857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943425" y="2383499"/>
            <a:ext cx="15147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"/>
          <p:cNvSpPr txBox="1"/>
          <p:nvPr/>
        </p:nvSpPr>
        <p:spPr>
          <a:xfrm>
            <a:off x="374700" y="783450"/>
            <a:ext cx="30000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word counts</a:t>
            </a:r>
            <a:endParaRPr/>
          </a:p>
        </p:txBody>
      </p:sp>
      <p:sp>
        <p:nvSpPr>
          <p:cNvPr id="279" name="Google Shape;279;p34"/>
          <p:cNvSpPr txBox="1"/>
          <p:nvPr/>
        </p:nvSpPr>
        <p:spPr>
          <a:xfrm>
            <a:off x="3531200" y="371475"/>
            <a:ext cx="5415900" cy="4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hobbit_file = 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open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("the_hobbit.txt", "r")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hobbit_str = hobbit_file.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read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()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hobbit_words = hobbit_str.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strip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().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lower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().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split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() #removes newline characters, removes uppercase, and splits into list of words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word_counts = {} #create empty dictionary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for word in hobbit_words: #for each word in word list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   if word not in word_counts.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keys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(): # if not in dictionary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       word_counts[word] = 1  #add it with count initialized to 1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   else: #if it’s in the dictionary already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       word_counts[word] += 1 #increase the count by 1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print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("hobbit occurs",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word_counts["hobbit"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],"times")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print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("Bilbo occurs",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word_counts["bilbo"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],"times")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hobbit_file.</a:t>
            </a:r>
            <a:r>
              <a:rPr b="1"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close</a:t>
            </a:r>
            <a:r>
              <a:rPr lang="en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()</a:t>
            </a:r>
            <a:endParaRPr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"/>
          <p:cNvSpPr txBox="1"/>
          <p:nvPr/>
        </p:nvSpPr>
        <p:spPr>
          <a:xfrm>
            <a:off x="1829550" y="351975"/>
            <a:ext cx="52002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character</a:t>
            </a: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counts</a:t>
            </a:r>
            <a:endParaRPr/>
          </a:p>
        </p:txBody>
      </p:sp>
      <p:sp>
        <p:nvSpPr>
          <p:cNvPr id="285" name="Google Shape;285;p35"/>
          <p:cNvSpPr txBox="1"/>
          <p:nvPr/>
        </p:nvSpPr>
        <p:spPr>
          <a:xfrm>
            <a:off x="1829550" y="973250"/>
            <a:ext cx="61086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char_counts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(text:str)-&gt;dict: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"""takes a string as an argument, and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returns a dictionary storing the number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of times each character occurs in the string """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char_dict = {} #initialize dictionary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for char in text: #for each letter in the argument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if char not in char_dict.keys(): #if not counted yet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char_dict[char] = 1 #initialize first value count to 1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else: #if already in dictionary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char_dict[char] +=1 #add one to existing value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char_dict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/>
        </p:nvSpPr>
        <p:spPr>
          <a:xfrm>
            <a:off x="532475" y="1345650"/>
            <a:ext cx="30183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exam 1 rewrites 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due Wednesday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081000" y="651975"/>
            <a:ext cx="4275900" cy="3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Things to keep in mind: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Write up your program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and see if it runs! This is the best way to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debug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your written code.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Ask for clarification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if you need it. Go to office hours or help sessions.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Only Rs can be bumped up to Ps. However, if you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received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an I you can also hand in a solution. It won’t change your score, but it’s a really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great way to get more feedback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!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 title="Screenshot 2025-04-13 at 2.09.2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5263"/>
            <a:ext cx="4419598" cy="4075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Screenshot 2025-04-13 at 2.09.40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076" y="305275"/>
            <a:ext cx="4448014" cy="40757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206250" y="4467875"/>
            <a:ext cx="8859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Quiz 4 on Friday! Practice exercises up on Moodle. </a:t>
            </a:r>
            <a:endParaRPr sz="15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Stop by TA help sessions or office hours if you have any questions on these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532475" y="1574250"/>
            <a:ext cx="30183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Project 7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due Friday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712850" y="373800"/>
            <a:ext cx="50415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Things to keep in mind: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early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. Go to office hours or help sessions if you have any questions.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Benford’s law is also called the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leading digit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phenomena. Ex:  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0 	  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34     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223 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You’d likely expect leading digits to be uniformly distributed. This means 1 and 9 would be equally likely to occur 1/9 or ~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11%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 of the time. 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In actuality 1’s are way more likely to occur (~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30%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) than 9’s (~</a:t>
            </a:r>
            <a:r>
              <a:rPr b="1"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%). 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6174D"/>
              </a:buClr>
              <a:buSzPts val="1800"/>
              <a:buFont typeface="Manrope"/>
              <a:buChar char="●"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If we do not see this phenomena, we may be suspicious of the data source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dictionaries 1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colab 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03" name="Google Shape;103;p20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1428750" y="1990675"/>
            <a:ext cx="63690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Things you should know: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reading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text and csv files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writing</a:t>
            </a: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text file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converting csv to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list-of-lists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practice with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list methods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practice with </a:t>
            </a:r>
            <a:r>
              <a:rPr b="1"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string methods</a:t>
            </a:r>
            <a:endParaRPr b="1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5" name="Google Shape;115;p22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16" name="Google Shape;116;p22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22"/>
          <p:cNvSpPr txBox="1"/>
          <p:nvPr/>
        </p:nvSpPr>
        <p:spPr>
          <a:xfrm>
            <a:off x="1524000" y="1507125"/>
            <a:ext cx="61803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5-day weather forecast</a:t>
            </a:r>
            <a:endParaRPr b="1" sz="41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1524000" y="2226850"/>
            <a:ext cx="3794700" cy="11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 would like to store the following weather data: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260425" y="2276650"/>
            <a:ext cx="3053700" cy="23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 a partner and a whiteboard marker.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How many different ways could you store this information (hint: what are all the data structures we’ve learned about over the course of this semester?).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Which option would you prefer to work with?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1425" y="2830750"/>
            <a:ext cx="2396285" cy="18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124" name="Google Shape;124;p22" title="5 minutes - Relax &amp; study with me Lofi | Mushie in a forest #timer #1hour #5minute  #lofi #study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61850" y="130400"/>
            <a:ext cx="1052275" cy="5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/>
        </p:nvSpPr>
        <p:spPr>
          <a:xfrm>
            <a:off x="369075" y="1126300"/>
            <a:ext cx="2703000" cy="17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66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lists</a:t>
            </a:r>
            <a:endParaRPr sz="566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We’ve seen that lists can be used to store different types of information</a:t>
            </a:r>
            <a:endParaRPr sz="1800"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385350" y="993925"/>
            <a:ext cx="53637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days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= [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Wednesday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Thursday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Friday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"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temps = [49, 50, 55, 54, 53]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3385350" y="1859625"/>
            <a:ext cx="53637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Lists can be thought of as a structure for organizing information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369075" y="3163900"/>
            <a:ext cx="2703000" cy="10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In a list, data is organized by index, or by the order that the values are put in the list</a:t>
            </a:r>
            <a:endParaRPr/>
          </a:p>
        </p:txBody>
      </p:sp>
      <p:grpSp>
        <p:nvGrpSpPr>
          <p:cNvPr id="133" name="Google Shape;133;p23"/>
          <p:cNvGrpSpPr/>
          <p:nvPr/>
        </p:nvGrpSpPr>
        <p:grpSpPr>
          <a:xfrm>
            <a:off x="3829899" y="2659050"/>
            <a:ext cx="5036030" cy="1808600"/>
            <a:chOff x="4134699" y="2887650"/>
            <a:chExt cx="5036030" cy="1808600"/>
          </a:xfrm>
        </p:grpSpPr>
        <p:grpSp>
          <p:nvGrpSpPr>
            <p:cNvPr id="134" name="Google Shape;134;p23"/>
            <p:cNvGrpSpPr/>
            <p:nvPr/>
          </p:nvGrpSpPr>
          <p:grpSpPr>
            <a:xfrm>
              <a:off x="5815084" y="2887650"/>
              <a:ext cx="1906115" cy="1755350"/>
              <a:chOff x="5203500" y="2343075"/>
              <a:chExt cx="1800600" cy="1755350"/>
            </a:xfrm>
          </p:grpSpPr>
          <p:sp>
            <p:nvSpPr>
              <p:cNvPr id="135" name="Google Shape;135;p23"/>
              <p:cNvSpPr txBox="1"/>
              <p:nvPr/>
            </p:nvSpPr>
            <p:spPr>
              <a:xfrm>
                <a:off x="5203500" y="2343075"/>
                <a:ext cx="18006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>
                    <a:solidFill>
                      <a:srgbClr val="000000"/>
                    </a:solidFill>
                    <a:latin typeface="Staatliches"/>
                    <a:ea typeface="Staatliches"/>
                    <a:cs typeface="Staatliches"/>
                    <a:sym typeface="Staatliches"/>
                  </a:rPr>
                  <a:t>objectspace</a:t>
                </a:r>
                <a:endParaRPr sz="2100">
                  <a:latin typeface="Staatliches"/>
                  <a:ea typeface="Staatliches"/>
                  <a:cs typeface="Staatliches"/>
                  <a:sym typeface="Staatliches"/>
                </a:endParaRPr>
              </a:p>
            </p:txBody>
          </p:sp>
          <p:grpSp>
            <p:nvGrpSpPr>
              <p:cNvPr id="136" name="Google Shape;136;p23"/>
              <p:cNvGrpSpPr/>
              <p:nvPr/>
            </p:nvGrpSpPr>
            <p:grpSpPr>
              <a:xfrm>
                <a:off x="5277900" y="3003275"/>
                <a:ext cx="1100700" cy="1095150"/>
                <a:chOff x="4049900" y="2963325"/>
                <a:chExt cx="1100700" cy="1095150"/>
              </a:xfrm>
            </p:grpSpPr>
            <p:sp>
              <p:nvSpPr>
                <p:cNvPr id="137" name="Google Shape;137;p23"/>
                <p:cNvSpPr/>
                <p:nvPr/>
              </p:nvSpPr>
              <p:spPr>
                <a:xfrm>
                  <a:off x="4049900" y="2963325"/>
                  <a:ext cx="1100700" cy="3246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138" name="Google Shape;138;p23"/>
                <p:cNvSpPr/>
                <p:nvPr/>
              </p:nvSpPr>
              <p:spPr>
                <a:xfrm>
                  <a:off x="4049900" y="3348600"/>
                  <a:ext cx="1100700" cy="3246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139" name="Google Shape;139;p23"/>
                <p:cNvSpPr/>
                <p:nvPr/>
              </p:nvSpPr>
              <p:spPr>
                <a:xfrm>
                  <a:off x="4049900" y="3733875"/>
                  <a:ext cx="1100700" cy="324600"/>
                </a:xfrm>
                <a:prstGeom prst="rect">
                  <a:avLst/>
                </a:prstGeom>
                <a:solidFill>
                  <a:srgbClr val="EEEEEE"/>
                </a:solidFill>
                <a:ln cap="flat" cmpd="sng" w="9525">
                  <a:solidFill>
                    <a:srgbClr val="595959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2</a:t>
                  </a:r>
                  <a:endParaRPr/>
                </a:p>
              </p:txBody>
            </p:sp>
          </p:grpSp>
        </p:grpSp>
        <p:grpSp>
          <p:nvGrpSpPr>
            <p:cNvPr id="140" name="Google Shape;140;p23"/>
            <p:cNvGrpSpPr/>
            <p:nvPr/>
          </p:nvGrpSpPr>
          <p:grpSpPr>
            <a:xfrm>
              <a:off x="6816991" y="3441750"/>
              <a:ext cx="2353738" cy="1254500"/>
              <a:chOff x="6808750" y="748450"/>
              <a:chExt cx="2223444" cy="1254500"/>
            </a:xfrm>
          </p:grpSpPr>
          <p:grpSp>
            <p:nvGrpSpPr>
              <p:cNvPr id="141" name="Google Shape;141;p23"/>
              <p:cNvGrpSpPr/>
              <p:nvPr/>
            </p:nvGrpSpPr>
            <p:grpSpPr>
              <a:xfrm>
                <a:off x="6808750" y="748450"/>
                <a:ext cx="2179589" cy="446400"/>
                <a:chOff x="4922000" y="2857225"/>
                <a:chExt cx="2179589" cy="446400"/>
              </a:xfrm>
            </p:grpSpPr>
            <p:sp>
              <p:nvSpPr>
                <p:cNvPr id="142" name="Google Shape;142;p23"/>
                <p:cNvSpPr txBox="1"/>
                <p:nvPr/>
              </p:nvSpPr>
              <p:spPr>
                <a:xfrm>
                  <a:off x="5693689" y="2857225"/>
                  <a:ext cx="1407900" cy="44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"</a:t>
                  </a:r>
                  <a:r>
                    <a:rPr lang="en" sz="1700">
                      <a:latin typeface="Consolas"/>
                      <a:ea typeface="Consolas"/>
                      <a:cs typeface="Consolas"/>
                      <a:sym typeface="Consolas"/>
                    </a:rPr>
                    <a:t>Wednesday</a:t>
                  </a: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"</a:t>
                  </a:r>
                  <a:endParaRPr/>
                </a:p>
              </p:txBody>
            </p:sp>
            <p:cxnSp>
              <p:nvCxnSpPr>
                <p:cNvPr id="143" name="Google Shape;143;p23"/>
                <p:cNvCxnSpPr/>
                <p:nvPr/>
              </p:nvCxnSpPr>
              <p:spPr>
                <a:xfrm flipH="1" rot="10800000">
                  <a:off x="4922000" y="3091125"/>
                  <a:ext cx="870000" cy="34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144" name="Google Shape;144;p23"/>
              <p:cNvGrpSpPr/>
              <p:nvPr/>
            </p:nvGrpSpPr>
            <p:grpSpPr>
              <a:xfrm>
                <a:off x="6808750" y="1156350"/>
                <a:ext cx="2223444" cy="431100"/>
                <a:chOff x="4922000" y="3265125"/>
                <a:chExt cx="2223444" cy="431100"/>
              </a:xfrm>
            </p:grpSpPr>
            <p:sp>
              <p:nvSpPr>
                <p:cNvPr id="145" name="Google Shape;145;p23"/>
                <p:cNvSpPr txBox="1"/>
                <p:nvPr/>
              </p:nvSpPr>
              <p:spPr>
                <a:xfrm>
                  <a:off x="5737544" y="3265125"/>
                  <a:ext cx="14079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"</a:t>
                  </a:r>
                  <a:r>
                    <a:rPr lang="en" sz="1600">
                      <a:latin typeface="Consolas"/>
                      <a:ea typeface="Consolas"/>
                      <a:cs typeface="Consolas"/>
                      <a:sym typeface="Consolas"/>
                    </a:rPr>
                    <a:t>Thursday</a:t>
                  </a: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"</a:t>
                  </a:r>
                  <a:endParaRPr/>
                </a:p>
              </p:txBody>
            </p:sp>
            <p:cxnSp>
              <p:nvCxnSpPr>
                <p:cNvPr id="146" name="Google Shape;146;p23"/>
                <p:cNvCxnSpPr/>
                <p:nvPr/>
              </p:nvCxnSpPr>
              <p:spPr>
                <a:xfrm flipH="1" rot="10800000">
                  <a:off x="4922000" y="3472125"/>
                  <a:ext cx="870000" cy="34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  <p:grpSp>
            <p:nvGrpSpPr>
              <p:cNvPr id="147" name="Google Shape;147;p23"/>
              <p:cNvGrpSpPr/>
              <p:nvPr/>
            </p:nvGrpSpPr>
            <p:grpSpPr>
              <a:xfrm>
                <a:off x="6808750" y="1571850"/>
                <a:ext cx="1849940" cy="431100"/>
                <a:chOff x="4922000" y="3680625"/>
                <a:chExt cx="1849940" cy="431100"/>
              </a:xfrm>
            </p:grpSpPr>
            <p:sp>
              <p:nvSpPr>
                <p:cNvPr id="148" name="Google Shape;148;p23"/>
                <p:cNvSpPr txBox="1"/>
                <p:nvPr/>
              </p:nvSpPr>
              <p:spPr>
                <a:xfrm>
                  <a:off x="5737540" y="3680625"/>
                  <a:ext cx="1034400" cy="431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"</a:t>
                  </a:r>
                  <a:r>
                    <a:rPr lang="en" sz="1600">
                      <a:latin typeface="Consolas"/>
                      <a:ea typeface="Consolas"/>
                      <a:cs typeface="Consolas"/>
                      <a:sym typeface="Consolas"/>
                    </a:rPr>
                    <a:t>Friday</a:t>
                  </a:r>
                  <a:r>
                    <a:rPr lang="en">
                      <a:solidFill>
                        <a:schemeClr val="dk1"/>
                      </a:solidFill>
                      <a:latin typeface="Manrope"/>
                      <a:ea typeface="Manrope"/>
                      <a:cs typeface="Manrope"/>
                      <a:sym typeface="Manrope"/>
                    </a:rPr>
                    <a:t>"</a:t>
                  </a:r>
                  <a:endParaRPr/>
                </a:p>
              </p:txBody>
            </p:sp>
            <p:cxnSp>
              <p:nvCxnSpPr>
                <p:cNvPr id="149" name="Google Shape;149;p23"/>
                <p:cNvCxnSpPr/>
                <p:nvPr/>
              </p:nvCxnSpPr>
              <p:spPr>
                <a:xfrm flipH="1" rot="10800000">
                  <a:off x="4922000" y="3853125"/>
                  <a:ext cx="870000" cy="345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595959"/>
                  </a:solidFill>
                  <a:prstDash val="solid"/>
                  <a:round/>
                  <a:headEnd len="med" w="med" type="none"/>
                  <a:tailEnd len="med" w="med" type="triangle"/>
                </a:ln>
              </p:spPr>
            </p:cxnSp>
          </p:grpSp>
        </p:grpSp>
        <p:sp>
          <p:nvSpPr>
            <p:cNvPr id="150" name="Google Shape;150;p23"/>
            <p:cNvSpPr txBox="1"/>
            <p:nvPr/>
          </p:nvSpPr>
          <p:spPr>
            <a:xfrm>
              <a:off x="4395091" y="3568750"/>
              <a:ext cx="1227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latin typeface="Consolas"/>
                  <a:ea typeface="Consolas"/>
                  <a:cs typeface="Consolas"/>
                  <a:sym typeface="Consolas"/>
                </a:rPr>
                <a:t>days</a:t>
              </a:r>
              <a:endParaRPr/>
            </a:p>
          </p:txBody>
        </p:sp>
        <p:sp>
          <p:nvSpPr>
            <p:cNvPr id="151" name="Google Shape;151;p23"/>
            <p:cNvSpPr txBox="1"/>
            <p:nvPr/>
          </p:nvSpPr>
          <p:spPr>
            <a:xfrm>
              <a:off x="4134699" y="2933813"/>
              <a:ext cx="1748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000000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namespace</a:t>
              </a:r>
              <a:endParaRPr/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4930873" y="3521727"/>
              <a:ext cx="821042" cy="153935"/>
            </a:xfrm>
            <a:custGeom>
              <a:rect b="b" l="l" r="r" t="t"/>
              <a:pathLst>
                <a:path extrusionOk="0" h="8571" w="47645">
                  <a:moveTo>
                    <a:pt x="0" y="8572"/>
                  </a:moveTo>
                  <a:cubicBezTo>
                    <a:pt x="2587" y="7189"/>
                    <a:pt x="7580" y="1294"/>
                    <a:pt x="15521" y="271"/>
                  </a:cubicBezTo>
                  <a:cubicBezTo>
                    <a:pt x="23462" y="-752"/>
                    <a:pt x="42291" y="2075"/>
                    <a:pt x="47645" y="2436"/>
                  </a:cubicBezTo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triangle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