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Staatliches"/>
      <p:regular r:id="rId22"/>
    </p:embeddedFont>
    <p:embeddedFont>
      <p:font typeface="Manrope"/>
      <p:regular r:id="rId23"/>
      <p:bold r:id="rId24"/>
    </p:embeddedFont>
    <p:embeddedFont>
      <p:font typeface="Source Code Pro"/>
      <p:regular r:id="rId25"/>
      <p:bold r:id="rId26"/>
      <p:italic r:id="rId27"/>
      <p:boldItalic r:id="rId28"/>
    </p:embeddedFont>
    <p:embeddedFont>
      <p:font typeface="Manrope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taatliches-regular.fntdata"/><Relationship Id="rId21" Type="http://schemas.openxmlformats.org/officeDocument/2006/relationships/slide" Target="slides/slide16.xml"/><Relationship Id="rId24" Type="http://schemas.openxmlformats.org/officeDocument/2006/relationships/font" Target="fonts/Manrope-bold.fntdata"/><Relationship Id="rId23" Type="http://schemas.openxmlformats.org/officeDocument/2006/relationships/font" Target="fonts/Manrop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.fntdata"/><Relationship Id="rId25" Type="http://schemas.openxmlformats.org/officeDocument/2006/relationships/font" Target="fonts/SourceCodePro-regular.fntdata"/><Relationship Id="rId28" Type="http://schemas.openxmlformats.org/officeDocument/2006/relationships/font" Target="fonts/SourceCodePro-boldItalic.fntdata"/><Relationship Id="rId27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nropeMedium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2f42f8d5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2f42f8d5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240bf56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240bf56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240bf566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240bf566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ef0dea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ef0dea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2f42f8d5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2f42f8d5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2f42f8d5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2f42f8d5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be4bc63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be4bc63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ca4539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ca4539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40bf5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240bf5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2f42f8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2f42f8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2f42f8d5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2f42f8d5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240bf566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240bf566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rtHYWeeqAtaXyI7yct2dgywpT663r9EW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bjBVQVB71wo" TargetMode="External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Dictionaries: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1I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16  2025	 	TOH210</a:t>
            </a:r>
            <a:endParaRPr sz="1600">
              <a:solidFill>
                <a:srgbClr val="36174D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1466850" y="736325"/>
            <a:ext cx="63225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iterating through a dictionary</a:t>
            </a:r>
            <a:endParaRPr sz="3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When we iterate through a dictionary, we usually iterate through by the keys. Below are two options you can use to do this.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Let’s use the counts dictionary to print out all key-value pairs, each on a new line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2096500" y="2486350"/>
            <a:ext cx="53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{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"p"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"o"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1466850" y="3202375"/>
            <a:ext cx="34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key in counts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.keys()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print(key, counts[key])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511975" y="4095175"/>
            <a:ext cx="346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key in counts: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print(key, counts[key])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60" name="Google Shape;160;p24"/>
          <p:cNvGrpSpPr/>
          <p:nvPr/>
        </p:nvGrpSpPr>
        <p:grpSpPr>
          <a:xfrm>
            <a:off x="4150900" y="3282475"/>
            <a:ext cx="4551050" cy="1434775"/>
            <a:chOff x="4150900" y="3282475"/>
            <a:chExt cx="4551050" cy="1434775"/>
          </a:xfrm>
        </p:grpSpPr>
        <p:sp>
          <p:nvSpPr>
            <p:cNvPr id="161" name="Google Shape;161;p24"/>
            <p:cNvSpPr txBox="1"/>
            <p:nvPr/>
          </p:nvSpPr>
          <p:spPr>
            <a:xfrm>
              <a:off x="7166725" y="3670550"/>
              <a:ext cx="6750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F1F1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 1</a:t>
              </a:r>
              <a:endParaRPr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F1F1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 2</a:t>
              </a:r>
              <a:endParaRPr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F1F1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 2</a:t>
              </a:r>
              <a:endParaRPr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F1F1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 1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4150900" y="3898225"/>
              <a:ext cx="2725150" cy="76700"/>
            </a:xfrm>
            <a:custGeom>
              <a:rect b="b" l="l" r="r" t="t"/>
              <a:pathLst>
                <a:path extrusionOk="0" h="3068" w="109006">
                  <a:moveTo>
                    <a:pt x="0" y="2166"/>
                  </a:moveTo>
                  <a:cubicBezTo>
                    <a:pt x="7099" y="2286"/>
                    <a:pt x="24424" y="3249"/>
                    <a:pt x="42592" y="2888"/>
                  </a:cubicBezTo>
                  <a:cubicBezTo>
                    <a:pt x="60760" y="2527"/>
                    <a:pt x="97937" y="481"/>
                    <a:pt x="109006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63" name="Google Shape;163;p24"/>
            <p:cNvSpPr txBox="1"/>
            <p:nvPr/>
          </p:nvSpPr>
          <p:spPr>
            <a:xfrm>
              <a:off x="5701950" y="3282475"/>
              <a:ext cx="30000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36174D"/>
                  </a:solidFill>
                  <a:latin typeface="Manrope"/>
                  <a:ea typeface="Manrope"/>
                  <a:cs typeface="Manrope"/>
                  <a:sym typeface="Manrope"/>
                </a:rPr>
                <a:t>both ways will display the same thing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69" name="Google Shape;169;p25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70" name="Google Shape;170;p25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5"/>
          <p:cNvSpPr txBox="1"/>
          <p:nvPr/>
        </p:nvSpPr>
        <p:spPr>
          <a:xfrm>
            <a:off x="1073825" y="1430925"/>
            <a:ext cx="7110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accumulating from dictionaries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169875" y="2044125"/>
            <a:ext cx="23964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iterate through dictionaries as a part of an accumulator pattern.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937050" y="2044125"/>
            <a:ext cx="3970500" cy="2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Define a function </a:t>
            </a:r>
            <a:r>
              <a:rPr b="1" lang="en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most_frequent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that takes a dictionary </a:t>
            </a:r>
            <a:r>
              <a:rPr b="1" lang="en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word_count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as an argument.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word_count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stores the number of times (value) that words (keys) 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appear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in some text.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The function </a:t>
            </a:r>
            <a:r>
              <a:rPr b="1" lang="en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most_frequent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returns the word with the highest count.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77" name="Google Shape;177;p2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5250" y="42775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83" name="Google Shape;183;p26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84" name="Google Shape;184;p26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26"/>
          <p:cNvSpPr txBox="1"/>
          <p:nvPr/>
        </p:nvSpPr>
        <p:spPr>
          <a:xfrm>
            <a:off x="1524000" y="1126125"/>
            <a:ext cx="6180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zippy lists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902375" y="1815525"/>
            <a:ext cx="7318200" cy="31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Define a function called </a:t>
            </a:r>
            <a:r>
              <a:rPr lang="en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zip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that takes in two lists of equal length as arguments. The first list is a list of keys, the 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second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 list of values. Construct and return a valid dictionary using these two lists.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For example,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key_list = ["parrot", "panda", "penguin"]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value_list = [15, 2, 3]</a:t>
            </a:r>
            <a:endParaRPr>
              <a:solidFill>
                <a:srgbClr val="1F1F1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zoo_counts = zip(key_list, value_list)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{'parrot': 15, 'panda': 2, 'penguin': 3}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1191478" y="4448675"/>
            <a:ext cx="1145625" cy="322850"/>
          </a:xfrm>
          <a:custGeom>
            <a:rect b="b" l="l" r="r" t="t"/>
            <a:pathLst>
              <a:path extrusionOk="0" h="12914" w="45825">
                <a:moveTo>
                  <a:pt x="2152" y="0"/>
                </a:moveTo>
                <a:cubicBezTo>
                  <a:pt x="2393" y="2045"/>
                  <a:pt x="-3683" y="10407"/>
                  <a:pt x="3596" y="12272"/>
                </a:cubicBezTo>
                <a:cubicBezTo>
                  <a:pt x="10875" y="14137"/>
                  <a:pt x="38788" y="11370"/>
                  <a:pt x="45826" y="111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91" name="Google Shape;191;p2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825" y="42217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worktime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1524000" y="1126125"/>
            <a:ext cx="61803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project 7 work time!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We’re going to spend the rest of class time working on project 7.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You can chat with other students about the work you’ve done. 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Let me know if you have any questions. 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If you don’t know where to start, I can help!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98" name="Google Shape;198;p27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825" y="42217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Project 7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Reading 9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05" name="Google Shape;205;p28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06" name="Google Shape;206;p28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8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12" name="Google Shape;212;p28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8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16" name="Google Shape;216;p28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1263325" y="957525"/>
            <a:ext cx="55497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most_frequent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(count_dict:dict)-&gt;str: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"""Takes in a dictionary of word counts, and returns the    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word with the highest count """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max_value = 0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max_key = ""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 key in count_dict: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if count_dict[key] &gt; max_value: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max_value = count_dict[key]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max_key = key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 max_key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word_count = {'rock': 6, 'paper': 2, 'scissors': 2}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most_frequent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(word_count)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956525" y="268125"/>
            <a:ext cx="7110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accumulating from dictionaries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920425" y="957525"/>
            <a:ext cx="7336200" cy="4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zip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(key_list:list, value_list:list)-&gt;dict: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"""takes in two lists of equal length as arguments,where the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first list is a list of keys, the second a list of values.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The function construct and return a valid dictionary using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these two lists """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counts = {}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 index in range(len(key_list)):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key = key_list[index]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counts[key] = value_list[index]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return counts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animals = ["parrot", "panda", "penguin"]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 = [15, 2, 3]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zoo_counts =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zip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(animals, counts)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956525" y="268125"/>
            <a:ext cx="7110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zippy lists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dictionaries 1I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3" name="Google Shape;73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13" y="194100"/>
            <a:ext cx="373667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5" name="Google Shape;85;p18" title="Screenshot 2025-04-13 at 2.05.4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50" y="1971049"/>
            <a:ext cx="7655749" cy="20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6943425" y="3574200"/>
            <a:ext cx="1372800" cy="2706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885600" y="2398825"/>
            <a:ext cx="1465800" cy="3954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6943425" y="2383499"/>
            <a:ext cx="15147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706100" y="4221550"/>
            <a:ext cx="3237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drop by office hours today (3-4) or tomorrow (12:30-2:30) for help on Project 7 or studying for Quiz 4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1428750" y="1990675"/>
            <a:ext cx="63690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dictionary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an item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a dictionary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using a dictionary as a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counter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iterating over a dictionary’s keys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01" name="Google Shape;101;p20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02" name="Google Shape;102;p20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0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0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predicting dictionary operations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1191125" y="1969175"/>
            <a:ext cx="42267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Suppose we have the dictionary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counts = {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"p"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1,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"o"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2,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"t"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2,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 1}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counts["p"]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counts["z"]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counts.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("p",0)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4. counts.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("z",0)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5. "o"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6. "a"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7.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counts["p"]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108" name="Google Shape;108;p20" title="5 minutes - Relax &amp; study with me Lofi | Mushie in a forest #timer #1hour #5minute  #lofi #stud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2411" y="3983375"/>
            <a:ext cx="1532265" cy="8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257800" y="1969175"/>
            <a:ext cx="2706300" cy="1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Work with a partner to figure out what each line is doing (do not run code just yet)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Once you have both chatted, try running a few and discuss the results.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624575" y="1736500"/>
            <a:ext cx="34035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key-value pairs</a:t>
            </a:r>
            <a:endParaRPr sz="40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The idea of key-value pairs is very useful, and shows up in many places other than Python dictionaries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270200" y="1321900"/>
            <a:ext cx="43002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key-value stores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a type of database that provides fast access to records by key, and scales well for very large datasets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hash tables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+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hash functions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data structure used in password security, encryption, verifying file integrity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JSON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used for transferring objects over the internet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1466850" y="736325"/>
            <a:ext cx="63225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lists vs dictionaries</a:t>
            </a:r>
            <a:endParaRPr sz="3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What are the key (no pun intended) differences amongst these two data structures?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318400" y="2959550"/>
            <a:ext cx="3071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access values by index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i.e. ints 0, 1, 2, …</a:t>
            </a:r>
            <a:endParaRPr sz="16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381400" y="2959550"/>
            <a:ext cx="3298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access values by key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i.e. immutable: str, int, tuple</a:t>
            </a:r>
            <a:endParaRPr sz="16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466850" y="2261525"/>
            <a:ext cx="300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lists</a:t>
            </a:r>
            <a:endParaRPr sz="1200"/>
          </a:p>
        </p:txBody>
      </p:sp>
      <p:sp>
        <p:nvSpPr>
          <p:cNvPr id="124" name="Google Shape;124;p22"/>
          <p:cNvSpPr txBox="1"/>
          <p:nvPr/>
        </p:nvSpPr>
        <p:spPr>
          <a:xfrm>
            <a:off x="4542925" y="2261500"/>
            <a:ext cx="300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dictionaries</a:t>
            </a:r>
            <a:endParaRPr sz="1200"/>
          </a:p>
        </p:txBody>
      </p:sp>
      <p:sp>
        <p:nvSpPr>
          <p:cNvPr id="125" name="Google Shape;125;p22"/>
          <p:cNvSpPr txBox="1"/>
          <p:nvPr/>
        </p:nvSpPr>
        <p:spPr>
          <a:xfrm>
            <a:off x="4381400" y="3575382"/>
            <a:ext cx="3298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require more space</a:t>
            </a:r>
            <a:endParaRPr sz="16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i.e. hash function</a:t>
            </a:r>
            <a:endParaRPr sz="16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381400" y="4110501"/>
            <a:ext cx="32988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no 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guarantee</a:t>
            </a: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about order of values and keys</a:t>
            </a:r>
            <a:endParaRPr sz="16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318400" y="4110500"/>
            <a:ext cx="2910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values in order by index</a:t>
            </a:r>
            <a:endParaRPr sz="16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408950" y="1604550"/>
            <a:ext cx="2406300" cy="1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dictionary methods</a:t>
            </a:r>
            <a:endParaRPr sz="40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How can we grab information from dictionaries?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053025" y="547325"/>
            <a:ext cx="53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counts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"p"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"o"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"a"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r>
              <a:rPr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053025" y="1060838"/>
            <a:ext cx="53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key_list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list(counts.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keys()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6642425" y="1060850"/>
            <a:ext cx="1860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Manrope"/>
                <a:ea typeface="Manrope"/>
                <a:cs typeface="Manrope"/>
                <a:sym typeface="Manrope"/>
              </a:rPr>
              <a:t>grabs all keys from dictionary counts</a:t>
            </a:r>
            <a:endParaRPr sz="1200">
              <a:solidFill>
                <a:srgbClr val="EEEEEE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4290225" y="1284025"/>
            <a:ext cx="1444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Manrope"/>
                <a:ea typeface="Manrope"/>
                <a:cs typeface="Manrope"/>
                <a:sym typeface="Manrope"/>
              </a:rPr>
              <a:t>converts to a list</a:t>
            </a:r>
            <a:endParaRPr sz="1200">
              <a:solidFill>
                <a:srgbClr val="EEEEEE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37" name="Google Shape;137;p23"/>
          <p:cNvGrpSpPr/>
          <p:nvPr/>
        </p:nvGrpSpPr>
        <p:grpSpPr>
          <a:xfrm>
            <a:off x="3152087" y="1356550"/>
            <a:ext cx="3721088" cy="875300"/>
            <a:chOff x="3338587" y="1696450"/>
            <a:chExt cx="3721088" cy="875300"/>
          </a:xfrm>
        </p:grpSpPr>
        <p:sp>
          <p:nvSpPr>
            <p:cNvPr id="138" name="Google Shape;138;p23"/>
            <p:cNvSpPr txBox="1"/>
            <p:nvPr/>
          </p:nvSpPr>
          <p:spPr>
            <a:xfrm>
              <a:off x="4059675" y="2202450"/>
              <a:ext cx="30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"p"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"o"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"t"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"a"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3338587" y="1696450"/>
              <a:ext cx="749125" cy="694825"/>
            </a:xfrm>
            <a:custGeom>
              <a:rect b="b" l="l" r="r" t="t"/>
              <a:pathLst>
                <a:path extrusionOk="0" h="27793" w="29965">
                  <a:moveTo>
                    <a:pt x="8670" y="0"/>
                  </a:moveTo>
                  <a:cubicBezTo>
                    <a:pt x="7226" y="1745"/>
                    <a:pt x="-52" y="6377"/>
                    <a:pt x="8" y="10468"/>
                  </a:cubicBezTo>
                  <a:cubicBezTo>
                    <a:pt x="68" y="14559"/>
                    <a:pt x="4038" y="21658"/>
                    <a:pt x="9031" y="24545"/>
                  </a:cubicBezTo>
                  <a:cubicBezTo>
                    <a:pt x="14024" y="27433"/>
                    <a:pt x="26477" y="27252"/>
                    <a:pt x="29966" y="2779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40" name="Google Shape;140;p23"/>
          <p:cNvSpPr txBox="1"/>
          <p:nvPr/>
        </p:nvSpPr>
        <p:spPr>
          <a:xfrm>
            <a:off x="3053025" y="2404513"/>
            <a:ext cx="53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value_list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list(counts.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values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7074550" y="2403950"/>
            <a:ext cx="18609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Manrope"/>
                <a:ea typeface="Manrope"/>
                <a:cs typeface="Manrope"/>
                <a:sym typeface="Manrope"/>
              </a:rPr>
              <a:t>grabs all values from dictionary counts</a:t>
            </a:r>
            <a:endParaRPr sz="1200">
              <a:solidFill>
                <a:srgbClr val="EEEEEE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4609100" y="2629438"/>
            <a:ext cx="1444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Manrope"/>
                <a:ea typeface="Manrope"/>
                <a:cs typeface="Manrope"/>
                <a:sym typeface="Manrope"/>
              </a:rPr>
              <a:t>converts to a list</a:t>
            </a:r>
            <a:endParaRPr sz="1200">
              <a:solidFill>
                <a:srgbClr val="EEEEEE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43" name="Google Shape;143;p23"/>
          <p:cNvGrpSpPr/>
          <p:nvPr/>
        </p:nvGrpSpPr>
        <p:grpSpPr>
          <a:xfrm>
            <a:off x="3211677" y="2719125"/>
            <a:ext cx="3723648" cy="768450"/>
            <a:chOff x="3336027" y="1803300"/>
            <a:chExt cx="3723648" cy="768450"/>
          </a:xfrm>
        </p:grpSpPr>
        <p:sp>
          <p:nvSpPr>
            <p:cNvPr id="144" name="Google Shape;144;p23"/>
            <p:cNvSpPr txBox="1"/>
            <p:nvPr/>
          </p:nvSpPr>
          <p:spPr>
            <a:xfrm>
              <a:off x="4059675" y="2202450"/>
              <a:ext cx="30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45" name="Google Shape;145;p23"/>
            <p:cNvSpPr/>
            <p:nvPr/>
          </p:nvSpPr>
          <p:spPr>
            <a:xfrm>
              <a:off x="3336027" y="1803300"/>
              <a:ext cx="751700" cy="587975"/>
            </a:xfrm>
            <a:custGeom>
              <a:rect b="b" l="l" r="r" t="t"/>
              <a:pathLst>
                <a:path extrusionOk="0" h="23519" w="30068">
                  <a:moveTo>
                    <a:pt x="4121" y="0"/>
                  </a:moveTo>
                  <a:cubicBezTo>
                    <a:pt x="3453" y="1032"/>
                    <a:pt x="-725" y="2816"/>
                    <a:pt x="110" y="6194"/>
                  </a:cubicBezTo>
                  <a:cubicBezTo>
                    <a:pt x="945" y="9573"/>
                    <a:pt x="4140" y="17384"/>
                    <a:pt x="9133" y="20271"/>
                  </a:cubicBezTo>
                  <a:cubicBezTo>
                    <a:pt x="14126" y="23159"/>
                    <a:pt x="26579" y="22978"/>
                    <a:pt x="30068" y="2351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46" name="Google Shape;146;p23"/>
          <p:cNvSpPr txBox="1"/>
          <p:nvPr/>
        </p:nvSpPr>
        <p:spPr>
          <a:xfrm>
            <a:off x="3075875" y="3747038"/>
            <a:ext cx="53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pair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_list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list(counts.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items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873175" y="3747050"/>
            <a:ext cx="2144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Manrope"/>
                <a:ea typeface="Manrope"/>
                <a:cs typeface="Manrope"/>
                <a:sym typeface="Manrope"/>
              </a:rPr>
              <a:t>grabs all key-value pairs from dictionary counts</a:t>
            </a:r>
            <a:endParaRPr sz="1200">
              <a:solidFill>
                <a:srgbClr val="EEEEEE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609100" y="3974850"/>
            <a:ext cx="14448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EEEEE"/>
                </a:solidFill>
                <a:latin typeface="Manrope"/>
                <a:ea typeface="Manrope"/>
                <a:cs typeface="Manrope"/>
                <a:sym typeface="Manrope"/>
              </a:rPr>
              <a:t>converts to a list</a:t>
            </a:r>
            <a:endParaRPr sz="1200">
              <a:solidFill>
                <a:srgbClr val="EEEEEE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49" name="Google Shape;149;p23"/>
          <p:cNvGrpSpPr/>
          <p:nvPr/>
        </p:nvGrpSpPr>
        <p:grpSpPr>
          <a:xfrm>
            <a:off x="3039166" y="4069675"/>
            <a:ext cx="4332059" cy="831800"/>
            <a:chOff x="3239716" y="1739950"/>
            <a:chExt cx="4332059" cy="831800"/>
          </a:xfrm>
        </p:grpSpPr>
        <p:sp>
          <p:nvSpPr>
            <p:cNvPr id="150" name="Google Shape;150;p23"/>
            <p:cNvSpPr txBox="1"/>
            <p:nvPr/>
          </p:nvSpPr>
          <p:spPr>
            <a:xfrm>
              <a:off x="4059675" y="2202450"/>
              <a:ext cx="351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"p"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"o"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"t"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"a"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</a:t>
              </a:r>
              <a:r>
                <a:rPr lang="en" sz="15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3239716" y="1739950"/>
              <a:ext cx="848000" cy="651325"/>
            </a:xfrm>
            <a:custGeom>
              <a:rect b="b" l="l" r="r" t="t"/>
              <a:pathLst>
                <a:path extrusionOk="0" h="26053" w="33920">
                  <a:moveTo>
                    <a:pt x="9296" y="0"/>
                  </a:moveTo>
                  <a:cubicBezTo>
                    <a:pt x="7752" y="2654"/>
                    <a:pt x="-583" y="12121"/>
                    <a:pt x="32" y="15922"/>
                  </a:cubicBezTo>
                  <a:cubicBezTo>
                    <a:pt x="647" y="19723"/>
                    <a:pt x="7337" y="21117"/>
                    <a:pt x="12985" y="22805"/>
                  </a:cubicBezTo>
                  <a:cubicBezTo>
                    <a:pt x="18633" y="24494"/>
                    <a:pt x="30431" y="25512"/>
                    <a:pt x="33920" y="2605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