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taatliches"/>
      <p:regular r:id="rId23"/>
    </p:embeddedFont>
    <p:embeddedFont>
      <p:font typeface="Manrope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Manrope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anrope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Manrope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ropeMedium-bold.fntdata"/><Relationship Id="rId30" Type="http://schemas.openxmlformats.org/officeDocument/2006/relationships/font" Target="fonts/Manrope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d7ca4e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3d7ca4e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240bf56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240bf56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3d7ca4e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3d7ca4e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3d7ca4e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3d7ca4e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240bf566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240bf566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db204fb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db204fb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db204fb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db204fb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b204fb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b204fb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240bf56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240bf56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f42f8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2f42f8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f42f8d5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2f42f8d5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3d7ca4e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3d7ca4e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3d7ca4e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3d7ca4e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docs.google.com/spreadsheets/d/1hblHwD4Wz5WsCPPMq2-dA18E4eylotZE5X_dFZ2GKes/edit?gid=1585090131#gid=158509013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-W8KHZ3yUShUS59bsGtMVoQzWbnJHF7t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bjBVQVB71wo" TargetMode="External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Recursion: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April 21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1744750" y="413050"/>
            <a:ext cx="57609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It can be very helpful to actually map this out 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you can format the docstring in the following way:</a:t>
            </a:r>
            <a:endParaRPr sz="900"/>
          </a:p>
        </p:txBody>
      </p:sp>
      <p:sp>
        <p:nvSpPr>
          <p:cNvPr id="149" name="Google Shape;149;p24"/>
          <p:cNvSpPr txBox="1"/>
          <p:nvPr/>
        </p:nvSpPr>
        <p:spPr>
          <a:xfrm>
            <a:off x="1744750" y="894000"/>
            <a:ext cx="5760900" cy="9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most_frequent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file_name (str), name of a text file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str, the most freq character from file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744750" y="1879200"/>
            <a:ext cx="5760900" cy="9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get_text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file_name (str), name of a text file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str, the text from the file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744750" y="2864400"/>
            <a:ext cx="5760900" cy="9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char_count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text (str), a string of text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dict, dictionary of character counts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744750" y="3849600"/>
            <a:ext cx="5760900" cy="9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find_most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counts (dict), a dict of char counts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str, character with largest count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58" name="Google Shape;158;p25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59" name="Google Shape;159;p25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5"/>
          <p:cNvSpPr txBox="1"/>
          <p:nvPr/>
        </p:nvSpPr>
        <p:spPr>
          <a:xfrm>
            <a:off x="1073825" y="1430925"/>
            <a:ext cx="7110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mystery function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705325" y="2044125"/>
            <a:ext cx="33774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Consider the function below: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mystery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n ==1: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return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n*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mystery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(n-1)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335875" y="2044125"/>
            <a:ext cx="35715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What is returned by the following function calls?</a:t>
            </a:r>
            <a:endParaRPr sz="1600"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Source Code Pro"/>
              <a:buAutoNum type="arabicPeriod"/>
            </a:pPr>
            <a:r>
              <a:rPr b="1"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mystery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(1)</a:t>
            </a:r>
            <a:endParaRPr sz="1600">
              <a:solidFill>
                <a:srgbClr val="1F1F1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Source Code Pro"/>
              <a:buAutoNum type="arabicPeriod"/>
            </a:pPr>
            <a:r>
              <a:rPr b="1"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mystery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(2)</a:t>
            </a:r>
            <a:endParaRPr sz="1600">
              <a:solidFill>
                <a:srgbClr val="1F1F1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Source Code Pro"/>
              <a:buAutoNum type="arabicPeriod"/>
            </a:pPr>
            <a:r>
              <a:rPr b="1"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mystery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(3)</a:t>
            </a:r>
            <a:endParaRPr sz="1600">
              <a:solidFill>
                <a:srgbClr val="1F1F1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Source Code Pro"/>
              <a:buAutoNum type="arabicPeriod"/>
            </a:pPr>
            <a:r>
              <a:rPr b="1"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mystery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(4)</a:t>
            </a:r>
            <a:endParaRPr sz="1600">
              <a:solidFill>
                <a:srgbClr val="1F1F1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Manrope"/>
              <a:buAutoNum type="arabicPeriod"/>
            </a:pPr>
            <a:r>
              <a:rPr b="1"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mystery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),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in general</a:t>
            </a:r>
            <a:endParaRPr sz="1600"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66" name="Google Shape;166;p2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5250" y="427750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1872575" y="621250"/>
            <a:ext cx="5288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mystery function was outputting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factorials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!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Ex: 	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3!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= 3*2*1 = 6		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5!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= 5*4*3*2*1 = 60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884800" y="1594125"/>
            <a:ext cx="3563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Old way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(accumulator)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result =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i in range(2, n+1):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 *= i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result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4668625" y="1594125"/>
            <a:ext cx="35631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New</a:t>
            </a:r>
            <a:r>
              <a:rPr lang="en" sz="1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way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(recursion)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n == 1: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return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n*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(n-1)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378900" y="4225250"/>
            <a:ext cx="705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factorial(3) -&gt; 3*factorial(2) -&gt; 3*2*factorial(1) -&gt; 3*2*1 = 6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6875875" y="2556450"/>
            <a:ext cx="1789150" cy="1918800"/>
          </a:xfrm>
          <a:custGeom>
            <a:rect b="b" l="l" r="r" t="t"/>
            <a:pathLst>
              <a:path extrusionOk="0" h="76752" w="71566">
                <a:moveTo>
                  <a:pt x="0" y="0"/>
                </a:moveTo>
                <a:cubicBezTo>
                  <a:pt x="10123" y="1841"/>
                  <a:pt x="49604" y="1841"/>
                  <a:pt x="60739" y="11044"/>
                </a:cubicBezTo>
                <a:cubicBezTo>
                  <a:pt x="71875" y="20247"/>
                  <a:pt x="75280" y="44266"/>
                  <a:pt x="66813" y="55217"/>
                </a:cubicBezTo>
                <a:cubicBezTo>
                  <a:pt x="58346" y="66168"/>
                  <a:pt x="19418" y="73163"/>
                  <a:pt x="9939" y="7675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602575" y="621250"/>
            <a:ext cx="50271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 recursion, functions call themselves!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But you need to organize it a bit to make it work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981825" y="1854900"/>
            <a:ext cx="3563100" cy="15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n == 1: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return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n*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(n-1)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63000" y="1814925"/>
            <a:ext cx="3909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91CA"/>
                </a:solidFill>
                <a:latin typeface="Staatliches"/>
                <a:ea typeface="Staatliches"/>
                <a:cs typeface="Staatliches"/>
                <a:sym typeface="Staatliches"/>
              </a:rPr>
              <a:t>Base case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start with smallest way it could work (essentially when you know to stop)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F00DB"/>
                </a:solidFill>
                <a:latin typeface="Staatliches"/>
                <a:ea typeface="Staatliches"/>
                <a:cs typeface="Staatliches"/>
                <a:sym typeface="Staatliches"/>
              </a:rPr>
              <a:t>Recursive step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work your way slowly back to base case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5536850" y="2252750"/>
            <a:ext cx="1491000" cy="6351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5536850" y="2934300"/>
            <a:ext cx="2816100" cy="3825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150300" y="4225250"/>
            <a:ext cx="21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factorial(3) -&gt; </a:t>
            </a:r>
            <a:endParaRPr b="1" sz="1600"/>
          </a:p>
        </p:txBody>
      </p:sp>
      <p:sp>
        <p:nvSpPr>
          <p:cNvPr id="186" name="Google Shape;186;p27"/>
          <p:cNvSpPr txBox="1"/>
          <p:nvPr/>
        </p:nvSpPr>
        <p:spPr>
          <a:xfrm>
            <a:off x="2760850" y="4225250"/>
            <a:ext cx="21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factorial(2)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-&gt; 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4708675" y="4225250"/>
            <a:ext cx="23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factorial(1)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-&gt;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6860750" y="4225250"/>
            <a:ext cx="7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7635050" y="4225250"/>
            <a:ext cx="6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= 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50115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exercises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95" name="Google Shape;195;p28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96" name="Google Shape;196;p28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8"/>
          <p:cNvSpPr txBox="1"/>
          <p:nvPr/>
        </p:nvSpPr>
        <p:spPr>
          <a:xfrm>
            <a:off x="839550" y="1671125"/>
            <a:ext cx="2715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sum to n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78100" y="2360525"/>
            <a:ext cx="41412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Write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a recursive function that takes an integer n, and returns the sum 1 + 2 + 3 + … + n. Assume positive integers (n&gt;0)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For example,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summed(6)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will return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21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summed(3)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will return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02" name="Google Shape;202;p28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825" y="422170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3" name="Google Shape;203;p28"/>
          <p:cNvSpPr txBox="1"/>
          <p:nvPr/>
        </p:nvSpPr>
        <p:spPr>
          <a:xfrm>
            <a:off x="5133450" y="1671125"/>
            <a:ext cx="2715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Palindrome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4419300" y="2354675"/>
            <a:ext cx="44601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Add 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documentation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to the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recursive function that takes string and determines if it is a  palindrome (same forward as backward)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For example,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isPalindrome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(“racecar”)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will return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True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isPalindrome(“roar”)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will return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False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Project 8 Tasks 1-2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Submit HW 9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Quiz 4 rewrites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11" name="Google Shape;211;p29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12" name="Google Shape;212;p29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29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18" name="Google Shape;218;p29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29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22" name="Google Shape;222;p29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999550" y="851850"/>
            <a:ext cx="6869400" cy="354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summed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(n:int)-&gt;int: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``` Takes an integer n and returns the sum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1+2+...+n as an integer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args: n(int), integer value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returns: sum (int), sum of ints 1 to 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```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n == 1: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return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n+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summed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(n-1)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1530975" y="2899900"/>
            <a:ext cx="1491000" cy="6351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1530975" y="3653925"/>
            <a:ext cx="3519000" cy="3825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/>
        </p:nvSpPr>
        <p:spPr>
          <a:xfrm>
            <a:off x="999550" y="394650"/>
            <a:ext cx="6869400" cy="44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isPalindrome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(text:str)-&gt;bool: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``` Takes a string and returns True is the string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is a palindrome (same forward as backward),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otherwise False```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#base case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len(text) == 0 or len(text)=1: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return True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#recursive step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elif text[0] == text[-1]: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return isPalindrome(text[1:-1])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else: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return False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 title="Screenshot 2025-04-18 at 9.07.43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50" y="1923075"/>
            <a:ext cx="8520600" cy="20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4176675" y="2696062"/>
            <a:ext cx="1514700" cy="395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7254750" y="2502874"/>
            <a:ext cx="1514700" cy="436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recursion 1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82" name="Google Shape;82;p17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428750" y="1990675"/>
            <a:ext cx="69231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creating, manipulating, editing, outputting dictionary items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creating functions to do things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remember, solutions for the worksheet are up on Moodle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95" name="Google Shape;95;p19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9"/>
          <p:cNvSpPr txBox="1"/>
          <p:nvPr/>
        </p:nvSpPr>
        <p:spPr>
          <a:xfrm>
            <a:off x="973525" y="1430250"/>
            <a:ext cx="713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look ma, no code!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762625" y="2070450"/>
            <a:ext cx="586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Suppose you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wanted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write a program that would read from a file, and find the most frequent character in the file.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Without writing any actual code, work with a partner to 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the sequence of steps this program would go through.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This video contains 5 minutes cozy timer with calming lofi music for studying and working with a relaxed and cozy setup.&#10;&#10;#pomodoro #2houraestheticmusic #studymusic &#10;&#10;✨Help me reach 10,000 subscribers: &#10; 🟥 /  @chillpillsstudio &#10;&#10;Credits to the music used in this video! &#10;&#10;Purrple cat - Around the campfire. Provided by Lofi Girl&#10;Watch: https://youtu.be/C68Q-z2UkI8?si=eyisViycbT_h9ethListen: https://fanlink.to/AdventureIsland&#10;&#10;Moonglow - Warm Meadows. Provided by Lofi Girl&#10;Watch: https://youtu.be/oeYxT2RJjno?si=cGdiCh_lTnuvPcjrListen: https://fanlink.to/moonglowEP&#10;&#10;Moonglow - At Ease. Provided by Lofi Girl&#10;Watch: https://youtu.be/oeYxT2RJjno?si=cGdiCh_lTnuvPcjrListen: https://fanlink.to/moonglowEP&#10;&#10;Purrple cat  Puddle Jumping- . Provided by Lofi Girl&#10;Watch: https://youtu.be/C68Q-z2UkI8?si=eyisViycbT_h9ethListen: https://fanlink.to/AdventureIsland &#10;&#10;Purrple cat - Mysterious Light. Provided by Lofi Girl&#10;Watch: https://youtu.be/C68Q-z2UkI8?si=eyisViycbT_h9ethListen: https://fanlink.to/AdventureIsland&#10;&#10;Moonglow x Jordy - Snooze. Provided by Lofi Girl&#10;Watch: https://youtu.be/oeYxT2RJjno?si=cGdiCh_lTnuvPcjrListen: https://fanlink.to/moonglowEP&#10;&#10;🟥 / Timer Playlist&#10;&#10;1. Swamp Frog Timer Videos&#10;https://youtube.com/playlist?list=PLmaL2lOMBQ9XW2Ew6Rguo9Buo3uuAJzW9&#10;&#10;2. Moon Bunny Timer Videos&#10;https://youtube.com/playlist?list=PLmaL2lOMBQ9UFMR7zg297-Ekdmc1IfC1H&#10;&#10;3. Cute Cat on flowers Timer Videos&#10;https://youtube.com/playlist?list=PLmaL2lOMBQ9UoVQv0GVksz5SHtOde_zCX&#10;&#10;4. Cute Frog on Log Timer Videos&#10;https://youtube.com/playlist?list=PLmaL2lOMBQ9W-sWKK1xTpgSPKpuMi-ZmH&#10;&#10;✨ Video search keywords : &#10;study pomodoro,pomodoro timer study,study smart,learn fast,studying,timer for study,pomodoro timer,minutes,25 minutes timer,study with me,study with me 1 hours,1 hours study,lofi,lofy music,study music,lofi pomodoro,study lofi,lofi hip hop,lofi beats,beats,lofi study,study,lo-fi,pomodoro technique,study with me pomodoro,pomodoro deep focus,deep focus, 2 hours study,Pomodoro study session, Pomodoro timer, study with me" id="101" name="Google Shape;101;p19" title="5 minutes - Relax &amp; study with me Lofi | Mushie in a forest #timer #1hour #5minute  #lofi #study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1386" y="4088650"/>
            <a:ext cx="1532265" cy="8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1536600" y="576950"/>
            <a:ext cx="5918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As we write more complicated programs, it becomes 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more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and more important to think about how we’re organizing our code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536600" y="1797150"/>
            <a:ext cx="5918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One approach to this is </a:t>
            </a:r>
            <a:r>
              <a:rPr lang="en" sz="23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procedural programming 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where your </a:t>
            </a:r>
            <a:r>
              <a:rPr lang="en" sz="18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program is organized with functions</a:t>
            </a:r>
            <a:endParaRPr sz="18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536600" y="2781975"/>
            <a:ext cx="59184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Here, the idea is to break your program into individual tasks, and write a function for each task. 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If you have a really large task, you may want to consider having a function that calls other functions to complete smaller tasks.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09" name="Google Shape;109;p20"/>
          <p:cNvGrpSpPr/>
          <p:nvPr/>
        </p:nvGrpSpPr>
        <p:grpSpPr>
          <a:xfrm>
            <a:off x="883887" y="3666567"/>
            <a:ext cx="6926613" cy="1224658"/>
            <a:chOff x="883887" y="3666567"/>
            <a:chExt cx="6926613" cy="1224658"/>
          </a:xfrm>
        </p:grpSpPr>
        <p:sp>
          <p:nvSpPr>
            <p:cNvPr id="110" name="Google Shape;110;p20"/>
            <p:cNvSpPr txBox="1"/>
            <p:nvPr/>
          </p:nvSpPr>
          <p:spPr>
            <a:xfrm>
              <a:off x="1536600" y="4410925"/>
              <a:ext cx="62739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6174D"/>
                  </a:solidFill>
                  <a:latin typeface="Manrope"/>
                  <a:ea typeface="Manrope"/>
                  <a:cs typeface="Manrope"/>
                  <a:sym typeface="Manrope"/>
                </a:rPr>
                <a:t>we’ve seen this with the second question from </a:t>
              </a:r>
              <a:endParaRPr sz="12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6174D"/>
                  </a:solidFill>
                  <a:latin typeface="Manrope"/>
                  <a:ea typeface="Manrope"/>
                  <a:cs typeface="Manrope"/>
                  <a:sym typeface="Manrope"/>
                </a:rPr>
                <a:t>Monday’s worksheet, and from Project 7</a:t>
              </a:r>
              <a:endParaRPr sz="12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883887" y="3666567"/>
              <a:ext cx="715300" cy="870325"/>
            </a:xfrm>
            <a:custGeom>
              <a:rect b="b" l="l" r="r" t="t"/>
              <a:pathLst>
                <a:path extrusionOk="0" h="34813" w="28612">
                  <a:moveTo>
                    <a:pt x="28613" y="34813"/>
                  </a:moveTo>
                  <a:cubicBezTo>
                    <a:pt x="24402" y="32607"/>
                    <a:pt x="7658" y="27094"/>
                    <a:pt x="3347" y="21579"/>
                  </a:cubicBezTo>
                  <a:cubicBezTo>
                    <a:pt x="-964" y="16065"/>
                    <a:pt x="-965" y="5135"/>
                    <a:pt x="2745" y="1726"/>
                  </a:cubicBezTo>
                  <a:cubicBezTo>
                    <a:pt x="6455" y="-1683"/>
                    <a:pt x="21795" y="1225"/>
                    <a:pt x="25605" y="11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1"/>
          <p:cNvGrpSpPr/>
          <p:nvPr/>
        </p:nvGrpSpPr>
        <p:grpSpPr>
          <a:xfrm>
            <a:off x="1460793" y="197522"/>
            <a:ext cx="5898267" cy="4594967"/>
            <a:chOff x="152400" y="152400"/>
            <a:chExt cx="5364500" cy="4269225"/>
          </a:xfrm>
        </p:grpSpPr>
        <p:pic>
          <p:nvPicPr>
            <p:cNvPr id="117" name="Google Shape;117;p21"/>
            <p:cNvPicPr preferRelativeResize="0"/>
            <p:nvPr/>
          </p:nvPicPr>
          <p:blipFill rotWithShape="1">
            <a:blip r:embed="rId3">
              <a:alphaModFix/>
            </a:blip>
            <a:srcRect b="70928" l="0" r="0" t="0"/>
            <a:stretch/>
          </p:blipFill>
          <p:spPr>
            <a:xfrm>
              <a:off x="152400" y="152400"/>
              <a:ext cx="5364500" cy="1406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1"/>
            <p:cNvPicPr preferRelativeResize="0"/>
            <p:nvPr/>
          </p:nvPicPr>
          <p:blipFill rotWithShape="1">
            <a:blip r:embed="rId3">
              <a:alphaModFix/>
            </a:blip>
            <a:srcRect b="0" l="0" r="0" t="40842"/>
            <a:stretch/>
          </p:blipFill>
          <p:spPr>
            <a:xfrm>
              <a:off x="152400" y="1559100"/>
              <a:ext cx="5364500" cy="28625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21"/>
          <p:cNvSpPr/>
          <p:nvPr/>
        </p:nvSpPr>
        <p:spPr>
          <a:xfrm>
            <a:off x="2441400" y="1258300"/>
            <a:ext cx="1663200" cy="1653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2729750" y="2369850"/>
            <a:ext cx="1140000" cy="1653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2729750" y="3481400"/>
            <a:ext cx="1344300" cy="1653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837625" y="4443875"/>
            <a:ext cx="1344300" cy="1653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2116589" y="1418375"/>
            <a:ext cx="1458975" cy="979200"/>
          </a:xfrm>
          <a:custGeom>
            <a:rect b="b" l="l" r="r" t="t"/>
            <a:pathLst>
              <a:path extrusionOk="0" h="39168" w="58359">
                <a:moveTo>
                  <a:pt x="1743" y="0"/>
                </a:moveTo>
                <a:cubicBezTo>
                  <a:pt x="2099" y="2908"/>
                  <a:pt x="-3538" y="13590"/>
                  <a:pt x="3880" y="17447"/>
                </a:cubicBezTo>
                <a:cubicBezTo>
                  <a:pt x="11298" y="21304"/>
                  <a:pt x="37173" y="19524"/>
                  <a:pt x="46253" y="23144"/>
                </a:cubicBezTo>
                <a:cubicBezTo>
                  <a:pt x="55333" y="26764"/>
                  <a:pt x="56341" y="36497"/>
                  <a:pt x="58359" y="39168"/>
                </a:cubicBezTo>
              </a:path>
            </a:pathLst>
          </a:custGeom>
          <a:noFill/>
          <a:ln cap="flat" cmpd="sng" w="28575">
            <a:solidFill>
              <a:srgbClr val="AF00D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4" name="Google Shape;124;p21"/>
          <p:cNvSpPr/>
          <p:nvPr/>
        </p:nvSpPr>
        <p:spPr>
          <a:xfrm>
            <a:off x="2267000" y="2513300"/>
            <a:ext cx="1344200" cy="970300"/>
          </a:xfrm>
          <a:custGeom>
            <a:rect b="b" l="l" r="r" t="t"/>
            <a:pathLst>
              <a:path extrusionOk="0" h="38812" w="53768">
                <a:moveTo>
                  <a:pt x="0" y="0"/>
                </a:moveTo>
                <a:cubicBezTo>
                  <a:pt x="831" y="3798"/>
                  <a:pt x="-2018" y="18694"/>
                  <a:pt x="4985" y="22789"/>
                </a:cubicBezTo>
                <a:cubicBezTo>
                  <a:pt x="11988" y="26884"/>
                  <a:pt x="33887" y="21899"/>
                  <a:pt x="42017" y="24569"/>
                </a:cubicBezTo>
                <a:cubicBezTo>
                  <a:pt x="50148" y="27240"/>
                  <a:pt x="51810" y="36438"/>
                  <a:pt x="53768" y="38812"/>
                </a:cubicBezTo>
              </a:path>
            </a:pathLst>
          </a:custGeom>
          <a:noFill/>
          <a:ln cap="flat" cmpd="sng" w="28575">
            <a:solidFill>
              <a:srgbClr val="AF00D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5" name="Google Shape;125;p21"/>
          <p:cNvSpPr/>
          <p:nvPr/>
        </p:nvSpPr>
        <p:spPr>
          <a:xfrm>
            <a:off x="2271446" y="2542975"/>
            <a:ext cx="1482175" cy="1922800"/>
          </a:xfrm>
          <a:custGeom>
            <a:rect b="b" l="l" r="r" t="t"/>
            <a:pathLst>
              <a:path extrusionOk="0" h="76912" w="59287">
                <a:moveTo>
                  <a:pt x="178" y="0"/>
                </a:moveTo>
                <a:cubicBezTo>
                  <a:pt x="178" y="1662"/>
                  <a:pt x="0" y="6943"/>
                  <a:pt x="178" y="9970"/>
                </a:cubicBezTo>
                <a:cubicBezTo>
                  <a:pt x="356" y="12997"/>
                  <a:pt x="1" y="16024"/>
                  <a:pt x="1247" y="18160"/>
                </a:cubicBezTo>
                <a:cubicBezTo>
                  <a:pt x="2493" y="20296"/>
                  <a:pt x="5757" y="21898"/>
                  <a:pt x="7656" y="22788"/>
                </a:cubicBezTo>
                <a:cubicBezTo>
                  <a:pt x="9555" y="23678"/>
                  <a:pt x="11335" y="22077"/>
                  <a:pt x="12641" y="23501"/>
                </a:cubicBezTo>
                <a:cubicBezTo>
                  <a:pt x="13947" y="24925"/>
                  <a:pt x="15609" y="28426"/>
                  <a:pt x="15490" y="31334"/>
                </a:cubicBezTo>
                <a:cubicBezTo>
                  <a:pt x="15371" y="34242"/>
                  <a:pt x="13175" y="38218"/>
                  <a:pt x="11929" y="40948"/>
                </a:cubicBezTo>
                <a:cubicBezTo>
                  <a:pt x="10683" y="43678"/>
                  <a:pt x="8428" y="44687"/>
                  <a:pt x="8012" y="47714"/>
                </a:cubicBezTo>
                <a:cubicBezTo>
                  <a:pt x="7597" y="50741"/>
                  <a:pt x="5935" y="56734"/>
                  <a:pt x="9436" y="59108"/>
                </a:cubicBezTo>
                <a:cubicBezTo>
                  <a:pt x="12938" y="61482"/>
                  <a:pt x="21484" y="61126"/>
                  <a:pt x="29021" y="61957"/>
                </a:cubicBezTo>
                <a:cubicBezTo>
                  <a:pt x="36558" y="62788"/>
                  <a:pt x="49614" y="61601"/>
                  <a:pt x="54658" y="64093"/>
                </a:cubicBezTo>
                <a:cubicBezTo>
                  <a:pt x="59702" y="66586"/>
                  <a:pt x="58516" y="74776"/>
                  <a:pt x="59287" y="76912"/>
                </a:cubicBezTo>
              </a:path>
            </a:pathLst>
          </a:custGeom>
          <a:noFill/>
          <a:ln cap="flat" cmpd="sng" w="28575">
            <a:solidFill>
              <a:srgbClr val="AF00DB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819050" y="272150"/>
            <a:ext cx="7620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This is an example of where we could use procedural programming. 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Let’s create a function </a:t>
            </a:r>
            <a:r>
              <a:rPr b="1" lang="en" sz="1800">
                <a:solidFill>
                  <a:srgbClr val="3617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most_frequent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that takes in a file name and returns the most frequent character (beyond a space).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619425" y="1343450"/>
            <a:ext cx="5760900" cy="27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most_frequent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"""takes a file name, and returns the most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frequent character from the dictionary """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book =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get_text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(filename)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char_dict =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char_count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(book)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most_freq =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find_most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(char_dict)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most_freq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808825" y="4197075"/>
            <a:ext cx="7382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Notice, we’re calling the functions we’ve already created. These functions are doing the subtasks, and </a:t>
            </a:r>
            <a:r>
              <a:rPr lang="en" sz="1800">
                <a:solidFill>
                  <a:srgbClr val="3617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most_frequent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is just organizing them all together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352275" y="454450"/>
            <a:ext cx="7244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So how do we actually use procedural programming effectively? 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Take notes in your colab workbook</a:t>
            </a:r>
            <a:endParaRPr sz="900"/>
          </a:p>
        </p:txBody>
      </p:sp>
      <p:sp>
        <p:nvSpPr>
          <p:cNvPr id="138" name="Google Shape;138;p23"/>
          <p:cNvSpPr txBox="1"/>
          <p:nvPr/>
        </p:nvSpPr>
        <p:spPr>
          <a:xfrm>
            <a:off x="352275" y="1639050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1. 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break your problem into easily </a:t>
            </a:r>
            <a:r>
              <a:rPr b="1"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definable tasks</a:t>
            </a:r>
            <a:endParaRPr b="1" sz="1200"/>
          </a:p>
        </p:txBody>
      </p:sp>
      <p:sp>
        <p:nvSpPr>
          <p:cNvPr id="139" name="Google Shape;139;p23"/>
          <p:cNvSpPr txBox="1"/>
          <p:nvPr/>
        </p:nvSpPr>
        <p:spPr>
          <a:xfrm>
            <a:off x="352275" y="3142825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2. create a </a:t>
            </a:r>
            <a:r>
              <a:rPr b="1"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function to do a single task</a:t>
            </a:r>
            <a:endParaRPr b="1" sz="1200"/>
          </a:p>
        </p:txBody>
      </p:sp>
      <p:sp>
        <p:nvSpPr>
          <p:cNvPr id="140" name="Google Shape;140;p23"/>
          <p:cNvSpPr txBox="1"/>
          <p:nvPr/>
        </p:nvSpPr>
        <p:spPr>
          <a:xfrm>
            <a:off x="3416825" y="1639050"/>
            <a:ext cx="3000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. </a:t>
            </a:r>
            <a:r>
              <a:rPr b="1"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create function headers 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with type annotations and docstring</a:t>
            </a:r>
            <a:endParaRPr sz="1200"/>
          </a:p>
        </p:txBody>
      </p:sp>
      <p:sp>
        <p:nvSpPr>
          <p:cNvPr id="141" name="Google Shape;141;p23"/>
          <p:cNvSpPr txBox="1"/>
          <p:nvPr/>
        </p:nvSpPr>
        <p:spPr>
          <a:xfrm>
            <a:off x="3416825" y="3142825"/>
            <a:ext cx="3000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. add to function body, </a:t>
            </a:r>
            <a:r>
              <a:rPr b="1"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one function at a time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, making sure to test  before moving on to the next function</a:t>
            </a:r>
            <a:endParaRPr sz="1200"/>
          </a:p>
        </p:txBody>
      </p:sp>
      <p:sp>
        <p:nvSpPr>
          <p:cNvPr id="142" name="Google Shape;142;p23"/>
          <p:cNvSpPr txBox="1"/>
          <p:nvPr/>
        </p:nvSpPr>
        <p:spPr>
          <a:xfrm>
            <a:off x="6554500" y="1652850"/>
            <a:ext cx="2278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How do you know if your task is the right size for a function?</a:t>
            </a:r>
            <a:endParaRPr sz="1200"/>
          </a:p>
        </p:txBody>
      </p:sp>
      <p:sp>
        <p:nvSpPr>
          <p:cNvPr id="143" name="Google Shape;143;p23"/>
          <p:cNvSpPr txBox="1"/>
          <p:nvPr/>
        </p:nvSpPr>
        <p:spPr>
          <a:xfrm>
            <a:off x="6554500" y="3142825"/>
            <a:ext cx="2278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Most functions are &lt;10 lines, likely </a:t>
            </a:r>
            <a:r>
              <a:rPr b="1"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2-4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