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taatliches"/>
      <p:regular r:id="rId16"/>
    </p:embeddedFont>
    <p:embeddedFont>
      <p:font typeface="Manrope"/>
      <p:regular r:id="rId17"/>
      <p:bold r:id="rId18"/>
    </p:embeddedFont>
    <p:embeddedFont>
      <p:font typeface="Source Code Pro"/>
      <p:regular r:id="rId19"/>
      <p:bold r:id="rId20"/>
      <p:italic r:id="rId21"/>
      <p:boldItalic r:id="rId22"/>
    </p:embeddedFont>
    <p:embeddedFont>
      <p:font typeface="Manrope Medium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24" Type="http://schemas.openxmlformats.org/officeDocument/2006/relationships/font" Target="fonts/ManropeMedium-bold.fntdata"/><Relationship Id="rId12" Type="http://schemas.openxmlformats.org/officeDocument/2006/relationships/slide" Target="slides/slide7.xml"/><Relationship Id="rId23" Type="http://schemas.openxmlformats.org/officeDocument/2006/relationships/font" Target="fonts/Manrope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anrope-regular.fntdata"/><Relationship Id="rId16" Type="http://schemas.openxmlformats.org/officeDocument/2006/relationships/font" Target="fonts/Staatliche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font" Target="fonts/Manrope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7275bb14ff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7275bb14ff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Layout objects pulled from: https://slidesgo.com/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icons are from: https://thenounproject.com/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4ffa1428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4ffa1428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e7d3170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e7d3170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https://docs.google.com/forms/d/e/1FAIpQLSe3OloPAJSid4n6cyU_4qXpRWU7FOSmP7IVdRS_vh9cvYd9zQ/viewform?usp=sharing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e7d31707a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e7d31707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06faa1be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06faa1be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240bf566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240bf566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3d7ca4e4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3d7ca4e4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4ffa1428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4ffa1428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4ffa1428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4ffa1428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2597be6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72597be6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346" y="457200"/>
            <a:ext cx="7765500" cy="9465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85346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808037" y="1557338"/>
            <a:ext cx="3642600" cy="2717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685346" y="457200"/>
            <a:ext cx="7765500" cy="9429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685346" y="1557338"/>
            <a:ext cx="7765500" cy="27861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0"/>
              </a:srgbClr>
            </a:outerShdw>
          </a:effectLst>
        </p:spPr>
        <p:txBody>
          <a:bodyPr anchorCtr="0" anchor="t" bIns="34275" lIns="68575" spcFirstLastPara="1" rIns="68575" wrap="square" tIns="34275">
            <a:normAutofit/>
          </a:bodyPr>
          <a:lstStyle>
            <a:lvl1pPr indent="-285750" lvl="0" marL="4572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/>
            </a:lvl1pPr>
            <a:lvl2pPr indent="-285750" lvl="1" marL="9144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2pPr>
            <a:lvl3pPr indent="-285750" lvl="2" marL="13716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3pPr>
            <a:lvl4pPr indent="-285750" lvl="3" marL="18288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4pPr>
            <a:lvl5pPr indent="-285750" lvl="4" marL="22860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5pPr>
            <a:lvl6pPr indent="-285750" lvl="5" marL="2743200" rtl="0" algn="l">
              <a:spcBef>
                <a:spcPts val="50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rtl="0" algn="l">
              <a:spcBef>
                <a:spcPts val="500"/>
              </a:spcBef>
              <a:spcAft>
                <a:spcPts val="0"/>
              </a:spcAft>
              <a:buSzPts val="900"/>
              <a:buChar char="●"/>
              <a:defRPr/>
            </a:lvl7pPr>
            <a:lvl8pPr indent="-285750" lvl="7" marL="3657600" rtl="0" algn="l">
              <a:spcBef>
                <a:spcPts val="500"/>
              </a:spcBef>
              <a:spcAft>
                <a:spcPts val="0"/>
              </a:spcAft>
              <a:buSzPts val="900"/>
              <a:buChar char="○"/>
              <a:defRPr/>
            </a:lvl8pPr>
            <a:lvl9pPr indent="-285750" lvl="8" marL="4114800" rtl="0" algn="l">
              <a:spcBef>
                <a:spcPts val="500"/>
              </a:spcBef>
              <a:spcAft>
                <a:spcPts val="50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0" type="dt"/>
          </p:nvPr>
        </p:nvSpPr>
        <p:spPr>
          <a:xfrm>
            <a:off x="5759052" y="45005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1" name="Google Shape;61;p14"/>
          <p:cNvSpPr txBox="1"/>
          <p:nvPr>
            <p:ph idx="11" type="ftr"/>
          </p:nvPr>
        </p:nvSpPr>
        <p:spPr>
          <a:xfrm>
            <a:off x="685346" y="4500562"/>
            <a:ext cx="5004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7885508" y="4500562"/>
            <a:ext cx="565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6B8EB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hyperlink" Target="https://docs.google.com/spreadsheets/d/1hblHwD4Wz5WsCPPMq2-dA18E4eylotZE5X_dFZ2GKes/edit?gid=1585090131#gid=1585090131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bjBVQVB71wo" TargetMode="External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hyperlink" Target="http://www.youtube.com/watch?v=dHKiU_1fejs" TargetMode="External"/><Relationship Id="rId5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ctrTitle"/>
          </p:nvPr>
        </p:nvSpPr>
        <p:spPr>
          <a:xfrm>
            <a:off x="387900" y="692800"/>
            <a:ext cx="8520600" cy="40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Intro to 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Programming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38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With python</a:t>
            </a:r>
            <a:endParaRPr b="1" sz="4538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22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Recursion:</a:t>
            </a:r>
            <a:endParaRPr sz="3222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part 1I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</a:b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Wednesday</a:t>
            </a:r>
            <a:r>
              <a:rPr lang="en" sz="1600">
                <a:solidFill>
                  <a:srgbClr val="36174D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, April 23  2025	 	TOH210</a:t>
            </a:r>
            <a:endParaRPr sz="40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/>
        </p:nvSpPr>
        <p:spPr>
          <a:xfrm>
            <a:off x="999550" y="851850"/>
            <a:ext cx="6869400" cy="3543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x_sequence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(n:int)-&gt;int: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``` Finds xn value from the sequence defined by 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x0 = 1 and xn = 2*x(n-1)+1 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args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n(int), integer value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returns: xn (int), sequence value at n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```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n == 0: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return 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2*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x_sequence(n-1)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1530975" y="2899900"/>
            <a:ext cx="1491000" cy="635100"/>
          </a:xfrm>
          <a:prstGeom prst="rect">
            <a:avLst/>
          </a:prstGeom>
          <a:noFill/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1530975" y="3653925"/>
            <a:ext cx="3519000" cy="3825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 title="Screenshot 2025-04-18 at 9.07.43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850" y="1923075"/>
            <a:ext cx="8520600" cy="2053158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7463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65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this week</a:t>
            </a:r>
            <a:endParaRPr b="1" sz="665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1001250" y="1457475"/>
            <a:ext cx="7141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google sheet </a:t>
            </a:r>
            <a:r>
              <a:rPr lang="en" sz="1100" u="sng">
                <a:solidFill>
                  <a:schemeClr val="hlink"/>
                </a:solidFill>
                <a:hlinkClick r:id="rId5"/>
              </a:rPr>
              <a:t>link</a:t>
            </a:r>
            <a:endParaRPr sz="10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4176675" y="2696062"/>
            <a:ext cx="1514700" cy="3954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7254750" y="2502874"/>
            <a:ext cx="1514700" cy="4368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5741025" y="4311125"/>
            <a:ext cx="3019800" cy="395400"/>
          </a:xfrm>
          <a:prstGeom prst="rect">
            <a:avLst/>
          </a:prstGeom>
          <a:noFill/>
          <a:ln cap="flat" cmpd="sng" w="2857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Monday is Quiz 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 title="Screenshot 2025-04-23 at 8.22.36 AM.png"/>
          <p:cNvPicPr preferRelativeResize="0"/>
          <p:nvPr/>
        </p:nvPicPr>
        <p:blipFill rotWithShape="1">
          <a:blip r:embed="rId3">
            <a:alphaModFix/>
          </a:blip>
          <a:srcRect b="33914" l="3313" r="1746" t="0"/>
          <a:stretch/>
        </p:blipFill>
        <p:spPr>
          <a:xfrm>
            <a:off x="166325" y="1089125"/>
            <a:ext cx="4474750" cy="319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 title="Screenshot 2025-04-23 at 8.23.08 AM.png"/>
          <p:cNvPicPr preferRelativeResize="0"/>
          <p:nvPr/>
        </p:nvPicPr>
        <p:blipFill rotWithShape="1">
          <a:blip r:embed="rId4">
            <a:alphaModFix/>
          </a:blip>
          <a:srcRect b="12778" l="0" r="2846" t="0"/>
          <a:stretch/>
        </p:blipFill>
        <p:spPr>
          <a:xfrm>
            <a:off x="4768775" y="1089125"/>
            <a:ext cx="4157176" cy="319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3072000" y="495350"/>
            <a:ext cx="3000000" cy="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standards up on Moodle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508175" y="1267875"/>
            <a:ext cx="628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320">
                <a:latin typeface="Staatliches"/>
                <a:ea typeface="Staatliches"/>
                <a:cs typeface="Staatliches"/>
                <a:sym typeface="Staatliches"/>
              </a:rPr>
              <a:t>Takeaways from last time</a:t>
            </a:r>
            <a:endParaRPr sz="3320"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1234100" y="1990675"/>
            <a:ext cx="7117800" cy="27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Procedural programming: organizing your program with functions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nrope"/>
              <a:buChar char="●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Recursion: a function that calls itself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base case (don’t forget this! do it first)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rope"/>
              <a:buChar char="○"/>
            </a:pPr>
            <a:r>
              <a:rPr lang="en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recursive step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304800" y="533400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WARMUP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96" name="Google Shape;96;p19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97" name="Google Shape;97;p19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19"/>
          <p:cNvSpPr txBox="1"/>
          <p:nvPr/>
        </p:nvSpPr>
        <p:spPr>
          <a:xfrm>
            <a:off x="973525" y="1430250"/>
            <a:ext cx="713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Recursive sequences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1432475" y="2070450"/>
            <a:ext cx="6220500" cy="24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Consider the sequence of numbers defined by: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 </a:t>
            </a:r>
            <a:r>
              <a:rPr lang="en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1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and     </a:t>
            </a:r>
            <a:r>
              <a:rPr b="1" lang="en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=2</a:t>
            </a:r>
            <a:r>
              <a:rPr b="1" lang="en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n-1</a:t>
            </a:r>
            <a:r>
              <a:rPr lang="en" sz="19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+1</a:t>
            </a:r>
            <a:endParaRPr sz="19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9144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Think about how these rules can be translated into a recursive function. Then define a recursive function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x_sequence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that takes an integer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as an argument, and returns the value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X</a:t>
            </a:r>
            <a:r>
              <a:rPr b="1"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.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This video contains 5 minutes cozy timer with calming lofi music for studying and working with a relaxed and cozy setup.&#10;&#10;#pomodoro #2houraestheticmusic #studymusic &#10;&#10;✨Help me reach 10,000 subscribers: &#10; 🟥 /  @chillpillsstudio &#10;&#10;Credits to the music used in this video! &#10;&#10;Purrple cat - Around the campfire. Provided by Lofi Girl&#10;Watch: https://youtu.be/C68Q-z2UkI8?si=eyisViycbT_h9ethListen: https://fanlink.to/AdventureIsland&#10;&#10;Moonglow - Warm Meadows. Provided by Lofi Girl&#10;Watch: https://youtu.be/oeYxT2RJjno?si=cGdiCh_lTnuvPcjrListen: https://fanlink.to/moonglowEP&#10;&#10;Moonglow - At Ease. Provided by Lofi Girl&#10;Watch: https://youtu.be/oeYxT2RJjno?si=cGdiCh_lTnuvPcjrListen: https://fanlink.to/moonglowEP&#10;&#10;Purrple cat  Puddle Jumping- . Provided by Lofi Girl&#10;Watch: https://youtu.be/C68Q-z2UkI8?si=eyisViycbT_h9ethListen: https://fanlink.to/AdventureIsland &#10;&#10;Purrple cat - Mysterious Light. Provided by Lofi Girl&#10;Watch: https://youtu.be/C68Q-z2UkI8?si=eyisViycbT_h9ethListen: https://fanlink.to/AdventureIsland&#10;&#10;Moonglow x Jordy - Snooze. Provided by Lofi Girl&#10;Watch: https://youtu.be/oeYxT2RJjno?si=cGdiCh_lTnuvPcjrListen: https://fanlink.to/moonglowEP&#10;&#10;🟥 / Timer Playlist&#10;&#10;1. Swamp Frog Timer Videos&#10;https://youtube.com/playlist?list=PLmaL2lOMBQ9XW2Ew6Rguo9Buo3uuAJzW9&#10;&#10;2. Moon Bunny Timer Videos&#10;https://youtube.com/playlist?list=PLmaL2lOMBQ9UFMR7zg297-Ekdmc1IfC1H&#10;&#10;3. Cute Cat on flowers Timer Videos&#10;https://youtube.com/playlist?list=PLmaL2lOMBQ9UoVQv0GVksz5SHtOde_zCX&#10;&#10;4. Cute Frog on Log Timer Videos&#10;https://youtube.com/playlist?list=PLmaL2lOMBQ9W-sWKK1xTpgSPKpuMi-ZmH&#10;&#10;✨ Video search keywords : &#10;study pomodoro,pomodoro timer study,study smart,learn fast,studying,timer for study,pomodoro timer,minutes,25 minutes timer,study with me,study with me 1 hours,1 hours study,lofi,lofy music,study music,lofi pomodoro,study lofi,lofi hip hop,lofi beats,beats,lofi study,study,lo-fi,pomodoro technique,study with me pomodoro,pomodoro deep focus,deep focus, 2 hours study,Pomodoro study session, Pomodoro timer, study with me" id="103" name="Google Shape;103;p19" title="5 minutes - Relax &amp; study with me Lofi | Mushie in a forest #timer #1hour #5minute  #lofi #study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1386" y="4088650"/>
            <a:ext cx="1532265" cy="86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636925" y="964200"/>
            <a:ext cx="300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create Python file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602575" y="621250"/>
            <a:ext cx="50271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In recursion, functions call themselves!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But you need to organize it a bit to make it work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4981825" y="1854900"/>
            <a:ext cx="3563100" cy="153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 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(n):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if n == 1: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return 1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return n*</a:t>
            </a:r>
            <a:r>
              <a:rPr b="1"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factorial</a:t>
            </a: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(n-1)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663000" y="1814925"/>
            <a:ext cx="3909000" cy="17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1B91CA"/>
                </a:solidFill>
                <a:latin typeface="Staatliches"/>
                <a:ea typeface="Staatliches"/>
                <a:cs typeface="Staatliches"/>
                <a:sym typeface="Staatliches"/>
              </a:rPr>
              <a:t>Base case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start with smallest way it could work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AF00DB"/>
                </a:solidFill>
                <a:latin typeface="Staatliches"/>
                <a:ea typeface="Staatliches"/>
                <a:cs typeface="Staatliches"/>
                <a:sym typeface="Staatliches"/>
              </a:rPr>
              <a:t>Recursive step</a:t>
            </a: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: work your way slowly back to base case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5536850" y="2252750"/>
            <a:ext cx="1491000" cy="635100"/>
          </a:xfrm>
          <a:prstGeom prst="rect">
            <a:avLst/>
          </a:prstGeom>
          <a:noFill/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5536850" y="2934300"/>
            <a:ext cx="2816100" cy="382500"/>
          </a:xfrm>
          <a:prstGeom prst="rect">
            <a:avLst/>
          </a:prstGeom>
          <a:noFill/>
          <a:ln cap="flat" cmpd="sng" w="9525">
            <a:solidFill>
              <a:srgbClr val="AF00D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1150300" y="4225250"/>
            <a:ext cx="21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factorial(3) -&gt; </a:t>
            </a:r>
            <a:endParaRPr b="1" sz="1600"/>
          </a:p>
        </p:txBody>
      </p:sp>
      <p:sp>
        <p:nvSpPr>
          <p:cNvPr id="115" name="Google Shape;115;p20"/>
          <p:cNvSpPr txBox="1"/>
          <p:nvPr/>
        </p:nvSpPr>
        <p:spPr>
          <a:xfrm>
            <a:off x="2760850" y="4225250"/>
            <a:ext cx="2141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1F1F1F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*</a:t>
            </a:r>
            <a:r>
              <a:rPr b="1" lang="en" sz="18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factorial(2)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-&gt; 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4708675" y="4225250"/>
            <a:ext cx="231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*</a:t>
            </a: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2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*</a:t>
            </a:r>
            <a:r>
              <a:rPr b="1" lang="en" sz="1800">
                <a:solidFill>
                  <a:srgbClr val="AF00DB"/>
                </a:solidFill>
                <a:latin typeface="Manrope"/>
                <a:ea typeface="Manrope"/>
                <a:cs typeface="Manrope"/>
                <a:sym typeface="Manrope"/>
              </a:rPr>
              <a:t>factorial(1)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-&gt;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6860750" y="4225250"/>
            <a:ext cx="77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*</a:t>
            </a: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2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*</a:t>
            </a:r>
            <a:r>
              <a:rPr b="1" lang="en" sz="1800">
                <a:solidFill>
                  <a:srgbClr val="1B91CA"/>
                </a:solidFill>
                <a:latin typeface="Manrope"/>
                <a:ea typeface="Manrope"/>
                <a:cs typeface="Manrope"/>
                <a:sym typeface="Manrope"/>
              </a:rPr>
              <a:t>1</a:t>
            </a: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7635050" y="4225250"/>
            <a:ext cx="663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= </a:t>
            </a:r>
            <a:r>
              <a:rPr b="1" lang="en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6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/>
        </p:nvSpPr>
        <p:spPr>
          <a:xfrm>
            <a:off x="678775" y="1036475"/>
            <a:ext cx="3783600" cy="7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Sometimes recursion is not always the answer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678775" y="1895625"/>
            <a:ext cx="378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nrope"/>
                <a:ea typeface="Manrope"/>
                <a:cs typeface="Manrope"/>
                <a:sym typeface="Manrope"/>
              </a:rPr>
              <a:t>Everytime a function is called, new memory is allocated to keep track of what's happening in that function</a:t>
            </a:r>
            <a:endParaRPr sz="16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78775" y="2952750"/>
            <a:ext cx="3783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Manrope"/>
                <a:ea typeface="Manrope"/>
                <a:cs typeface="Manrope"/>
                <a:sym typeface="Manrope"/>
              </a:rPr>
              <a:t>If it uses basic data types, it’s usually alright but the more complicated the data type the more it’ll eat up space in memory</a:t>
            </a:r>
            <a:endParaRPr sz="1600"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5248825" y="1036475"/>
            <a:ext cx="30000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recursion ++</a:t>
            </a:r>
            <a:endParaRPr sz="21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can be easier to write the function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5358725" y="2520800"/>
            <a:ext cx="3000000" cy="12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recursion </a:t>
            </a:r>
            <a:r>
              <a:rPr lang="en" sz="21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--</a:t>
            </a:r>
            <a:endParaRPr sz="21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often uses more memory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302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anrope"/>
              <a:buChar char="●"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can be slower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451500" y="535725"/>
            <a:ext cx="3053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exercises</a:t>
            </a:r>
            <a:r>
              <a:rPr lang="en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33" name="Google Shape;133;p22"/>
          <p:cNvGrpSpPr/>
          <p:nvPr/>
        </p:nvGrpSpPr>
        <p:grpSpPr>
          <a:xfrm>
            <a:off x="582897" y="535713"/>
            <a:ext cx="561454" cy="529487"/>
            <a:chOff x="-46404975" y="1966100"/>
            <a:chExt cx="302475" cy="297950"/>
          </a:xfrm>
        </p:grpSpPr>
        <p:sp>
          <p:nvSpPr>
            <p:cNvPr id="134" name="Google Shape;134;p22"/>
            <p:cNvSpPr/>
            <p:nvPr/>
          </p:nvSpPr>
          <p:spPr>
            <a:xfrm>
              <a:off x="-46349850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784" y="0"/>
                  </a:moveTo>
                  <a:cubicBezTo>
                    <a:pt x="686" y="0"/>
                    <a:pt x="583" y="24"/>
                    <a:pt x="505" y="71"/>
                  </a:cubicBezTo>
                  <a:cubicBezTo>
                    <a:pt x="1" y="607"/>
                    <a:pt x="1" y="1458"/>
                    <a:pt x="505" y="1962"/>
                  </a:cubicBezTo>
                  <a:cubicBezTo>
                    <a:pt x="757" y="2214"/>
                    <a:pt x="757" y="2655"/>
                    <a:pt x="505" y="2875"/>
                  </a:cubicBezTo>
                  <a:cubicBezTo>
                    <a:pt x="379" y="3001"/>
                    <a:pt x="379" y="3222"/>
                    <a:pt x="505" y="3379"/>
                  </a:cubicBezTo>
                  <a:cubicBezTo>
                    <a:pt x="568" y="3442"/>
                    <a:pt x="654" y="3474"/>
                    <a:pt x="749" y="3474"/>
                  </a:cubicBezTo>
                  <a:cubicBezTo>
                    <a:pt x="843" y="3474"/>
                    <a:pt x="946" y="3442"/>
                    <a:pt x="1040" y="3379"/>
                  </a:cubicBezTo>
                  <a:cubicBezTo>
                    <a:pt x="1544" y="2875"/>
                    <a:pt x="1544" y="2025"/>
                    <a:pt x="1040" y="1489"/>
                  </a:cubicBezTo>
                  <a:cubicBezTo>
                    <a:pt x="788" y="1269"/>
                    <a:pt x="788" y="827"/>
                    <a:pt x="1040" y="607"/>
                  </a:cubicBezTo>
                  <a:cubicBezTo>
                    <a:pt x="1135" y="481"/>
                    <a:pt x="1135" y="229"/>
                    <a:pt x="1040" y="71"/>
                  </a:cubicBezTo>
                  <a:cubicBezTo>
                    <a:pt x="977" y="24"/>
                    <a:pt x="883" y="0"/>
                    <a:pt x="784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-46297875" y="1966100"/>
              <a:ext cx="38625" cy="86850"/>
            </a:xfrm>
            <a:custGeom>
              <a:rect b="b" l="l" r="r" t="t"/>
              <a:pathLst>
                <a:path extrusionOk="0" h="3474" w="1545">
                  <a:moveTo>
                    <a:pt x="800" y="0"/>
                  </a:moveTo>
                  <a:cubicBezTo>
                    <a:pt x="710" y="0"/>
                    <a:pt x="615" y="24"/>
                    <a:pt x="537" y="71"/>
                  </a:cubicBezTo>
                  <a:cubicBezTo>
                    <a:pt x="1" y="607"/>
                    <a:pt x="1" y="1458"/>
                    <a:pt x="537" y="1962"/>
                  </a:cubicBezTo>
                  <a:cubicBezTo>
                    <a:pt x="757" y="2214"/>
                    <a:pt x="757" y="2655"/>
                    <a:pt x="537" y="2875"/>
                  </a:cubicBezTo>
                  <a:cubicBezTo>
                    <a:pt x="410" y="3001"/>
                    <a:pt x="410" y="3222"/>
                    <a:pt x="537" y="3379"/>
                  </a:cubicBezTo>
                  <a:cubicBezTo>
                    <a:pt x="584" y="3442"/>
                    <a:pt x="670" y="3474"/>
                    <a:pt x="765" y="3474"/>
                  </a:cubicBezTo>
                  <a:cubicBezTo>
                    <a:pt x="859" y="3474"/>
                    <a:pt x="962" y="3442"/>
                    <a:pt x="1041" y="3379"/>
                  </a:cubicBezTo>
                  <a:cubicBezTo>
                    <a:pt x="1545" y="2875"/>
                    <a:pt x="1545" y="2025"/>
                    <a:pt x="1041" y="1489"/>
                  </a:cubicBezTo>
                  <a:cubicBezTo>
                    <a:pt x="789" y="1269"/>
                    <a:pt x="789" y="827"/>
                    <a:pt x="1041" y="607"/>
                  </a:cubicBezTo>
                  <a:cubicBezTo>
                    <a:pt x="1167" y="481"/>
                    <a:pt x="1167" y="229"/>
                    <a:pt x="1041" y="71"/>
                  </a:cubicBezTo>
                  <a:cubicBezTo>
                    <a:pt x="978" y="24"/>
                    <a:pt x="891" y="0"/>
                    <a:pt x="800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-46244300" y="1966100"/>
              <a:ext cx="38600" cy="86850"/>
            </a:xfrm>
            <a:custGeom>
              <a:rect b="b" l="l" r="r" t="t"/>
              <a:pathLst>
                <a:path extrusionOk="0" h="3474" w="1544">
                  <a:moveTo>
                    <a:pt x="768" y="0"/>
                  </a:moveTo>
                  <a:cubicBezTo>
                    <a:pt x="678" y="0"/>
                    <a:pt x="583" y="24"/>
                    <a:pt x="504" y="71"/>
                  </a:cubicBezTo>
                  <a:cubicBezTo>
                    <a:pt x="0" y="607"/>
                    <a:pt x="0" y="1458"/>
                    <a:pt x="504" y="1962"/>
                  </a:cubicBezTo>
                  <a:cubicBezTo>
                    <a:pt x="756" y="2214"/>
                    <a:pt x="756" y="2655"/>
                    <a:pt x="504" y="2875"/>
                  </a:cubicBezTo>
                  <a:cubicBezTo>
                    <a:pt x="378" y="3001"/>
                    <a:pt x="378" y="3222"/>
                    <a:pt x="504" y="3379"/>
                  </a:cubicBezTo>
                  <a:cubicBezTo>
                    <a:pt x="567" y="3442"/>
                    <a:pt x="654" y="3474"/>
                    <a:pt x="745" y="3474"/>
                  </a:cubicBezTo>
                  <a:cubicBezTo>
                    <a:pt x="835" y="3474"/>
                    <a:pt x="930" y="3442"/>
                    <a:pt x="1008" y="3379"/>
                  </a:cubicBezTo>
                  <a:cubicBezTo>
                    <a:pt x="1544" y="2875"/>
                    <a:pt x="1544" y="2025"/>
                    <a:pt x="1008" y="1489"/>
                  </a:cubicBezTo>
                  <a:cubicBezTo>
                    <a:pt x="788" y="1269"/>
                    <a:pt x="788" y="827"/>
                    <a:pt x="1008" y="607"/>
                  </a:cubicBezTo>
                  <a:cubicBezTo>
                    <a:pt x="1134" y="481"/>
                    <a:pt x="1134" y="229"/>
                    <a:pt x="1008" y="71"/>
                  </a:cubicBezTo>
                  <a:cubicBezTo>
                    <a:pt x="945" y="24"/>
                    <a:pt x="859" y="0"/>
                    <a:pt x="768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-46404975" y="2070250"/>
              <a:ext cx="302475" cy="193800"/>
            </a:xfrm>
            <a:custGeom>
              <a:rect b="b" l="l" r="r" t="t"/>
              <a:pathLst>
                <a:path extrusionOk="0" h="7752" w="12099">
                  <a:moveTo>
                    <a:pt x="11058" y="1419"/>
                  </a:moveTo>
                  <a:cubicBezTo>
                    <a:pt x="11248" y="1419"/>
                    <a:pt x="11405" y="1576"/>
                    <a:pt x="11405" y="1797"/>
                  </a:cubicBezTo>
                  <a:cubicBezTo>
                    <a:pt x="11405" y="3088"/>
                    <a:pt x="10397" y="4160"/>
                    <a:pt x="9137" y="4223"/>
                  </a:cubicBezTo>
                  <a:cubicBezTo>
                    <a:pt x="9578" y="3372"/>
                    <a:pt x="9830" y="2395"/>
                    <a:pt x="9956" y="1419"/>
                  </a:cubicBezTo>
                  <a:close/>
                  <a:moveTo>
                    <a:pt x="9294" y="726"/>
                  </a:moveTo>
                  <a:cubicBezTo>
                    <a:pt x="9200" y="2521"/>
                    <a:pt x="8507" y="4569"/>
                    <a:pt x="7057" y="5640"/>
                  </a:cubicBezTo>
                  <a:lnTo>
                    <a:pt x="3056" y="5640"/>
                  </a:lnTo>
                  <a:lnTo>
                    <a:pt x="3056" y="5672"/>
                  </a:lnTo>
                  <a:cubicBezTo>
                    <a:pt x="1765" y="4695"/>
                    <a:pt x="914" y="2805"/>
                    <a:pt x="819" y="726"/>
                  </a:cubicBezTo>
                  <a:close/>
                  <a:moveTo>
                    <a:pt x="8948" y="6396"/>
                  </a:moveTo>
                  <a:cubicBezTo>
                    <a:pt x="8570" y="6837"/>
                    <a:pt x="8003" y="7090"/>
                    <a:pt x="7372" y="7090"/>
                  </a:cubicBezTo>
                  <a:lnTo>
                    <a:pt x="2710" y="7090"/>
                  </a:lnTo>
                  <a:cubicBezTo>
                    <a:pt x="2080" y="7090"/>
                    <a:pt x="1481" y="6837"/>
                    <a:pt x="1103" y="6396"/>
                  </a:cubicBezTo>
                  <a:close/>
                  <a:moveTo>
                    <a:pt x="441" y="1"/>
                  </a:moveTo>
                  <a:cubicBezTo>
                    <a:pt x="252" y="1"/>
                    <a:pt x="95" y="158"/>
                    <a:pt x="95" y="348"/>
                  </a:cubicBezTo>
                  <a:cubicBezTo>
                    <a:pt x="95" y="2301"/>
                    <a:pt x="725" y="4317"/>
                    <a:pt x="1985" y="5640"/>
                  </a:cubicBezTo>
                  <a:lnTo>
                    <a:pt x="441" y="5640"/>
                  </a:lnTo>
                  <a:cubicBezTo>
                    <a:pt x="158" y="5640"/>
                    <a:pt x="0" y="5924"/>
                    <a:pt x="126" y="6144"/>
                  </a:cubicBezTo>
                  <a:cubicBezTo>
                    <a:pt x="347" y="6617"/>
                    <a:pt x="725" y="7027"/>
                    <a:pt x="1197" y="7342"/>
                  </a:cubicBezTo>
                  <a:cubicBezTo>
                    <a:pt x="1670" y="7594"/>
                    <a:pt x="2174" y="7751"/>
                    <a:pt x="2710" y="7751"/>
                  </a:cubicBezTo>
                  <a:lnTo>
                    <a:pt x="7372" y="7751"/>
                  </a:lnTo>
                  <a:cubicBezTo>
                    <a:pt x="8475" y="7751"/>
                    <a:pt x="9452" y="7121"/>
                    <a:pt x="9956" y="6144"/>
                  </a:cubicBezTo>
                  <a:cubicBezTo>
                    <a:pt x="10082" y="5924"/>
                    <a:pt x="9924" y="5640"/>
                    <a:pt x="9641" y="5640"/>
                  </a:cubicBezTo>
                  <a:lnTo>
                    <a:pt x="8129" y="5640"/>
                  </a:lnTo>
                  <a:lnTo>
                    <a:pt x="8696" y="4916"/>
                  </a:lnTo>
                  <a:lnTo>
                    <a:pt x="8948" y="4916"/>
                  </a:lnTo>
                  <a:lnTo>
                    <a:pt x="8948" y="4947"/>
                  </a:lnTo>
                  <a:cubicBezTo>
                    <a:pt x="10680" y="4947"/>
                    <a:pt x="12098" y="3529"/>
                    <a:pt x="12098" y="1797"/>
                  </a:cubicBezTo>
                  <a:cubicBezTo>
                    <a:pt x="12098" y="1198"/>
                    <a:pt x="11626" y="726"/>
                    <a:pt x="11027" y="726"/>
                  </a:cubicBezTo>
                  <a:lnTo>
                    <a:pt x="9956" y="726"/>
                  </a:lnTo>
                  <a:lnTo>
                    <a:pt x="9956" y="348"/>
                  </a:lnTo>
                  <a:cubicBezTo>
                    <a:pt x="9956" y="158"/>
                    <a:pt x="9798" y="1"/>
                    <a:pt x="9609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22"/>
          <p:cNvSpPr txBox="1"/>
          <p:nvPr/>
        </p:nvSpPr>
        <p:spPr>
          <a:xfrm>
            <a:off x="973525" y="1430250"/>
            <a:ext cx="71379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recursion practice worksheet</a:t>
            </a:r>
            <a:endParaRPr b="1" sz="37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1432475" y="2070450"/>
            <a:ext cx="6220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Grab a partner and a space at a whiteboard. One partner is the coder, one is the planner. Make sure to plan out your program in psuedocode (no actual Python code) prior to implementing it. 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The questions we have are around sequences (#1-3), an annoying song (#4), and drawing with turtles (#5-7).</a:t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descr="&quot;Many that live deserve death. And some that die deserve life. Can you give it to them? Then do not be too eager to deal out death in judgement.&quot; - Gandalf, The Lord of the Rings by J.R.R. Tolkien&#10;&#10;This lord of the rings lofi mix (LOTR Lofi | The Wizards of Middle Earth 🧙🏻‍♂️) is inspired by the wizards of middle earth. Whether you are looking for a chill lotr mix to relax, or study, we have got you covered. &#10;&#10;&#10;Tracks:&#10;00:00:00 Gandalf's Echoes&#10;00:02:31 Radagast's Daydream&#10;00:05:08 Saruman’s Scheme&#10;00:07:48 Ballad of the Blue Wizards&#10;00:10:07 Angmar’s Air&#10;00:12:27 Mouth’s Monologue&#10;00:15:07 Sauron's Solitude&#10;00:17:48 Repeat&#10;&#10;#LOTR #LOTRLofi #lofibeats &#10;&#10; / @LofiHobbit  &#10;&#10;The music and video is original and owned by Lofi Hobbit" id="140" name="Google Shape;140;p22" title="LOTR Lofi | The Wizards of Middle Earth 🧙🏻‍♂️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24575" y="4298050"/>
            <a:ext cx="1101925" cy="6198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 flipH="1">
            <a:off x="5165100" y="1422900"/>
            <a:ext cx="3086100" cy="2608500"/>
          </a:xfrm>
          <a:prstGeom prst="rect">
            <a:avLst/>
          </a:prstGeom>
          <a:solidFill>
            <a:srgbClr val="C6B8EB"/>
          </a:solidFill>
          <a:ln cap="flat" cmpd="sng" w="9525">
            <a:solidFill>
              <a:srgbClr val="1B9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5570250" y="786250"/>
            <a:ext cx="2640300" cy="369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before next time </a:t>
            </a:r>
            <a:r>
              <a:rPr lang="en" sz="32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" sz="3000">
                <a:solidFill>
                  <a:srgbClr val="36174D"/>
                </a:solidFill>
                <a:latin typeface="Staatliches"/>
                <a:ea typeface="Staatliches"/>
                <a:cs typeface="Staatliches"/>
                <a:sym typeface="Staatliches"/>
              </a:rPr>
              <a:t>        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   </a:t>
            </a:r>
            <a:r>
              <a:rPr lang="en" sz="11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         </a:t>
            </a:r>
            <a:endParaRPr sz="3200">
              <a:solidFill>
                <a:srgbClr val="36174D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Finish worksheet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6174D"/>
                </a:solidFill>
                <a:latin typeface="Manrope"/>
                <a:ea typeface="Manrope"/>
                <a:cs typeface="Manrope"/>
                <a:sym typeface="Manrope"/>
              </a:rPr>
              <a:t>Read Project 8</a:t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36174D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grpSp>
        <p:nvGrpSpPr>
          <p:cNvPr id="147" name="Google Shape;147;p23"/>
          <p:cNvGrpSpPr/>
          <p:nvPr/>
        </p:nvGrpSpPr>
        <p:grpSpPr>
          <a:xfrm>
            <a:off x="9753083" y="2571747"/>
            <a:ext cx="362727" cy="362678"/>
            <a:chOff x="1911245" y="3660176"/>
            <a:chExt cx="375377" cy="375326"/>
          </a:xfrm>
        </p:grpSpPr>
        <p:sp>
          <p:nvSpPr>
            <p:cNvPr id="148" name="Google Shape;148;p23"/>
            <p:cNvSpPr/>
            <p:nvPr/>
          </p:nvSpPr>
          <p:spPr>
            <a:xfrm>
              <a:off x="1911245" y="3660176"/>
              <a:ext cx="375377" cy="375326"/>
            </a:xfrm>
            <a:custGeom>
              <a:rect b="b" l="l" r="r" t="t"/>
              <a:pathLst>
                <a:path extrusionOk="0" h="20206" w="20206">
                  <a:moveTo>
                    <a:pt x="9511" y="3605"/>
                  </a:moveTo>
                  <a:lnTo>
                    <a:pt x="9511" y="7721"/>
                  </a:lnTo>
                  <a:lnTo>
                    <a:pt x="3679" y="7721"/>
                  </a:lnTo>
                  <a:lnTo>
                    <a:pt x="3679" y="3605"/>
                  </a:lnTo>
                  <a:close/>
                  <a:moveTo>
                    <a:pt x="16525" y="3605"/>
                  </a:moveTo>
                  <a:lnTo>
                    <a:pt x="16527" y="7721"/>
                  </a:lnTo>
                  <a:lnTo>
                    <a:pt x="10693" y="7721"/>
                  </a:lnTo>
                  <a:lnTo>
                    <a:pt x="10693" y="3605"/>
                  </a:lnTo>
                  <a:close/>
                  <a:moveTo>
                    <a:pt x="9511" y="8905"/>
                  </a:moveTo>
                  <a:lnTo>
                    <a:pt x="9511" y="13023"/>
                  </a:lnTo>
                  <a:lnTo>
                    <a:pt x="3679" y="13023"/>
                  </a:lnTo>
                  <a:lnTo>
                    <a:pt x="3679" y="8905"/>
                  </a:lnTo>
                  <a:close/>
                  <a:moveTo>
                    <a:pt x="16527" y="8905"/>
                  </a:moveTo>
                  <a:lnTo>
                    <a:pt x="16527" y="13023"/>
                  </a:lnTo>
                  <a:lnTo>
                    <a:pt x="10693" y="13023"/>
                  </a:lnTo>
                  <a:lnTo>
                    <a:pt x="10695" y="8905"/>
                  </a:lnTo>
                  <a:close/>
                  <a:moveTo>
                    <a:pt x="19021" y="1184"/>
                  </a:moveTo>
                  <a:lnTo>
                    <a:pt x="19021" y="13023"/>
                  </a:lnTo>
                  <a:lnTo>
                    <a:pt x="17711" y="13023"/>
                  </a:lnTo>
                  <a:lnTo>
                    <a:pt x="17711" y="2421"/>
                  </a:lnTo>
                  <a:lnTo>
                    <a:pt x="2495" y="2421"/>
                  </a:lnTo>
                  <a:lnTo>
                    <a:pt x="2495" y="13023"/>
                  </a:lnTo>
                  <a:lnTo>
                    <a:pt x="1184" y="13023"/>
                  </a:lnTo>
                  <a:lnTo>
                    <a:pt x="1184" y="1184"/>
                  </a:lnTo>
                  <a:close/>
                  <a:moveTo>
                    <a:pt x="19021" y="14205"/>
                  </a:moveTo>
                  <a:lnTo>
                    <a:pt x="19021" y="15665"/>
                  </a:lnTo>
                  <a:lnTo>
                    <a:pt x="1184" y="15665"/>
                  </a:lnTo>
                  <a:lnTo>
                    <a:pt x="1184" y="14205"/>
                  </a:lnTo>
                  <a:close/>
                  <a:moveTo>
                    <a:pt x="11473" y="16851"/>
                  </a:moveTo>
                  <a:lnTo>
                    <a:pt x="11473" y="17561"/>
                  </a:lnTo>
                  <a:cubicBezTo>
                    <a:pt x="11473" y="18081"/>
                    <a:pt x="11626" y="18589"/>
                    <a:pt x="11915" y="19021"/>
                  </a:cubicBezTo>
                  <a:lnTo>
                    <a:pt x="11913" y="19020"/>
                  </a:lnTo>
                  <a:lnTo>
                    <a:pt x="8293" y="19020"/>
                  </a:lnTo>
                  <a:cubicBezTo>
                    <a:pt x="8581" y="18589"/>
                    <a:pt x="8734" y="18081"/>
                    <a:pt x="8734" y="17561"/>
                  </a:cubicBezTo>
                  <a:lnTo>
                    <a:pt x="8734" y="16851"/>
                  </a:lnTo>
                  <a:close/>
                  <a:moveTo>
                    <a:pt x="0" y="0"/>
                  </a:moveTo>
                  <a:lnTo>
                    <a:pt x="0" y="16851"/>
                  </a:lnTo>
                  <a:lnTo>
                    <a:pt x="7549" y="16851"/>
                  </a:lnTo>
                  <a:lnTo>
                    <a:pt x="7549" y="17561"/>
                  </a:lnTo>
                  <a:cubicBezTo>
                    <a:pt x="7548" y="18368"/>
                    <a:pt x="6895" y="19020"/>
                    <a:pt x="6089" y="19021"/>
                  </a:cubicBezTo>
                  <a:lnTo>
                    <a:pt x="4261" y="19021"/>
                  </a:lnTo>
                  <a:lnTo>
                    <a:pt x="4261" y="20205"/>
                  </a:lnTo>
                  <a:lnTo>
                    <a:pt x="15943" y="20205"/>
                  </a:lnTo>
                  <a:lnTo>
                    <a:pt x="15943" y="19021"/>
                  </a:lnTo>
                  <a:lnTo>
                    <a:pt x="14115" y="19021"/>
                  </a:lnTo>
                  <a:cubicBezTo>
                    <a:pt x="13309" y="19020"/>
                    <a:pt x="12657" y="18368"/>
                    <a:pt x="12655" y="17561"/>
                  </a:cubicBezTo>
                  <a:lnTo>
                    <a:pt x="12655" y="16851"/>
                  </a:lnTo>
                  <a:lnTo>
                    <a:pt x="20205" y="16851"/>
                  </a:lnTo>
                  <a:lnTo>
                    <a:pt x="20205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2005191" y="3852279"/>
              <a:ext cx="57423" cy="22011"/>
            </a:xfrm>
            <a:custGeom>
              <a:rect b="b" l="l" r="r" t="t"/>
              <a:pathLst>
                <a:path extrusionOk="0" h="1185" w="3091">
                  <a:moveTo>
                    <a:pt x="0" y="1"/>
                  </a:moveTo>
                  <a:lnTo>
                    <a:pt x="0" y="1184"/>
                  </a:lnTo>
                  <a:lnTo>
                    <a:pt x="3091" y="1184"/>
                  </a:lnTo>
                  <a:lnTo>
                    <a:pt x="3091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3"/>
            <p:cNvSpPr/>
            <p:nvPr/>
          </p:nvSpPr>
          <p:spPr>
            <a:xfrm>
              <a:off x="2135661" y="3835951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2186" y="0"/>
                  </a:moveTo>
                  <a:lnTo>
                    <a:pt x="0" y="2186"/>
                  </a:lnTo>
                  <a:lnTo>
                    <a:pt x="838" y="3022"/>
                  </a:lnTo>
                  <a:lnTo>
                    <a:pt x="3022" y="838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3"/>
            <p:cNvSpPr/>
            <p:nvPr/>
          </p:nvSpPr>
          <p:spPr>
            <a:xfrm>
              <a:off x="2005191" y="3736724"/>
              <a:ext cx="57460" cy="57415"/>
            </a:xfrm>
            <a:custGeom>
              <a:rect b="b" l="l" r="r" t="t"/>
              <a:pathLst>
                <a:path extrusionOk="0" h="3091" w="3093">
                  <a:moveTo>
                    <a:pt x="954" y="0"/>
                  </a:moveTo>
                  <a:lnTo>
                    <a:pt x="954" y="954"/>
                  </a:lnTo>
                  <a:lnTo>
                    <a:pt x="0" y="954"/>
                  </a:lnTo>
                  <a:lnTo>
                    <a:pt x="0" y="2138"/>
                  </a:lnTo>
                  <a:lnTo>
                    <a:pt x="954" y="2138"/>
                  </a:lnTo>
                  <a:lnTo>
                    <a:pt x="954" y="3091"/>
                  </a:lnTo>
                  <a:lnTo>
                    <a:pt x="2138" y="3091"/>
                  </a:lnTo>
                  <a:lnTo>
                    <a:pt x="2138" y="2138"/>
                  </a:lnTo>
                  <a:lnTo>
                    <a:pt x="3092" y="2138"/>
                  </a:lnTo>
                  <a:lnTo>
                    <a:pt x="3092" y="954"/>
                  </a:lnTo>
                  <a:lnTo>
                    <a:pt x="2138" y="954"/>
                  </a:lnTo>
                  <a:lnTo>
                    <a:pt x="21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3"/>
            <p:cNvSpPr/>
            <p:nvPr/>
          </p:nvSpPr>
          <p:spPr>
            <a:xfrm>
              <a:off x="2135717" y="3737355"/>
              <a:ext cx="56160" cy="56152"/>
            </a:xfrm>
            <a:custGeom>
              <a:rect b="b" l="l" r="r" t="t"/>
              <a:pathLst>
                <a:path extrusionOk="0" h="3023" w="3023">
                  <a:moveTo>
                    <a:pt x="838" y="0"/>
                  </a:moveTo>
                  <a:lnTo>
                    <a:pt x="0" y="838"/>
                  </a:lnTo>
                  <a:lnTo>
                    <a:pt x="674" y="1511"/>
                  </a:lnTo>
                  <a:lnTo>
                    <a:pt x="0" y="2186"/>
                  </a:lnTo>
                  <a:lnTo>
                    <a:pt x="838" y="3022"/>
                  </a:lnTo>
                  <a:lnTo>
                    <a:pt x="1511" y="2349"/>
                  </a:lnTo>
                  <a:lnTo>
                    <a:pt x="2186" y="3022"/>
                  </a:lnTo>
                  <a:lnTo>
                    <a:pt x="3022" y="2186"/>
                  </a:lnTo>
                  <a:lnTo>
                    <a:pt x="2349" y="1511"/>
                  </a:lnTo>
                  <a:lnTo>
                    <a:pt x="3022" y="838"/>
                  </a:lnTo>
                  <a:lnTo>
                    <a:pt x="2186" y="0"/>
                  </a:lnTo>
                  <a:lnTo>
                    <a:pt x="1511" y="674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3" name="Google Shape;153;p23"/>
          <p:cNvGrpSpPr/>
          <p:nvPr/>
        </p:nvGrpSpPr>
        <p:grpSpPr>
          <a:xfrm>
            <a:off x="9714395" y="3256018"/>
            <a:ext cx="362691" cy="362660"/>
            <a:chOff x="2477933" y="3080134"/>
            <a:chExt cx="375340" cy="375308"/>
          </a:xfrm>
        </p:grpSpPr>
        <p:sp>
          <p:nvSpPr>
            <p:cNvPr id="154" name="Google Shape;154;p23"/>
            <p:cNvSpPr/>
            <p:nvPr/>
          </p:nvSpPr>
          <p:spPr>
            <a:xfrm>
              <a:off x="2716487" y="3155233"/>
              <a:ext cx="75685" cy="111097"/>
            </a:xfrm>
            <a:custGeom>
              <a:rect b="b" l="l" r="r" t="t"/>
              <a:pathLst>
                <a:path extrusionOk="0" h="5981" w="4074">
                  <a:moveTo>
                    <a:pt x="2037" y="1165"/>
                  </a:moveTo>
                  <a:cubicBezTo>
                    <a:pt x="2508" y="1165"/>
                    <a:pt x="2890" y="1546"/>
                    <a:pt x="2890" y="2018"/>
                  </a:cubicBezTo>
                  <a:lnTo>
                    <a:pt x="2890" y="2908"/>
                  </a:lnTo>
                  <a:lnTo>
                    <a:pt x="1185" y="2908"/>
                  </a:lnTo>
                  <a:lnTo>
                    <a:pt x="1185" y="2018"/>
                  </a:lnTo>
                  <a:cubicBezTo>
                    <a:pt x="1186" y="1548"/>
                    <a:pt x="1567" y="1165"/>
                    <a:pt x="2037" y="1165"/>
                  </a:cubicBezTo>
                  <a:close/>
                  <a:moveTo>
                    <a:pt x="2037" y="1"/>
                  </a:moveTo>
                  <a:cubicBezTo>
                    <a:pt x="920" y="1"/>
                    <a:pt x="11" y="901"/>
                    <a:pt x="1" y="2018"/>
                  </a:cubicBezTo>
                  <a:lnTo>
                    <a:pt x="1" y="5980"/>
                  </a:lnTo>
                  <a:lnTo>
                    <a:pt x="1185" y="5980"/>
                  </a:lnTo>
                  <a:lnTo>
                    <a:pt x="1185" y="4093"/>
                  </a:lnTo>
                  <a:lnTo>
                    <a:pt x="2890" y="4093"/>
                  </a:lnTo>
                  <a:lnTo>
                    <a:pt x="2890" y="5980"/>
                  </a:lnTo>
                  <a:lnTo>
                    <a:pt x="4074" y="5980"/>
                  </a:lnTo>
                  <a:lnTo>
                    <a:pt x="4074" y="2018"/>
                  </a:lnTo>
                  <a:cubicBezTo>
                    <a:pt x="4063" y="901"/>
                    <a:pt x="3154" y="1"/>
                    <a:pt x="2037" y="1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3"/>
            <p:cNvSpPr/>
            <p:nvPr/>
          </p:nvSpPr>
          <p:spPr>
            <a:xfrm>
              <a:off x="2536508" y="3154880"/>
              <a:ext cx="91773" cy="112193"/>
            </a:xfrm>
            <a:custGeom>
              <a:rect b="b" l="l" r="r" t="t"/>
              <a:pathLst>
                <a:path extrusionOk="0" h="6040" w="4940">
                  <a:moveTo>
                    <a:pt x="2037" y="1186"/>
                  </a:moveTo>
                  <a:cubicBezTo>
                    <a:pt x="2507" y="1186"/>
                    <a:pt x="2890" y="1567"/>
                    <a:pt x="2890" y="2038"/>
                  </a:cubicBezTo>
                  <a:lnTo>
                    <a:pt x="2890" y="4003"/>
                  </a:lnTo>
                  <a:cubicBezTo>
                    <a:pt x="2890" y="4474"/>
                    <a:pt x="2507" y="4856"/>
                    <a:pt x="2037" y="4856"/>
                  </a:cubicBezTo>
                  <a:cubicBezTo>
                    <a:pt x="1565" y="4856"/>
                    <a:pt x="1185" y="4474"/>
                    <a:pt x="1185" y="4003"/>
                  </a:cubicBezTo>
                  <a:lnTo>
                    <a:pt x="1185" y="2038"/>
                  </a:lnTo>
                  <a:cubicBezTo>
                    <a:pt x="1185" y="1567"/>
                    <a:pt x="1565" y="1186"/>
                    <a:pt x="2037" y="1186"/>
                  </a:cubicBezTo>
                  <a:close/>
                  <a:moveTo>
                    <a:pt x="2037" y="0"/>
                  </a:moveTo>
                  <a:cubicBezTo>
                    <a:pt x="913" y="0"/>
                    <a:pt x="1" y="913"/>
                    <a:pt x="1" y="2037"/>
                  </a:cubicBezTo>
                  <a:lnTo>
                    <a:pt x="1" y="4002"/>
                  </a:lnTo>
                  <a:cubicBezTo>
                    <a:pt x="2" y="5126"/>
                    <a:pt x="913" y="6038"/>
                    <a:pt x="2037" y="6040"/>
                  </a:cubicBezTo>
                  <a:cubicBezTo>
                    <a:pt x="2583" y="6040"/>
                    <a:pt x="3108" y="5819"/>
                    <a:pt x="3490" y="5428"/>
                  </a:cubicBezTo>
                  <a:lnTo>
                    <a:pt x="4199" y="5998"/>
                  </a:lnTo>
                  <a:lnTo>
                    <a:pt x="4939" y="5075"/>
                  </a:lnTo>
                  <a:lnTo>
                    <a:pt x="4042" y="4354"/>
                  </a:lnTo>
                  <a:cubicBezTo>
                    <a:pt x="4063" y="4238"/>
                    <a:pt x="4074" y="4120"/>
                    <a:pt x="4074" y="4003"/>
                  </a:cubicBezTo>
                  <a:lnTo>
                    <a:pt x="4074" y="2037"/>
                  </a:lnTo>
                  <a:cubicBezTo>
                    <a:pt x="4074" y="913"/>
                    <a:pt x="3161" y="0"/>
                    <a:pt x="2037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>
              <a:off x="2477933" y="3080134"/>
              <a:ext cx="375340" cy="375308"/>
            </a:xfrm>
            <a:custGeom>
              <a:rect b="b" l="l" r="r" t="t"/>
              <a:pathLst>
                <a:path extrusionOk="0" h="20205" w="20204">
                  <a:moveTo>
                    <a:pt x="9509" y="1183"/>
                  </a:moveTo>
                  <a:lnTo>
                    <a:pt x="9509" y="12668"/>
                  </a:lnTo>
                  <a:lnTo>
                    <a:pt x="1184" y="12668"/>
                  </a:lnTo>
                  <a:lnTo>
                    <a:pt x="1184" y="1183"/>
                  </a:lnTo>
                  <a:close/>
                  <a:moveTo>
                    <a:pt x="19020" y="1183"/>
                  </a:moveTo>
                  <a:lnTo>
                    <a:pt x="19020" y="12668"/>
                  </a:lnTo>
                  <a:lnTo>
                    <a:pt x="10695" y="12668"/>
                  </a:lnTo>
                  <a:lnTo>
                    <a:pt x="10695" y="1183"/>
                  </a:lnTo>
                  <a:close/>
                  <a:moveTo>
                    <a:pt x="19020" y="13852"/>
                  </a:moveTo>
                  <a:lnTo>
                    <a:pt x="19020" y="15667"/>
                  </a:lnTo>
                  <a:lnTo>
                    <a:pt x="1184" y="15667"/>
                  </a:lnTo>
                  <a:lnTo>
                    <a:pt x="1184" y="13852"/>
                  </a:lnTo>
                  <a:close/>
                  <a:moveTo>
                    <a:pt x="11473" y="16851"/>
                  </a:moveTo>
                  <a:lnTo>
                    <a:pt x="11473" y="17562"/>
                  </a:lnTo>
                  <a:cubicBezTo>
                    <a:pt x="11473" y="18080"/>
                    <a:pt x="11625" y="18589"/>
                    <a:pt x="11913" y="19022"/>
                  </a:cubicBezTo>
                  <a:lnTo>
                    <a:pt x="8293" y="19022"/>
                  </a:lnTo>
                  <a:cubicBezTo>
                    <a:pt x="8581" y="18589"/>
                    <a:pt x="8734" y="18081"/>
                    <a:pt x="8734" y="17562"/>
                  </a:cubicBezTo>
                  <a:lnTo>
                    <a:pt x="8734" y="16851"/>
                  </a:lnTo>
                  <a:close/>
                  <a:moveTo>
                    <a:pt x="0" y="1"/>
                  </a:moveTo>
                  <a:lnTo>
                    <a:pt x="0" y="16850"/>
                  </a:lnTo>
                  <a:lnTo>
                    <a:pt x="7549" y="16850"/>
                  </a:lnTo>
                  <a:lnTo>
                    <a:pt x="7549" y="17560"/>
                  </a:lnTo>
                  <a:cubicBezTo>
                    <a:pt x="7548" y="18366"/>
                    <a:pt x="6895" y="19019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2"/>
                  </a:lnTo>
                  <a:lnTo>
                    <a:pt x="14117" y="19022"/>
                  </a:lnTo>
                  <a:cubicBezTo>
                    <a:pt x="13311" y="19020"/>
                    <a:pt x="12657" y="18366"/>
                    <a:pt x="12657" y="17562"/>
                  </a:cubicBezTo>
                  <a:lnTo>
                    <a:pt x="12657" y="16851"/>
                  </a:lnTo>
                  <a:lnTo>
                    <a:pt x="20204" y="16850"/>
                  </a:lnTo>
                  <a:lnTo>
                    <a:pt x="20204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" name="Google Shape;157;p23"/>
          <p:cNvGrpSpPr/>
          <p:nvPr/>
        </p:nvGrpSpPr>
        <p:grpSpPr>
          <a:xfrm>
            <a:off x="9714392" y="3717709"/>
            <a:ext cx="362691" cy="362642"/>
            <a:chOff x="5172859" y="3605268"/>
            <a:chExt cx="375340" cy="375289"/>
          </a:xfrm>
        </p:grpSpPr>
        <p:sp>
          <p:nvSpPr>
            <p:cNvPr id="158" name="Google Shape;158;p23"/>
            <p:cNvSpPr/>
            <p:nvPr/>
          </p:nvSpPr>
          <p:spPr>
            <a:xfrm>
              <a:off x="5172859" y="3605268"/>
              <a:ext cx="375340" cy="375289"/>
            </a:xfrm>
            <a:custGeom>
              <a:rect b="b" l="l" r="r" t="t"/>
              <a:pathLst>
                <a:path extrusionOk="0" h="20204" w="20204">
                  <a:moveTo>
                    <a:pt x="19020" y="1183"/>
                  </a:moveTo>
                  <a:lnTo>
                    <a:pt x="19020" y="12665"/>
                  </a:lnTo>
                  <a:lnTo>
                    <a:pt x="1184" y="12665"/>
                  </a:lnTo>
                  <a:lnTo>
                    <a:pt x="1184" y="1183"/>
                  </a:lnTo>
                  <a:close/>
                  <a:moveTo>
                    <a:pt x="19020" y="13849"/>
                  </a:moveTo>
                  <a:lnTo>
                    <a:pt x="19020" y="15665"/>
                  </a:lnTo>
                  <a:lnTo>
                    <a:pt x="1184" y="15665"/>
                  </a:lnTo>
                  <a:lnTo>
                    <a:pt x="1184" y="13849"/>
                  </a:lnTo>
                  <a:close/>
                  <a:moveTo>
                    <a:pt x="11472" y="16849"/>
                  </a:moveTo>
                  <a:lnTo>
                    <a:pt x="11472" y="17560"/>
                  </a:lnTo>
                  <a:cubicBezTo>
                    <a:pt x="11472" y="18079"/>
                    <a:pt x="11626" y="18587"/>
                    <a:pt x="11914" y="19020"/>
                  </a:cubicBezTo>
                  <a:lnTo>
                    <a:pt x="8292" y="19020"/>
                  </a:lnTo>
                  <a:cubicBezTo>
                    <a:pt x="8580" y="18587"/>
                    <a:pt x="8734" y="18079"/>
                    <a:pt x="8734" y="17560"/>
                  </a:cubicBezTo>
                  <a:lnTo>
                    <a:pt x="8734" y="16849"/>
                  </a:lnTo>
                  <a:close/>
                  <a:moveTo>
                    <a:pt x="0" y="0"/>
                  </a:moveTo>
                  <a:lnTo>
                    <a:pt x="0" y="16849"/>
                  </a:lnTo>
                  <a:lnTo>
                    <a:pt x="7549" y="16849"/>
                  </a:lnTo>
                  <a:lnTo>
                    <a:pt x="7549" y="17560"/>
                  </a:lnTo>
                  <a:cubicBezTo>
                    <a:pt x="7547" y="18366"/>
                    <a:pt x="6895" y="19018"/>
                    <a:pt x="6089" y="19020"/>
                  </a:cubicBezTo>
                  <a:lnTo>
                    <a:pt x="4263" y="19020"/>
                  </a:lnTo>
                  <a:lnTo>
                    <a:pt x="4263" y="20204"/>
                  </a:lnTo>
                  <a:lnTo>
                    <a:pt x="15943" y="20204"/>
                  </a:lnTo>
                  <a:lnTo>
                    <a:pt x="15943" y="19020"/>
                  </a:lnTo>
                  <a:lnTo>
                    <a:pt x="14117" y="19020"/>
                  </a:lnTo>
                  <a:cubicBezTo>
                    <a:pt x="13310" y="19018"/>
                    <a:pt x="12656" y="18366"/>
                    <a:pt x="12656" y="17560"/>
                  </a:cubicBezTo>
                  <a:lnTo>
                    <a:pt x="12656" y="16849"/>
                  </a:lnTo>
                  <a:lnTo>
                    <a:pt x="20204" y="16849"/>
                  </a:lnTo>
                  <a:lnTo>
                    <a:pt x="20204" y="0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3"/>
            <p:cNvSpPr/>
            <p:nvPr/>
          </p:nvSpPr>
          <p:spPr>
            <a:xfrm>
              <a:off x="5366530" y="3674144"/>
              <a:ext cx="128909" cy="123858"/>
            </a:xfrm>
            <a:custGeom>
              <a:rect b="b" l="l" r="r" t="t"/>
              <a:pathLst>
                <a:path extrusionOk="0" h="6668" w="6939">
                  <a:moveTo>
                    <a:pt x="3033" y="1183"/>
                  </a:moveTo>
                  <a:cubicBezTo>
                    <a:pt x="3236" y="1183"/>
                    <a:pt x="3441" y="1222"/>
                    <a:pt x="3636" y="1303"/>
                  </a:cubicBezTo>
                  <a:cubicBezTo>
                    <a:pt x="4226" y="1548"/>
                    <a:pt x="4610" y="2122"/>
                    <a:pt x="4610" y="2761"/>
                  </a:cubicBezTo>
                  <a:cubicBezTo>
                    <a:pt x="4610" y="3400"/>
                    <a:pt x="4226" y="3975"/>
                    <a:pt x="3636" y="4220"/>
                  </a:cubicBezTo>
                  <a:cubicBezTo>
                    <a:pt x="3441" y="4301"/>
                    <a:pt x="3236" y="4340"/>
                    <a:pt x="3033" y="4340"/>
                  </a:cubicBezTo>
                  <a:cubicBezTo>
                    <a:pt x="2622" y="4340"/>
                    <a:pt x="2218" y="4180"/>
                    <a:pt x="1916" y="3878"/>
                  </a:cubicBezTo>
                  <a:cubicBezTo>
                    <a:pt x="1297" y="3262"/>
                    <a:pt x="1297" y="2261"/>
                    <a:pt x="1916" y="1645"/>
                  </a:cubicBezTo>
                  <a:cubicBezTo>
                    <a:pt x="2218" y="1343"/>
                    <a:pt x="2622" y="1183"/>
                    <a:pt x="3033" y="1183"/>
                  </a:cubicBezTo>
                  <a:close/>
                  <a:moveTo>
                    <a:pt x="3032" y="0"/>
                  </a:moveTo>
                  <a:cubicBezTo>
                    <a:pt x="2324" y="0"/>
                    <a:pt x="1617" y="270"/>
                    <a:pt x="1079" y="809"/>
                  </a:cubicBezTo>
                  <a:cubicBezTo>
                    <a:pt x="1" y="1885"/>
                    <a:pt x="1" y="3638"/>
                    <a:pt x="1079" y="4714"/>
                  </a:cubicBezTo>
                  <a:cubicBezTo>
                    <a:pt x="1596" y="5231"/>
                    <a:pt x="2295" y="5522"/>
                    <a:pt x="3026" y="5522"/>
                  </a:cubicBezTo>
                  <a:cubicBezTo>
                    <a:pt x="3028" y="5522"/>
                    <a:pt x="3030" y="5522"/>
                    <a:pt x="3032" y="5522"/>
                  </a:cubicBezTo>
                  <a:cubicBezTo>
                    <a:pt x="3560" y="5522"/>
                    <a:pt x="4077" y="5371"/>
                    <a:pt x="4522" y="5088"/>
                  </a:cubicBezTo>
                  <a:lnTo>
                    <a:pt x="6101" y="6667"/>
                  </a:lnTo>
                  <a:lnTo>
                    <a:pt x="6939" y="5831"/>
                  </a:lnTo>
                  <a:lnTo>
                    <a:pt x="5358" y="4250"/>
                  </a:lnTo>
                  <a:cubicBezTo>
                    <a:pt x="6043" y="3181"/>
                    <a:pt x="5918" y="1742"/>
                    <a:pt x="4985" y="809"/>
                  </a:cubicBezTo>
                  <a:cubicBezTo>
                    <a:pt x="4446" y="270"/>
                    <a:pt x="3739" y="0"/>
                    <a:pt x="3032" y="0"/>
                  </a:cubicBez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3"/>
            <p:cNvSpPr/>
            <p:nvPr/>
          </p:nvSpPr>
          <p:spPr>
            <a:xfrm>
              <a:off x="5234685" y="3657668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3"/>
            <p:cNvSpPr/>
            <p:nvPr/>
          </p:nvSpPr>
          <p:spPr>
            <a:xfrm>
              <a:off x="5234685" y="3701654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3"/>
            <p:cNvSpPr/>
            <p:nvPr/>
          </p:nvSpPr>
          <p:spPr>
            <a:xfrm>
              <a:off x="5234685" y="3745640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3"/>
            <p:cNvSpPr/>
            <p:nvPr/>
          </p:nvSpPr>
          <p:spPr>
            <a:xfrm>
              <a:off x="5234685" y="3788901"/>
              <a:ext cx="109979" cy="22011"/>
            </a:xfrm>
            <a:custGeom>
              <a:rect b="b" l="l" r="r" t="t"/>
              <a:pathLst>
                <a:path extrusionOk="0" h="1185" w="5920">
                  <a:moveTo>
                    <a:pt x="0" y="1"/>
                  </a:moveTo>
                  <a:lnTo>
                    <a:pt x="0" y="1185"/>
                  </a:lnTo>
                  <a:lnTo>
                    <a:pt x="5920" y="1185"/>
                  </a:lnTo>
                  <a:lnTo>
                    <a:pt x="5920" y="1"/>
                  </a:lnTo>
                  <a:close/>
                </a:path>
              </a:pathLst>
            </a:custGeom>
            <a:solidFill>
              <a:srgbClr val="1B91C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