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taatliches"/>
      <p:regular r:id="rId22"/>
    </p:embeddedFont>
    <p:embeddedFont>
      <p:font typeface="Manrope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Manrope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taatliches-regular.fntdata"/><Relationship Id="rId21" Type="http://schemas.openxmlformats.org/officeDocument/2006/relationships/slide" Target="slides/slide16.xml"/><Relationship Id="rId24" Type="http://schemas.openxmlformats.org/officeDocument/2006/relationships/font" Target="fonts/Manrope-bold.fntdata"/><Relationship Id="rId23" Type="http://schemas.openxmlformats.org/officeDocument/2006/relationships/font" Target="fonts/Manrop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nrope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5fed7296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5fed7296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5fed729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5fed729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4ffa14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4ffa14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4ffa142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4ffa142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5fed729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5fed729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136e0af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136e0af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2dc58b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2dc58b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5fed729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5fed729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3d7ca4e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3d7ca4e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ffa142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4ffa142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5fed729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5fed729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PuO2UEP1947Qdfkglg6_DBAyVBJSN0XU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bjBVQVB71wo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while loops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25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/>
        </p:nvSpPr>
        <p:spPr>
          <a:xfrm>
            <a:off x="678775" y="564850"/>
            <a:ext cx="76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look at the flow of the  while loop from our guessing game example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0" name="Google Shape;150;p24"/>
          <p:cNvGrpSpPr/>
          <p:nvPr/>
        </p:nvGrpSpPr>
        <p:grpSpPr>
          <a:xfrm>
            <a:off x="384975" y="1098950"/>
            <a:ext cx="10056500" cy="910000"/>
            <a:chOff x="384975" y="1098950"/>
            <a:chExt cx="10056500" cy="910000"/>
          </a:xfrm>
        </p:grpSpPr>
        <p:sp>
          <p:nvSpPr>
            <p:cNvPr id="151" name="Google Shape;151;p24"/>
            <p:cNvSpPr txBox="1"/>
            <p:nvPr/>
          </p:nvSpPr>
          <p:spPr>
            <a:xfrm>
              <a:off x="384975" y="1577850"/>
              <a:ext cx="2663100" cy="431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user enters number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2" name="Google Shape;152;p24"/>
            <p:cNvSpPr txBox="1"/>
            <p:nvPr/>
          </p:nvSpPr>
          <p:spPr>
            <a:xfrm>
              <a:off x="4002275" y="1098950"/>
              <a:ext cx="643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number = int(input(“Guess a number: ”)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53" name="Google Shape;153;p24"/>
          <p:cNvGrpSpPr/>
          <p:nvPr/>
        </p:nvGrpSpPr>
        <p:grpSpPr>
          <a:xfrm>
            <a:off x="384975" y="1530050"/>
            <a:ext cx="8555900" cy="1632075"/>
            <a:chOff x="384975" y="1530050"/>
            <a:chExt cx="8555900" cy="1632075"/>
          </a:xfrm>
        </p:grpSpPr>
        <p:grpSp>
          <p:nvGrpSpPr>
            <p:cNvPr id="154" name="Google Shape;154;p24"/>
            <p:cNvGrpSpPr/>
            <p:nvPr/>
          </p:nvGrpSpPr>
          <p:grpSpPr>
            <a:xfrm>
              <a:off x="384975" y="2008950"/>
              <a:ext cx="2663100" cy="1153175"/>
              <a:chOff x="1908975" y="2237550"/>
              <a:chExt cx="2663100" cy="1153175"/>
            </a:xfrm>
          </p:grpSpPr>
          <p:sp>
            <p:nvSpPr>
              <p:cNvPr id="155" name="Google Shape;155;p24"/>
              <p:cNvSpPr txBox="1"/>
              <p:nvPr/>
            </p:nvSpPr>
            <p:spPr>
              <a:xfrm>
                <a:off x="1908975" y="2959625"/>
                <a:ext cx="2663100" cy="431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evaluate </a:t>
                </a:r>
                <a:r>
                  <a:rPr lang="en" sz="1600">
                    <a:solidFill>
                      <a:schemeClr val="dk1"/>
                    </a:solidFill>
                    <a:highlight>
                      <a:srgbClr val="EFEFEF"/>
                    </a:highlight>
                    <a:latin typeface="Source Code Pro"/>
                    <a:ea typeface="Source Code Pro"/>
                    <a:cs typeface="Source Code Pro"/>
                    <a:sym typeface="Source Code Pro"/>
                  </a:rPr>
                  <a:t>number!=42</a:t>
                </a: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/>
              </a:p>
            </p:txBody>
          </p:sp>
          <p:cxnSp>
            <p:nvCxnSpPr>
              <p:cNvPr id="156" name="Google Shape;156;p24"/>
              <p:cNvCxnSpPr>
                <a:stCxn id="151" idx="2"/>
                <a:endCxn id="155" idx="0"/>
              </p:cNvCxnSpPr>
              <p:nvPr/>
            </p:nvCxnSpPr>
            <p:spPr>
              <a:xfrm>
                <a:off x="3240525" y="2237550"/>
                <a:ext cx="0" cy="72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57" name="Google Shape;157;p24"/>
            <p:cNvSpPr txBox="1"/>
            <p:nvPr/>
          </p:nvSpPr>
          <p:spPr>
            <a:xfrm>
              <a:off x="4002275" y="1530050"/>
              <a:ext cx="4938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while </a:t>
              </a:r>
              <a:r>
                <a:rPr lang="en" sz="1600">
                  <a:solidFill>
                    <a:schemeClr val="dk1"/>
                  </a:solidFill>
                  <a:highlight>
                    <a:srgbClr val="EFEFEF"/>
                  </a:highlight>
                  <a:latin typeface="Source Code Pro"/>
                  <a:ea typeface="Source Code Pro"/>
                  <a:cs typeface="Source Code Pro"/>
                  <a:sym typeface="Source Code Pro"/>
                </a:rPr>
                <a:t>number != 42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endParaRPr/>
            </a:p>
          </p:txBody>
        </p:sp>
      </p:grpSp>
      <p:grpSp>
        <p:nvGrpSpPr>
          <p:cNvPr id="158" name="Google Shape;158;p24"/>
          <p:cNvGrpSpPr/>
          <p:nvPr/>
        </p:nvGrpSpPr>
        <p:grpSpPr>
          <a:xfrm>
            <a:off x="384975" y="2201025"/>
            <a:ext cx="8555900" cy="2065650"/>
            <a:chOff x="384975" y="2201025"/>
            <a:chExt cx="8555900" cy="2065650"/>
          </a:xfrm>
        </p:grpSpPr>
        <p:grpSp>
          <p:nvGrpSpPr>
            <p:cNvPr id="159" name="Google Shape;159;p24"/>
            <p:cNvGrpSpPr/>
            <p:nvPr/>
          </p:nvGrpSpPr>
          <p:grpSpPr>
            <a:xfrm>
              <a:off x="384975" y="3162125"/>
              <a:ext cx="2663100" cy="1104550"/>
              <a:chOff x="1908975" y="3390725"/>
              <a:chExt cx="2663100" cy="1104550"/>
            </a:xfrm>
          </p:grpSpPr>
          <p:sp>
            <p:nvSpPr>
              <p:cNvPr id="160" name="Google Shape;160;p24"/>
              <p:cNvSpPr txBox="1"/>
              <p:nvPr/>
            </p:nvSpPr>
            <p:spPr>
              <a:xfrm>
                <a:off x="1908975" y="4064175"/>
                <a:ext cx="2663100" cy="4311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congratulate user</a:t>
                </a:r>
                <a:endParaRPr/>
              </a:p>
            </p:txBody>
          </p:sp>
          <p:sp>
            <p:nvSpPr>
              <p:cNvPr id="161" name="Google Shape;161;p24"/>
              <p:cNvSpPr txBox="1"/>
              <p:nvPr/>
            </p:nvSpPr>
            <p:spPr>
              <a:xfrm>
                <a:off x="2499213" y="3527350"/>
                <a:ext cx="741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False</a:t>
                </a:r>
                <a:endParaRPr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62" name="Google Shape;162;p24"/>
              <p:cNvCxnSpPr>
                <a:stCxn id="155" idx="2"/>
                <a:endCxn id="160" idx="0"/>
              </p:cNvCxnSpPr>
              <p:nvPr/>
            </p:nvCxnSpPr>
            <p:spPr>
              <a:xfrm>
                <a:off x="3240525" y="3390725"/>
                <a:ext cx="0" cy="67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63" name="Google Shape;163;p24"/>
            <p:cNvSpPr txBox="1"/>
            <p:nvPr/>
          </p:nvSpPr>
          <p:spPr>
            <a:xfrm>
              <a:off x="3966275" y="2201025"/>
              <a:ext cx="497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print(“Yay! You guessed correctly!”)</a:t>
              </a:r>
              <a:endParaRPr/>
            </a:p>
          </p:txBody>
        </p:sp>
      </p:grpSp>
      <p:grpSp>
        <p:nvGrpSpPr>
          <p:cNvPr id="164" name="Google Shape;164;p24"/>
          <p:cNvGrpSpPr/>
          <p:nvPr/>
        </p:nvGrpSpPr>
        <p:grpSpPr>
          <a:xfrm>
            <a:off x="1758300" y="1915300"/>
            <a:ext cx="7445250" cy="2205050"/>
            <a:chOff x="1758300" y="1915300"/>
            <a:chExt cx="7445250" cy="2205050"/>
          </a:xfrm>
        </p:grpSpPr>
        <p:grpSp>
          <p:nvGrpSpPr>
            <p:cNvPr id="165" name="Google Shape;165;p24"/>
            <p:cNvGrpSpPr/>
            <p:nvPr/>
          </p:nvGrpSpPr>
          <p:grpSpPr>
            <a:xfrm>
              <a:off x="2618813" y="2946575"/>
              <a:ext cx="3364363" cy="1173775"/>
              <a:chOff x="4684438" y="2551150"/>
              <a:chExt cx="3364363" cy="1173775"/>
            </a:xfrm>
          </p:grpSpPr>
          <p:sp>
            <p:nvSpPr>
              <p:cNvPr id="166" name="Google Shape;166;p24"/>
              <p:cNvSpPr txBox="1"/>
              <p:nvPr/>
            </p:nvSpPr>
            <p:spPr>
              <a:xfrm>
                <a:off x="5385700" y="2959625"/>
                <a:ext cx="2663100" cy="7653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prompt user for new number</a:t>
                </a:r>
                <a:endParaRPr/>
              </a:p>
            </p:txBody>
          </p:sp>
          <p:cxnSp>
            <p:nvCxnSpPr>
              <p:cNvPr id="167" name="Google Shape;167;p24"/>
              <p:cNvCxnSpPr>
                <a:stCxn id="155" idx="3"/>
                <a:endCxn id="166" idx="1"/>
              </p:cNvCxnSpPr>
              <p:nvPr/>
            </p:nvCxnSpPr>
            <p:spPr>
              <a:xfrm>
                <a:off x="5113700" y="2551150"/>
                <a:ext cx="272100" cy="791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8" name="Google Shape;168;p24"/>
              <p:cNvSpPr txBox="1"/>
              <p:nvPr/>
            </p:nvSpPr>
            <p:spPr>
              <a:xfrm>
                <a:off x="4684438" y="2822125"/>
                <a:ext cx="741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True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69" name="Google Shape;169;p24"/>
            <p:cNvSpPr/>
            <p:nvPr/>
          </p:nvSpPr>
          <p:spPr>
            <a:xfrm>
              <a:off x="1758300" y="2414756"/>
              <a:ext cx="2831750" cy="930500"/>
            </a:xfrm>
            <a:custGeom>
              <a:rect b="b" l="l" r="r" t="t"/>
              <a:pathLst>
                <a:path extrusionOk="0" h="37220" w="113270">
                  <a:moveTo>
                    <a:pt x="113270" y="37220"/>
                  </a:moveTo>
                  <a:cubicBezTo>
                    <a:pt x="110867" y="33170"/>
                    <a:pt x="106131" y="19028"/>
                    <a:pt x="98854" y="12918"/>
                  </a:cubicBezTo>
                  <a:cubicBezTo>
                    <a:pt x="91577" y="6808"/>
                    <a:pt x="83752" y="2209"/>
                    <a:pt x="69610" y="561"/>
                  </a:cubicBezTo>
                  <a:cubicBezTo>
                    <a:pt x="55468" y="-1086"/>
                    <a:pt x="25606" y="1248"/>
                    <a:pt x="14004" y="3033"/>
                  </a:cubicBezTo>
                  <a:cubicBezTo>
                    <a:pt x="2402" y="4818"/>
                    <a:pt x="2334" y="9898"/>
                    <a:pt x="0" y="1127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70" name="Google Shape;170;p24"/>
            <p:cNvSpPr txBox="1"/>
            <p:nvPr/>
          </p:nvSpPr>
          <p:spPr>
            <a:xfrm>
              <a:off x="4312050" y="1915300"/>
              <a:ext cx="489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number = int(input(“Guess a number: ”)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/>
        </p:nvSpPr>
        <p:spPr>
          <a:xfrm>
            <a:off x="678775" y="884075"/>
            <a:ext cx="76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Often if you can do something with a for loop, you can also do it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 a while loop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05700" y="2123025"/>
            <a:ext cx="3757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num in range(0, 10, 2):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print(num)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373325" y="2123025"/>
            <a:ext cx="28104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 = 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num &lt; 10: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print(num)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num += 2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1597350" y="1687200"/>
            <a:ext cx="136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for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loop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5889275" y="1615125"/>
            <a:ext cx="1362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while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loop</a:t>
            </a:r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2762425" y="2173200"/>
            <a:ext cx="3585575" cy="364325"/>
            <a:chOff x="2762425" y="2478000"/>
            <a:chExt cx="3585575" cy="364325"/>
          </a:xfrm>
        </p:grpSpPr>
        <p:sp>
          <p:nvSpPr>
            <p:cNvPr id="181" name="Google Shape;181;p25"/>
            <p:cNvSpPr/>
            <p:nvPr/>
          </p:nvSpPr>
          <p:spPr>
            <a:xfrm>
              <a:off x="2762425" y="2478000"/>
              <a:ext cx="171900" cy="3399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176100" y="2502425"/>
              <a:ext cx="171900" cy="3399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5"/>
          <p:cNvGrpSpPr/>
          <p:nvPr/>
        </p:nvGrpSpPr>
        <p:grpSpPr>
          <a:xfrm>
            <a:off x="3090825" y="2185425"/>
            <a:ext cx="4079050" cy="619525"/>
            <a:chOff x="3090825" y="2414025"/>
            <a:chExt cx="4079050" cy="619525"/>
          </a:xfrm>
        </p:grpSpPr>
        <p:sp>
          <p:nvSpPr>
            <p:cNvPr id="184" name="Google Shape;184;p25"/>
            <p:cNvSpPr/>
            <p:nvPr/>
          </p:nvSpPr>
          <p:spPr>
            <a:xfrm>
              <a:off x="6692575" y="2693650"/>
              <a:ext cx="477300" cy="339900"/>
            </a:xfrm>
            <a:prstGeom prst="rect">
              <a:avLst/>
            </a:prstGeom>
            <a:noFill/>
            <a:ln cap="flat" cmpd="sng" w="28575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090825" y="2414025"/>
              <a:ext cx="300000" cy="339900"/>
            </a:xfrm>
            <a:prstGeom prst="rect">
              <a:avLst/>
            </a:prstGeom>
            <a:noFill/>
            <a:ln cap="flat" cmpd="sng" w="28575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25"/>
          <p:cNvGrpSpPr/>
          <p:nvPr/>
        </p:nvGrpSpPr>
        <p:grpSpPr>
          <a:xfrm>
            <a:off x="3605575" y="2173200"/>
            <a:ext cx="3302575" cy="1313675"/>
            <a:chOff x="3605575" y="2401800"/>
            <a:chExt cx="3302575" cy="1313675"/>
          </a:xfrm>
        </p:grpSpPr>
        <p:sp>
          <p:nvSpPr>
            <p:cNvPr id="187" name="Google Shape;187;p25"/>
            <p:cNvSpPr/>
            <p:nvPr/>
          </p:nvSpPr>
          <p:spPr>
            <a:xfrm>
              <a:off x="6430850" y="3375575"/>
              <a:ext cx="477300" cy="3399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605575" y="2401800"/>
              <a:ext cx="171900" cy="339900"/>
            </a:xfrm>
            <a:prstGeom prst="rect">
              <a:avLst/>
            </a:prstGeom>
            <a:noFill/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5"/>
          <p:cNvSpPr txBox="1"/>
          <p:nvPr/>
        </p:nvSpPr>
        <p:spPr>
          <a:xfrm>
            <a:off x="3550100" y="1167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But which is best?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864450" y="3757150"/>
            <a:ext cx="30984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repeats by iterating through item or index</a:t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5171550" y="3776825"/>
            <a:ext cx="43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repeats until condition is false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758100" y="4425325"/>
            <a:ext cx="43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👍more concise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5158375" y="4152950"/>
            <a:ext cx="43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👍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more versatile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5158375" y="4490875"/>
            <a:ext cx="430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😬infinite loops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0" name="Google Shape;200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01" name="Google Shape;201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6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copy list, until a zero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1432475" y="2070450"/>
            <a:ext cx="62205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a partner and a space at a whiteboard. One partner is the coder, one is the planner.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function that takes a list and returns a new list, copying values from the old list until the first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occurs.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Example: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to_zero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([1,5,-1,3,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,2,3,0])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returns 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[1,5,-1,3]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07" name="Google Shape;207;p2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75" y="42980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Project 8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HW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4" name="Google Shape;214;p27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15" name="Google Shape;215;p27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7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21" name="Google Shape;221;p27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25" name="Google Shape;225;p27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999550" y="851850"/>
            <a:ext cx="6869400" cy="356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(n:int)-&gt;int: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 Finds xn value from the sequence defined by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2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and    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=2*X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n(int), integer value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returns: xn (int), sequence value at 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2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2*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x_sequence(n-1)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1530975" y="2899900"/>
            <a:ext cx="1491000" cy="635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530975" y="3699150"/>
            <a:ext cx="3519000" cy="382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999550" y="851850"/>
            <a:ext cx="6869400" cy="41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to_zero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(lst:list)-&gt;list: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```Returns list up until a 0 occurs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args: lst(list), list of integers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returns: new_list(list), lst up until a 0 occurs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new_list = []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 = 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lst[i] !=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new_list.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append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(lst[i])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 +=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new_list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/>
        </p:nvSpPr>
        <p:spPr>
          <a:xfrm>
            <a:off x="999550" y="851850"/>
            <a:ext cx="6869400" cy="41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to_zero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(lst:list)-&gt;list: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```Returns list up until a 0 occurs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args: lst(list), list of integers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returns: new_list(list), lst up until a 0 occurs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new_list = []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 = 0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b="1"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&lt; </a:t>
            </a:r>
            <a:r>
              <a:rPr b="1"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len(lst)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and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lst[i] !=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new_list.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append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(lst[i])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i +=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new_list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While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title="Screenshot 2025-04-25 at 9.28.00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250" y="1929212"/>
            <a:ext cx="7425762" cy="174723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796450" y="3139725"/>
            <a:ext cx="13449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53350" y="926125"/>
            <a:ext cx="27837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Project 9</a:t>
            </a:r>
            <a:endParaRPr b="1" sz="47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7" name="Google Shape;87;p18" title="Screenshot 2025-04-25 at 9.30.2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450" y="152400"/>
            <a:ext cx="50334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pros/cons of recursion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recursion practice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9" name="Google Shape;99;p20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00" name="Google Shape;100;p2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Recursive sequence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72200" y="1943900"/>
            <a:ext cx="45549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Consider the sequence of numbers defined by: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2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and     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=0.5*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n+1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Then we have: 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2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0.5*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4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0.5*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8</a:t>
            </a:r>
            <a:endParaRPr sz="17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0.5*</a:t>
            </a:r>
            <a:r>
              <a:rPr b="1"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r>
              <a:rPr lang="en" sz="17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16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06" name="Google Shape;106;p20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4075" y="4162625"/>
            <a:ext cx="1388975" cy="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5327100" y="2070450"/>
            <a:ext cx="20955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recursive function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an integer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as an argument, and returns the value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Remember, you’ll have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rewrite something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make this recursive!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150600" y="25129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=2*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endParaRPr>
              <a:solidFill>
                <a:srgbClr val="AF00DB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-489525" y="3217200"/>
            <a:ext cx="30000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=2*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b="1" sz="1200"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=2*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b="1" sz="1200"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=2*</a:t>
            </a:r>
            <a:r>
              <a:rPr b="1" lang="en" sz="17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2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b="1" sz="1200"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602575" y="697450"/>
            <a:ext cx="76485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we want to write a program that plays a guessing game with the user. The program keeps asking the user to guess a number, until the user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gets it correct.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02575" y="4054925"/>
            <a:ext cx="806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Using what we have covered so far, how would we go about implementing this?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357225" y="1867300"/>
            <a:ext cx="47424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Guess a number: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Incorrect. Guess another: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99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Incorrect. Guess another: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-123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Incorrect. Guess another: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42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Yay! You guessed correctly!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17" name="Google Shape;117;p21" title="5 minutes - Relax &amp; study with me Lofi | Mushie in a forest #timer #1hour #5minute  #lofi #stud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8725" y="3217725"/>
            <a:ext cx="1388975" cy="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678775" y="884075"/>
            <a:ext cx="764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a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while loop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</a:t>
            </a:r>
            <a:r>
              <a:rPr b="1"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repeat code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until a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condition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no longer met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810475" y="1586325"/>
            <a:ext cx="64392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#user guesses a number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= int(input(“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Guess a number: ”)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810475" y="2461250"/>
            <a:ext cx="64392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#continue to guess until it’s correct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number != 42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 = int(input(“Guess a number: ”)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810475" y="3603150"/>
            <a:ext cx="64392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#if they guess correctly, let them know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print(“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Yay! You guessed correctly!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”)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32175" y="576900"/>
            <a:ext cx="65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add the following code to your colab workbook under Example: Guessing Game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/>
        </p:nvSpPr>
        <p:spPr>
          <a:xfrm>
            <a:off x="678775" y="564850"/>
            <a:ext cx="76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look at the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general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flow of a while loop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680375" y="1425450"/>
            <a:ext cx="2663100" cy="76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condition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do something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3" name="Google Shape;133;p23"/>
          <p:cNvGrpSpPr/>
          <p:nvPr/>
        </p:nvGrpSpPr>
        <p:grpSpPr>
          <a:xfrm>
            <a:off x="1680375" y="2190750"/>
            <a:ext cx="2663100" cy="818975"/>
            <a:chOff x="1908975" y="2571750"/>
            <a:chExt cx="2663100" cy="818975"/>
          </a:xfrm>
        </p:grpSpPr>
        <p:sp>
          <p:nvSpPr>
            <p:cNvPr id="134" name="Google Shape;134;p23"/>
            <p:cNvSpPr txBox="1"/>
            <p:nvPr/>
          </p:nvSpPr>
          <p:spPr>
            <a:xfrm>
              <a:off x="1908975" y="2959625"/>
              <a:ext cx="2663100" cy="431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evaluate </a:t>
              </a:r>
              <a:r>
                <a:rPr lang="en" sz="1600">
                  <a:solidFill>
                    <a:schemeClr val="dk1"/>
                  </a:solidFill>
                  <a:highlight>
                    <a:srgbClr val="EFEFEF"/>
                  </a:highlight>
                  <a:latin typeface="Source Code Pro"/>
                  <a:ea typeface="Source Code Pro"/>
                  <a:cs typeface="Source Code Pro"/>
                  <a:sym typeface="Source Code Pro"/>
                </a:rPr>
                <a:t>condition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endParaRPr/>
            </a:p>
          </p:txBody>
        </p:sp>
        <p:cxnSp>
          <p:nvCxnSpPr>
            <p:cNvPr id="135" name="Google Shape;135;p23"/>
            <p:cNvCxnSpPr>
              <a:stCxn id="132" idx="2"/>
              <a:endCxn id="134" idx="0"/>
            </p:cNvCxnSpPr>
            <p:nvPr/>
          </p:nvCxnSpPr>
          <p:spPr>
            <a:xfrm>
              <a:off x="3240525" y="2571750"/>
              <a:ext cx="0" cy="38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6" name="Google Shape;136;p23"/>
          <p:cNvGrpSpPr/>
          <p:nvPr/>
        </p:nvGrpSpPr>
        <p:grpSpPr>
          <a:xfrm>
            <a:off x="4343475" y="2441125"/>
            <a:ext cx="3476725" cy="568600"/>
            <a:chOff x="4572075" y="2822125"/>
            <a:chExt cx="3476725" cy="568600"/>
          </a:xfrm>
        </p:grpSpPr>
        <p:sp>
          <p:nvSpPr>
            <p:cNvPr id="137" name="Google Shape;137;p23"/>
            <p:cNvSpPr txBox="1"/>
            <p:nvPr/>
          </p:nvSpPr>
          <p:spPr>
            <a:xfrm>
              <a:off x="5385700" y="2959625"/>
              <a:ext cx="2663100" cy="431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continue loop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/>
            </a:p>
          </p:txBody>
        </p:sp>
        <p:cxnSp>
          <p:nvCxnSpPr>
            <p:cNvPr id="138" name="Google Shape;138;p23"/>
            <p:cNvCxnSpPr>
              <a:stCxn id="134" idx="3"/>
              <a:endCxn id="137" idx="1"/>
            </p:cNvCxnSpPr>
            <p:nvPr/>
          </p:nvCxnSpPr>
          <p:spPr>
            <a:xfrm>
              <a:off x="4572075" y="3175175"/>
              <a:ext cx="81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23"/>
            <p:cNvSpPr txBox="1"/>
            <p:nvPr/>
          </p:nvSpPr>
          <p:spPr>
            <a:xfrm>
              <a:off x="4684438" y="2822125"/>
              <a:ext cx="74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True</a:t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40" name="Google Shape;140;p23"/>
          <p:cNvSpPr/>
          <p:nvPr/>
        </p:nvSpPr>
        <p:spPr>
          <a:xfrm>
            <a:off x="3053700" y="2260607"/>
            <a:ext cx="3470200" cy="283500"/>
          </a:xfrm>
          <a:custGeom>
            <a:rect b="b" l="l" r="r" t="t"/>
            <a:pathLst>
              <a:path extrusionOk="0" h="11340" w="138808">
                <a:moveTo>
                  <a:pt x="138808" y="11341"/>
                </a:moveTo>
                <a:cubicBezTo>
                  <a:pt x="136955" y="9625"/>
                  <a:pt x="139220" y="2828"/>
                  <a:pt x="127687" y="1043"/>
                </a:cubicBezTo>
                <a:cubicBezTo>
                  <a:pt x="116154" y="-742"/>
                  <a:pt x="88557" y="288"/>
                  <a:pt x="69610" y="631"/>
                </a:cubicBezTo>
                <a:cubicBezTo>
                  <a:pt x="50663" y="974"/>
                  <a:pt x="25606" y="1318"/>
                  <a:pt x="14004" y="3103"/>
                </a:cubicBezTo>
                <a:cubicBezTo>
                  <a:pt x="2402" y="4888"/>
                  <a:pt x="2334" y="9968"/>
                  <a:pt x="0" y="1134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141" name="Google Shape;141;p23"/>
          <p:cNvGrpSpPr/>
          <p:nvPr/>
        </p:nvGrpSpPr>
        <p:grpSpPr>
          <a:xfrm>
            <a:off x="1680375" y="3009725"/>
            <a:ext cx="2663100" cy="1438750"/>
            <a:chOff x="1908975" y="3390725"/>
            <a:chExt cx="2663100" cy="1438750"/>
          </a:xfrm>
        </p:grpSpPr>
        <p:sp>
          <p:nvSpPr>
            <p:cNvPr id="142" name="Google Shape;142;p23"/>
            <p:cNvSpPr txBox="1"/>
            <p:nvPr/>
          </p:nvSpPr>
          <p:spPr>
            <a:xfrm>
              <a:off x="1908975" y="4064175"/>
              <a:ext cx="2663100" cy="765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resume program 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after loop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</a:t>
              </a: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2499213" y="3527350"/>
              <a:ext cx="741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False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44" name="Google Shape;144;p23"/>
            <p:cNvCxnSpPr>
              <a:stCxn id="134" idx="2"/>
              <a:endCxn id="142" idx="0"/>
            </p:cNvCxnSpPr>
            <p:nvPr/>
          </p:nvCxnSpPr>
          <p:spPr>
            <a:xfrm>
              <a:off x="3240525" y="3390725"/>
              <a:ext cx="0" cy="67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