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taatliches"/>
      <p:regular r:id="rId23"/>
    </p:embeddedFont>
    <p:embeddedFont>
      <p:font typeface="Manrope"/>
      <p:regular r:id="rId24"/>
      <p:bold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Manrope Medium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anrope-regular.fntdata"/><Relationship Id="rId23" Type="http://schemas.openxmlformats.org/officeDocument/2006/relationships/font" Target="fonts/Staatliche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Manrope-bold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nropeMedium-bold.fntdata"/><Relationship Id="rId30" Type="http://schemas.openxmlformats.org/officeDocument/2006/relationships/font" Target="fonts/Manrope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80b747ca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80b747ca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80b747ca4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80b747ca4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80b747ca4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80b747ca4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4ffa142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4ffa142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5fed7296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5fed7296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80b747ca4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80b747ca4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80b747ca4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80b747ca4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a591e17b5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a591e17b5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13cd549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13cd549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240bf56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240bf56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80b747ca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80b747ca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80b747ca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80b747ca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80b747ca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80b747ca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80b747ca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80b747ca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3nIEcuwD3Y8DrJS_reap3WE97Ym1xMh8?usp=sharing" TargetMode="External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docs.google.com/spreadsheets/d/1hblHwD4Wz5WsCPPMq2-dA18E4eylotZE5X_dFZ2GKes/edit?gid=1585090131#gid=1585090131" TargetMode="External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flow control: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break, pass, continue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Monday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April 28  2025	 	virtual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6647100" y="300300"/>
            <a:ext cx="1804800" cy="8496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will start at 12: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57 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to give folks time to join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/>
        </p:nvSpPr>
        <p:spPr>
          <a:xfrm>
            <a:off x="1303175" y="604650"/>
            <a:ext cx="67119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flow control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is how we can add ways to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control loops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depending on certain conditions.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360000" y="1748825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continue</a:t>
            </a:r>
            <a:endParaRPr sz="900"/>
          </a:p>
        </p:txBody>
      </p:sp>
      <p:sp>
        <p:nvSpPr>
          <p:cNvPr id="183" name="Google Shape;183;p24"/>
          <p:cNvSpPr txBox="1"/>
          <p:nvPr/>
        </p:nvSpPr>
        <p:spPr>
          <a:xfrm>
            <a:off x="622750" y="2356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use in both 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622750" y="2939200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skips to next iteration of loop when continue occurs</a:t>
            </a:r>
            <a:endParaRPr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622750" y="3748950"/>
            <a:ext cx="300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can be used to filter out things from passing to code later on in loop body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4572000" y="2245300"/>
            <a:ext cx="2174400" cy="210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=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i &lt; 10: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+=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if i%3 != 0: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continue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print(i)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87" name="Google Shape;187;p24"/>
          <p:cNvGrpSpPr/>
          <p:nvPr/>
        </p:nvGrpSpPr>
        <p:grpSpPr>
          <a:xfrm>
            <a:off x="6169900" y="3075050"/>
            <a:ext cx="2686900" cy="1563900"/>
            <a:chOff x="6169900" y="3075050"/>
            <a:chExt cx="2686900" cy="1563900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7173200" y="3075050"/>
              <a:ext cx="1683600" cy="156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600"/>
                </a:spcBef>
                <a:spcAft>
                  <a:spcPts val="500"/>
                </a:spcAft>
                <a:buNone/>
              </a:pPr>
              <a:r>
                <a:rPr lang="en" sz="1600">
                  <a:solidFill>
                    <a:srgbClr val="1F1F1F"/>
                  </a:solidFill>
                  <a:latin typeface="Manrope"/>
                  <a:ea typeface="Manrope"/>
                  <a:cs typeface="Manrope"/>
                  <a:sym typeface="Manrope"/>
                </a:rPr>
                <a:t>if a number is not divisible by 3, go to next number and do not print</a:t>
              </a:r>
              <a:endParaRPr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6169900" y="3725000"/>
              <a:ext cx="1026375" cy="153275"/>
            </a:xfrm>
            <a:custGeom>
              <a:rect b="b" l="l" r="r" t="t"/>
              <a:pathLst>
                <a:path extrusionOk="0" h="6131" w="41055">
                  <a:moveTo>
                    <a:pt x="41055" y="3229"/>
                  </a:moveTo>
                  <a:cubicBezTo>
                    <a:pt x="36596" y="3690"/>
                    <a:pt x="21143" y="6535"/>
                    <a:pt x="14300" y="5997"/>
                  </a:cubicBezTo>
                  <a:cubicBezTo>
                    <a:pt x="7458" y="5459"/>
                    <a:pt x="2383" y="1000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1303175" y="604650"/>
            <a:ext cx="67119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flow control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is how we can add ways to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control loops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depending on certain conditions.</a:t>
            </a: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360000" y="1748825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Pass</a:t>
            </a:r>
            <a:endParaRPr sz="900"/>
          </a:p>
        </p:txBody>
      </p:sp>
      <p:sp>
        <p:nvSpPr>
          <p:cNvPr id="196" name="Google Shape;196;p25"/>
          <p:cNvSpPr txBox="1"/>
          <p:nvPr/>
        </p:nvSpPr>
        <p:spPr>
          <a:xfrm>
            <a:off x="622750" y="2356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used in lots of places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622750" y="2939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does nothing</a:t>
            </a:r>
            <a:endParaRPr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622750" y="37489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can be used as a placeholder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087650" y="2003125"/>
            <a:ext cx="3000000" cy="1767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 i in range(10):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if i % 2 == 0: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else: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print(i)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200" name="Google Shape;200;p25"/>
          <p:cNvGrpSpPr/>
          <p:nvPr/>
        </p:nvGrpSpPr>
        <p:grpSpPr>
          <a:xfrm>
            <a:off x="6031500" y="2867475"/>
            <a:ext cx="3021350" cy="1847100"/>
            <a:chOff x="6031500" y="2867475"/>
            <a:chExt cx="3021350" cy="1847100"/>
          </a:xfrm>
        </p:grpSpPr>
        <p:sp>
          <p:nvSpPr>
            <p:cNvPr id="201" name="Google Shape;201;p25"/>
            <p:cNvSpPr txBox="1"/>
            <p:nvPr/>
          </p:nvSpPr>
          <p:spPr>
            <a:xfrm>
              <a:off x="7369250" y="2867475"/>
              <a:ext cx="16836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600"/>
                </a:spcBef>
                <a:spcAft>
                  <a:spcPts val="500"/>
                </a:spcAft>
                <a:buNone/>
              </a:pPr>
              <a:r>
                <a:rPr lang="en" sz="1600">
                  <a:solidFill>
                    <a:srgbClr val="1F1F1F"/>
                  </a:solidFill>
                  <a:latin typeface="Manrope"/>
                  <a:ea typeface="Manrope"/>
                  <a:cs typeface="Manrope"/>
                  <a:sym typeface="Manrope"/>
                </a:rPr>
                <a:t>if a number is divisible by 2, do nothing. If it is not (i.e. it’s odd) then print the number</a:t>
              </a:r>
              <a:endParaRPr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6031500" y="3229100"/>
              <a:ext cx="1303175" cy="320500"/>
            </a:xfrm>
            <a:custGeom>
              <a:rect b="b" l="l" r="r" t="t"/>
              <a:pathLst>
                <a:path extrusionOk="0" h="12820" w="52127">
                  <a:moveTo>
                    <a:pt x="52127" y="8765"/>
                  </a:moveTo>
                  <a:cubicBezTo>
                    <a:pt x="48744" y="9380"/>
                    <a:pt x="40518" y="13916"/>
                    <a:pt x="31830" y="12455"/>
                  </a:cubicBezTo>
                  <a:cubicBezTo>
                    <a:pt x="23142" y="10994"/>
                    <a:pt x="5305" y="207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/>
        </p:nvSpPr>
        <p:spPr>
          <a:xfrm>
            <a:off x="1303175" y="604650"/>
            <a:ext cx="67119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flow control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is how we can add ways to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control loops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depending on certain conditions.</a:t>
            </a:r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360000" y="1748825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Pass</a:t>
            </a:r>
            <a:endParaRPr sz="900"/>
          </a:p>
        </p:txBody>
      </p:sp>
      <p:sp>
        <p:nvSpPr>
          <p:cNvPr id="209" name="Google Shape;209;p26"/>
          <p:cNvSpPr txBox="1"/>
          <p:nvPr/>
        </p:nvSpPr>
        <p:spPr>
          <a:xfrm>
            <a:off x="622750" y="2356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used in lots of places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622750" y="2939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does nothing</a:t>
            </a:r>
            <a:endParaRPr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622750" y="37489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can be used as a placeholder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087650" y="2003125"/>
            <a:ext cx="4492500" cy="2185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to_e(phrase:str)-&gt;None: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"""Takes a string and returns a new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string, copying values from the old 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string until the first 'e' occurs """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pass</a:t>
            </a:r>
            <a:endParaRPr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3817250" y="4324700"/>
            <a:ext cx="5235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use this if you know you need a function, but don’t know how to write the function body yet</a:t>
            </a:r>
            <a:endParaRPr sz="1600"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/>
          <p:nvPr/>
        </p:nvSpPr>
        <p:spPr>
          <a:xfrm>
            <a:off x="451500" y="535725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19" name="Google Shape;219;p27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220" name="Google Shape;220;p27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27"/>
          <p:cNvSpPr txBox="1"/>
          <p:nvPr/>
        </p:nvSpPr>
        <p:spPr>
          <a:xfrm>
            <a:off x="973525" y="1430250"/>
            <a:ext cx="713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find and print primes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582900" y="2070450"/>
            <a:ext cx="79857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We’re going to try using breakout rooms. Once you’re in a room, have one person create a Python file and share their screen. The other person will reference the course materials as needed: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first will take a number (num) and returns a True if that number is prime, and False if it is not. You can use either while or for loops for this.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	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isPrime(2)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True	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isPrime(9)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→ False	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isPrime(13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)-&gt; True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-3175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AutoNum type="arabicPeriod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second will take an integer (N) and prints the first N primes. You should use the first function you created. Use while, conditionals, and flow control to get this to work.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print_primes(5)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→ 2 3 5 7 11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226" name="Google Shape;226;p27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4575" y="42980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7" name="Google Shape;227;p27"/>
          <p:cNvSpPr txBox="1"/>
          <p:nvPr/>
        </p:nvSpPr>
        <p:spPr>
          <a:xfrm>
            <a:off x="3837075" y="218125"/>
            <a:ext cx="32292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Try to get through #1. We’ll come back together in a few minutes to walk through this example together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workbook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Start Project 8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Standards DCT + REC practice exercises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234" name="Google Shape;234;p28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235" name="Google Shape;235;p28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241" name="Google Shape;241;p28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28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245" name="Google Shape;245;p28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/>
          <p:nvPr/>
        </p:nvSpPr>
        <p:spPr>
          <a:xfrm>
            <a:off x="999550" y="851850"/>
            <a:ext cx="6869400" cy="377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is_prime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(num:int)-&gt;bool: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"""takes in a number (num), and returns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True if number is prime, otherwise False"""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is_prime = True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for i in range(2,num):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if num % i == 0: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is_prime = False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return is_prime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4572000" y="2292400"/>
            <a:ext cx="3000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for loop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/>
        </p:nvSpPr>
        <p:spPr>
          <a:xfrm>
            <a:off x="999550" y="851850"/>
            <a:ext cx="6869400" cy="3773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is_prime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(num:int)-&gt;bool: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"""takes in a number (num), and returns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True if number is prime, otherwise False"""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= 2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while i &lt; num: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if num % i == 0: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return False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 +=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return True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4572000" y="2292400"/>
            <a:ext cx="30000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while</a:t>
            </a: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loop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/>
        </p:nvSpPr>
        <p:spPr>
          <a:xfrm>
            <a:off x="892650" y="247500"/>
            <a:ext cx="7541400" cy="4648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print_primes</a:t>
            </a: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(N:int)-&gt;None: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"""Takes an integer N and displays the first N prime numbers """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count = 0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number = 2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count &lt; N: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</a:t>
            </a: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is_prime(number):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print(number)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count += 1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number += 1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continue</a:t>
            </a:r>
            <a:endParaRPr b="1"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else</a:t>
            </a: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number += 1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continue</a:t>
            </a:r>
            <a:endParaRPr b="1"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print(number)</a:t>
            </a:r>
            <a:endParaRPr sz="145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45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endParaRPr b="1" sz="2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flow control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16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Workbook</a:t>
            </a:r>
            <a:endParaRPr b="1" sz="4316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en" sz="1100" u="sng">
                <a:solidFill>
                  <a:schemeClr val="hlink"/>
                </a:solidFill>
                <a:latin typeface="Manrope"/>
                <a:ea typeface="Manrope"/>
                <a:cs typeface="Manrope"/>
                <a:sym typeface="Manrope"/>
                <a:hlinkClick r:id="rId3"/>
              </a:rPr>
              <a:t>click for access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Manrope"/>
                <a:ea typeface="Manrope"/>
                <a:cs typeface="Manrope"/>
                <a:sym typeface="Manrope"/>
              </a:rPr>
              <a:t>found on Moodle under this week</a:t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74" name="Google Shape;74;p16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6825" y="42328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</a:t>
            </a: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1001250" y="145747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1" name="Google Shape;81;p17" title="Screenshot 2025-04-28 at 9.52.44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1350" y="1846450"/>
            <a:ext cx="7841299" cy="20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1508175" y="1267875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1234100" y="1990675"/>
            <a:ext cx="71178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while loops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when to use for vs while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Warm-up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93" name="Google Shape;93;p19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94" name="Google Shape;94;p19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9"/>
          <p:cNvSpPr txBox="1"/>
          <p:nvPr/>
        </p:nvSpPr>
        <p:spPr>
          <a:xfrm>
            <a:off x="973525" y="1430250"/>
            <a:ext cx="713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copy up to ‘e’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772200" y="1943900"/>
            <a:ext cx="7289100" cy="27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Write a function that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takes a string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returns a new string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, copying values from the old string until the first 'e' occurs.</a:t>
            </a:r>
            <a:endParaRPr sz="1600"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Examples:</a:t>
            </a:r>
            <a:endParaRPr sz="1600">
              <a:solidFill>
                <a:srgbClr val="1F1F1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to_e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"quickly we run"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returns </a:t>
            </a:r>
            <a:r>
              <a:rPr lang="en" sz="16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"quickly w"</a:t>
            </a:r>
            <a:endParaRPr sz="1600">
              <a:solidFill>
                <a:srgbClr val="AF00D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to_e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600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"quickly run"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returns </a:t>
            </a:r>
            <a:r>
              <a:rPr lang="en" sz="1600">
                <a:solidFill>
                  <a:srgbClr val="AF00DB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"quickly run"</a:t>
            </a:r>
            <a:endParaRPr sz="1600">
              <a:solidFill>
                <a:srgbClr val="AF00D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See how far you can get. We’ll walk through this example together in a few minutes</a:t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00" name="Google Shape;100;p19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5725" y="4249275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999550" y="851850"/>
            <a:ext cx="6869400" cy="3909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to_e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1" lang="en">
                <a:solidFill>
                  <a:srgbClr val="1B91CA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phrase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:str)-&gt;str: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"""Takes a string and returns a new string, copying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values from the old string until the first 'e' occurs """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text = ""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= 0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while phrase[i] != 'e':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text += phrase[i]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i+=1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return text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1308125" y="3725025"/>
            <a:ext cx="2624400" cy="6927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 i == len(phrase):</a:t>
            </a:r>
            <a:endParaRPr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endParaRPr b="1"/>
          </a:p>
        </p:txBody>
      </p:sp>
      <p:sp>
        <p:nvSpPr>
          <p:cNvPr id="107" name="Google Shape;107;p20"/>
          <p:cNvSpPr txBox="1"/>
          <p:nvPr/>
        </p:nvSpPr>
        <p:spPr>
          <a:xfrm>
            <a:off x="4618150" y="3038125"/>
            <a:ext cx="30000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We want to exit the loop if we reach the end of the input string </a:t>
            </a:r>
            <a:r>
              <a:rPr lang="en" sz="16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phrase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to ensure an index error doesn’t occur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4618150" y="2112925"/>
            <a:ext cx="33108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W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hat happens if the input string phrase doesn’t contain an </a:t>
            </a:r>
            <a:r>
              <a:rPr b="1"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e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/>
        </p:nvSpPr>
        <p:spPr>
          <a:xfrm>
            <a:off x="1303175" y="604650"/>
            <a:ext cx="67119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flow control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is how we can add ways to control loops depending on certain conditions.</a:t>
            </a: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360000" y="1748825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break</a:t>
            </a:r>
            <a:endParaRPr sz="900"/>
          </a:p>
        </p:txBody>
      </p:sp>
      <p:sp>
        <p:nvSpPr>
          <p:cNvPr id="115" name="Google Shape;115;p21"/>
          <p:cNvSpPr txBox="1"/>
          <p:nvPr/>
        </p:nvSpPr>
        <p:spPr>
          <a:xfrm>
            <a:off x="622750" y="2356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use in both 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622750" y="2939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exits loop when break occurs</a:t>
            </a:r>
            <a:endParaRPr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622750" y="3748950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can be used to stop infinite loops from happening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18" name="Google Shape;118;p21"/>
          <p:cNvGrpSpPr/>
          <p:nvPr/>
        </p:nvGrpSpPr>
        <p:grpSpPr>
          <a:xfrm>
            <a:off x="3864925" y="1748825"/>
            <a:ext cx="5018177" cy="2979530"/>
            <a:chOff x="3864925" y="1748825"/>
            <a:chExt cx="5018177" cy="2979530"/>
          </a:xfrm>
        </p:grpSpPr>
        <p:sp>
          <p:nvSpPr>
            <p:cNvPr id="119" name="Google Shape;119;p21"/>
            <p:cNvSpPr txBox="1"/>
            <p:nvPr/>
          </p:nvSpPr>
          <p:spPr>
            <a:xfrm>
              <a:off x="3864925" y="1748825"/>
              <a:ext cx="2176500" cy="765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while </a:t>
              </a:r>
              <a:r>
                <a:rPr lang="en" sz="1600">
                  <a:solidFill>
                    <a:schemeClr val="dk1"/>
                  </a:solidFill>
                  <a:highlight>
                    <a:srgbClr val="EFEFEF"/>
                  </a:highlight>
                  <a:latin typeface="Source Code Pro"/>
                  <a:ea typeface="Source Code Pro"/>
                  <a:cs typeface="Source Code Pro"/>
                  <a:sym typeface="Source Code Pro"/>
                </a:rPr>
                <a:t>condition</a:t>
              </a: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: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do something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120" name="Google Shape;120;p21"/>
            <p:cNvGrpSpPr/>
            <p:nvPr/>
          </p:nvGrpSpPr>
          <p:grpSpPr>
            <a:xfrm>
              <a:off x="3865012" y="2514125"/>
              <a:ext cx="2176552" cy="1029555"/>
              <a:chOff x="1908975" y="2663508"/>
              <a:chExt cx="2663100" cy="1152917"/>
            </a:xfrm>
          </p:grpSpPr>
          <p:sp>
            <p:nvSpPr>
              <p:cNvPr id="121" name="Google Shape;121;p21"/>
              <p:cNvSpPr txBox="1"/>
              <p:nvPr/>
            </p:nvSpPr>
            <p:spPr>
              <a:xfrm>
                <a:off x="1908975" y="2959625"/>
                <a:ext cx="2663100" cy="8568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evaluate </a:t>
                </a:r>
                <a:r>
                  <a:rPr lang="en" sz="1600">
                    <a:solidFill>
                      <a:schemeClr val="dk1"/>
                    </a:solidFill>
                    <a:highlight>
                      <a:srgbClr val="EFEFEF"/>
                    </a:highlight>
                    <a:latin typeface="Source Code Pro"/>
                    <a:ea typeface="Source Code Pro"/>
                    <a:cs typeface="Source Code Pro"/>
                    <a:sym typeface="Source Code Pro"/>
                  </a:rPr>
                  <a:t>condition</a:t>
                </a: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endParaRPr/>
              </a:p>
            </p:txBody>
          </p:sp>
          <p:cxnSp>
            <p:nvCxnSpPr>
              <p:cNvPr id="122" name="Google Shape;122;p21"/>
              <p:cNvCxnSpPr>
                <a:stCxn id="119" idx="2"/>
                <a:endCxn id="121" idx="0"/>
              </p:cNvCxnSpPr>
              <p:nvPr/>
            </p:nvCxnSpPr>
            <p:spPr>
              <a:xfrm>
                <a:off x="3240387" y="2663508"/>
                <a:ext cx="0" cy="29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23" name="Google Shape;123;p21"/>
            <p:cNvGrpSpPr/>
            <p:nvPr/>
          </p:nvGrpSpPr>
          <p:grpSpPr>
            <a:xfrm>
              <a:off x="6041563" y="2655770"/>
              <a:ext cx="2841538" cy="857095"/>
              <a:chOff x="4572075" y="2822125"/>
              <a:chExt cx="3476738" cy="959792"/>
            </a:xfrm>
          </p:grpSpPr>
          <p:sp>
            <p:nvSpPr>
              <p:cNvPr id="124" name="Google Shape;124;p21"/>
              <p:cNvSpPr txBox="1"/>
              <p:nvPr/>
            </p:nvSpPr>
            <p:spPr>
              <a:xfrm>
                <a:off x="5385713" y="2959617"/>
                <a:ext cx="2663100" cy="8223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continue loop</a:t>
                </a:r>
                <a:endParaRPr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21"/>
              <p:cNvCxnSpPr>
                <a:stCxn id="121" idx="3"/>
                <a:endCxn id="124" idx="1"/>
              </p:cNvCxnSpPr>
              <p:nvPr/>
            </p:nvCxnSpPr>
            <p:spPr>
              <a:xfrm flipH="1" rot="10800000">
                <a:off x="4572075" y="3370625"/>
                <a:ext cx="813600" cy="1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6" name="Google Shape;126;p21"/>
              <p:cNvSpPr txBox="1"/>
              <p:nvPr/>
            </p:nvSpPr>
            <p:spPr>
              <a:xfrm>
                <a:off x="4684438" y="2822125"/>
                <a:ext cx="741300" cy="4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True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27" name="Google Shape;127;p21"/>
            <p:cNvSpPr/>
            <p:nvPr/>
          </p:nvSpPr>
          <p:spPr>
            <a:xfrm>
              <a:off x="4987281" y="2494644"/>
              <a:ext cx="2836194" cy="253165"/>
            </a:xfrm>
            <a:custGeom>
              <a:rect b="b" l="l" r="r" t="t"/>
              <a:pathLst>
                <a:path extrusionOk="0" h="11340" w="138808">
                  <a:moveTo>
                    <a:pt x="138808" y="11341"/>
                  </a:moveTo>
                  <a:cubicBezTo>
                    <a:pt x="136955" y="9625"/>
                    <a:pt x="139220" y="2828"/>
                    <a:pt x="127687" y="1043"/>
                  </a:cubicBezTo>
                  <a:cubicBezTo>
                    <a:pt x="116154" y="-742"/>
                    <a:pt x="88557" y="288"/>
                    <a:pt x="69610" y="631"/>
                  </a:cubicBezTo>
                  <a:cubicBezTo>
                    <a:pt x="50663" y="974"/>
                    <a:pt x="25606" y="1318"/>
                    <a:pt x="14004" y="3103"/>
                  </a:cubicBezTo>
                  <a:cubicBezTo>
                    <a:pt x="2402" y="4888"/>
                    <a:pt x="2334" y="9968"/>
                    <a:pt x="0" y="1134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grpSp>
          <p:nvGrpSpPr>
            <p:cNvPr id="128" name="Google Shape;128;p21"/>
            <p:cNvGrpSpPr/>
            <p:nvPr/>
          </p:nvGrpSpPr>
          <p:grpSpPr>
            <a:xfrm>
              <a:off x="3865012" y="3483850"/>
              <a:ext cx="2176552" cy="1244505"/>
              <a:chOff x="1908975" y="3527352"/>
              <a:chExt cx="2663100" cy="1393623"/>
            </a:xfrm>
          </p:grpSpPr>
          <p:sp>
            <p:nvSpPr>
              <p:cNvPr id="129" name="Google Shape;129;p21"/>
              <p:cNvSpPr txBox="1"/>
              <p:nvPr/>
            </p:nvSpPr>
            <p:spPr>
              <a:xfrm>
                <a:off x="1908975" y="4064175"/>
                <a:ext cx="2663100" cy="8568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resume program </a:t>
                </a:r>
                <a:endParaRPr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after loop  </a:t>
                </a:r>
                <a:endParaRPr/>
              </a:p>
            </p:txBody>
          </p:sp>
          <p:sp>
            <p:nvSpPr>
              <p:cNvPr id="130" name="Google Shape;130;p21"/>
              <p:cNvSpPr txBox="1"/>
              <p:nvPr/>
            </p:nvSpPr>
            <p:spPr>
              <a:xfrm>
                <a:off x="2414956" y="3527352"/>
                <a:ext cx="825600" cy="4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False</a:t>
                </a:r>
                <a:endParaRPr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31" name="Google Shape;131;p21"/>
              <p:cNvCxnSpPr>
                <a:stCxn id="121" idx="2"/>
                <a:endCxn id="129" idx="0"/>
              </p:cNvCxnSpPr>
              <p:nvPr/>
            </p:nvCxnSpPr>
            <p:spPr>
              <a:xfrm>
                <a:off x="3240525" y="3594351"/>
                <a:ext cx="0" cy="46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32" name="Google Shape;132;p21"/>
          <p:cNvGrpSpPr/>
          <p:nvPr/>
        </p:nvGrpSpPr>
        <p:grpSpPr>
          <a:xfrm>
            <a:off x="6092475" y="3080800"/>
            <a:ext cx="3619450" cy="1249500"/>
            <a:chOff x="6092475" y="3080800"/>
            <a:chExt cx="3619450" cy="1249500"/>
          </a:xfrm>
        </p:grpSpPr>
        <p:sp>
          <p:nvSpPr>
            <p:cNvPr id="133" name="Google Shape;133;p21"/>
            <p:cNvSpPr/>
            <p:nvPr/>
          </p:nvSpPr>
          <p:spPr>
            <a:xfrm>
              <a:off x="6092475" y="3426025"/>
              <a:ext cx="1922600" cy="904275"/>
            </a:xfrm>
            <a:custGeom>
              <a:rect b="b" l="l" r="r" t="t"/>
              <a:pathLst>
                <a:path extrusionOk="0" h="36171" w="76904">
                  <a:moveTo>
                    <a:pt x="72885" y="0"/>
                  </a:moveTo>
                  <a:cubicBezTo>
                    <a:pt x="72578" y="5613"/>
                    <a:pt x="83188" y="28140"/>
                    <a:pt x="71040" y="33675"/>
                  </a:cubicBezTo>
                  <a:cubicBezTo>
                    <a:pt x="58893" y="39211"/>
                    <a:pt x="11840" y="33290"/>
                    <a:pt x="0" y="33213"/>
                  </a:cubicBezTo>
                </a:path>
              </a:pathLst>
            </a:custGeom>
            <a:noFill/>
            <a:ln cap="flat" cmpd="sng" w="9525">
              <a:solidFill>
                <a:srgbClr val="AF00DB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sp>
          <p:nvSpPr>
            <p:cNvPr id="134" name="Google Shape;134;p21"/>
            <p:cNvSpPr txBox="1"/>
            <p:nvPr/>
          </p:nvSpPr>
          <p:spPr>
            <a:xfrm>
              <a:off x="6711925" y="3080800"/>
              <a:ext cx="3000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until </a:t>
              </a:r>
              <a:r>
                <a:rPr b="1"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break </a:t>
              </a:r>
              <a:endParaRPr sz="1300">
                <a:solidFill>
                  <a:srgbClr val="AF00DB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1303175" y="604650"/>
            <a:ext cx="67119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flow control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is how we can add ways to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control loops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depending on certain conditions.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360000" y="1748825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break</a:t>
            </a:r>
            <a:endParaRPr sz="900"/>
          </a:p>
        </p:txBody>
      </p:sp>
      <p:sp>
        <p:nvSpPr>
          <p:cNvPr id="141" name="Google Shape;141;p22"/>
          <p:cNvSpPr txBox="1"/>
          <p:nvPr/>
        </p:nvSpPr>
        <p:spPr>
          <a:xfrm>
            <a:off x="622750" y="2356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use in both 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22750" y="2939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exits loop when break occurs</a:t>
            </a:r>
            <a:endParaRPr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622750" y="3748950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can be used to stop infinite loops from happening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659125" y="2417725"/>
            <a:ext cx="2410200" cy="2102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 =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 True: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print(i)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if i % 5 == 0: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break</a:t>
            </a:r>
            <a:endParaRPr b="1"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i +=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45" name="Google Shape;145;p22"/>
          <p:cNvGrpSpPr/>
          <p:nvPr/>
        </p:nvGrpSpPr>
        <p:grpSpPr>
          <a:xfrm>
            <a:off x="4246726" y="1572675"/>
            <a:ext cx="3712249" cy="1456275"/>
            <a:chOff x="4246726" y="1572675"/>
            <a:chExt cx="3712249" cy="1456275"/>
          </a:xfrm>
        </p:grpSpPr>
        <p:sp>
          <p:nvSpPr>
            <p:cNvPr id="146" name="Google Shape;146;p22"/>
            <p:cNvSpPr txBox="1"/>
            <p:nvPr/>
          </p:nvSpPr>
          <p:spPr>
            <a:xfrm>
              <a:off x="4958975" y="1572675"/>
              <a:ext cx="3000000" cy="71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600"/>
                </a:spcBef>
                <a:spcAft>
                  <a:spcPts val="500"/>
                </a:spcAft>
                <a:buNone/>
              </a:pPr>
              <a:r>
                <a:rPr lang="en" sz="1600">
                  <a:solidFill>
                    <a:srgbClr val="1F1F1F"/>
                  </a:solidFill>
                  <a:latin typeface="Manrope"/>
                  <a:ea typeface="Manrope"/>
                  <a:cs typeface="Manrope"/>
                  <a:sym typeface="Manrope"/>
                </a:rPr>
                <a:t>while is always </a:t>
              </a:r>
              <a:r>
                <a:rPr b="1" lang="en" sz="1600">
                  <a:solidFill>
                    <a:srgbClr val="1F1F1F"/>
                  </a:solidFill>
                  <a:latin typeface="Manrope"/>
                  <a:ea typeface="Manrope"/>
                  <a:cs typeface="Manrope"/>
                  <a:sym typeface="Manrope"/>
                </a:rPr>
                <a:t>True</a:t>
              </a:r>
              <a:r>
                <a:rPr lang="en" sz="1600">
                  <a:solidFill>
                    <a:srgbClr val="1F1F1F"/>
                  </a:solidFill>
                  <a:latin typeface="Manrope"/>
                  <a:ea typeface="Manrope"/>
                  <a:cs typeface="Manrope"/>
                  <a:sym typeface="Manrope"/>
                </a:rPr>
                <a:t> which means an infinite loop</a:t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4246726" y="1764475"/>
              <a:ext cx="746825" cy="1264475"/>
            </a:xfrm>
            <a:custGeom>
              <a:rect b="b" l="l" r="r" t="t"/>
              <a:pathLst>
                <a:path extrusionOk="0" h="50579" w="29873">
                  <a:moveTo>
                    <a:pt x="29874" y="0"/>
                  </a:moveTo>
                  <a:cubicBezTo>
                    <a:pt x="25261" y="1153"/>
                    <a:pt x="6578" y="-846"/>
                    <a:pt x="2196" y="6919"/>
                  </a:cubicBezTo>
                  <a:cubicBezTo>
                    <a:pt x="-2186" y="14684"/>
                    <a:pt x="1350" y="39518"/>
                    <a:pt x="3580" y="46591"/>
                  </a:cubicBezTo>
                  <a:cubicBezTo>
                    <a:pt x="5810" y="53664"/>
                    <a:pt x="13575" y="48898"/>
                    <a:pt x="15574" y="49359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  <p:grpSp>
        <p:nvGrpSpPr>
          <p:cNvPr id="148" name="Google Shape;148;p22"/>
          <p:cNvGrpSpPr/>
          <p:nvPr/>
        </p:nvGrpSpPr>
        <p:grpSpPr>
          <a:xfrm>
            <a:off x="5985375" y="3028950"/>
            <a:ext cx="3079025" cy="1847100"/>
            <a:chOff x="5985375" y="3028950"/>
            <a:chExt cx="3079025" cy="1847100"/>
          </a:xfrm>
        </p:grpSpPr>
        <p:sp>
          <p:nvSpPr>
            <p:cNvPr id="149" name="Google Shape;149;p22"/>
            <p:cNvSpPr txBox="1"/>
            <p:nvPr/>
          </p:nvSpPr>
          <p:spPr>
            <a:xfrm>
              <a:off x="7380800" y="3028950"/>
              <a:ext cx="1683600" cy="184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600"/>
                </a:spcBef>
                <a:spcAft>
                  <a:spcPts val="500"/>
                </a:spcAft>
                <a:buNone/>
              </a:pPr>
              <a:r>
                <a:rPr lang="en" sz="1600">
                  <a:solidFill>
                    <a:srgbClr val="1F1F1F"/>
                  </a:solidFill>
                  <a:latin typeface="Manrope"/>
                  <a:ea typeface="Manrope"/>
                  <a:cs typeface="Manrope"/>
                  <a:sym typeface="Manrope"/>
                </a:rPr>
                <a:t>once a number that is divisible by 5 occurs, we do not add 1 to i and the while loop ends</a:t>
              </a:r>
              <a:endParaRPr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endParaRPr>
            </a:p>
          </p:txBody>
        </p:sp>
        <p:sp>
          <p:nvSpPr>
            <p:cNvPr id="150" name="Google Shape;150;p22"/>
            <p:cNvSpPr/>
            <p:nvPr/>
          </p:nvSpPr>
          <p:spPr>
            <a:xfrm>
              <a:off x="5985375" y="3909525"/>
              <a:ext cx="1395425" cy="234000"/>
            </a:xfrm>
            <a:custGeom>
              <a:rect b="b" l="l" r="r" t="t"/>
              <a:pathLst>
                <a:path extrusionOk="0" h="9360" w="55817">
                  <a:moveTo>
                    <a:pt x="55817" y="3229"/>
                  </a:moveTo>
                  <a:cubicBezTo>
                    <a:pt x="51896" y="4229"/>
                    <a:pt x="41594" y="9764"/>
                    <a:pt x="32291" y="9226"/>
                  </a:cubicBezTo>
                  <a:cubicBezTo>
                    <a:pt x="22988" y="8688"/>
                    <a:pt x="5382" y="15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1303175" y="604650"/>
            <a:ext cx="67119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flow control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is how we can add ways to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control loops 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depending on certain conditions.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360000" y="1748825"/>
            <a:ext cx="30000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continue</a:t>
            </a:r>
            <a:endParaRPr sz="900"/>
          </a:p>
        </p:txBody>
      </p:sp>
      <p:sp>
        <p:nvSpPr>
          <p:cNvPr id="157" name="Google Shape;157;p23"/>
          <p:cNvSpPr txBox="1"/>
          <p:nvPr/>
        </p:nvSpPr>
        <p:spPr>
          <a:xfrm>
            <a:off x="622750" y="23562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use in both 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for</a:t>
            </a: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 and </a:t>
            </a:r>
            <a:r>
              <a:rPr lang="en" sz="1600">
                <a:solidFill>
                  <a:srgbClr val="1F1F1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while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622750" y="2939200"/>
            <a:ext cx="3000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skips to next iteration of</a:t>
            </a:r>
            <a:r>
              <a:rPr lang="en" sz="16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 loop when continue occurs</a:t>
            </a:r>
            <a:endParaRPr>
              <a:solidFill>
                <a:srgbClr val="AF00DB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22750" y="3748950"/>
            <a:ext cx="30000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500"/>
              </a:spcAft>
              <a:buNone/>
            </a:pPr>
            <a:r>
              <a:rPr lang="en" sz="16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can be used to filter out things from passing to code later on in loop body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60" name="Google Shape;160;p23"/>
          <p:cNvGrpSpPr/>
          <p:nvPr/>
        </p:nvGrpSpPr>
        <p:grpSpPr>
          <a:xfrm>
            <a:off x="3864925" y="1748825"/>
            <a:ext cx="5018177" cy="2979530"/>
            <a:chOff x="3864925" y="1748825"/>
            <a:chExt cx="5018177" cy="2979530"/>
          </a:xfrm>
        </p:grpSpPr>
        <p:sp>
          <p:nvSpPr>
            <p:cNvPr id="161" name="Google Shape;161;p23"/>
            <p:cNvSpPr txBox="1"/>
            <p:nvPr/>
          </p:nvSpPr>
          <p:spPr>
            <a:xfrm>
              <a:off x="3864925" y="1748825"/>
              <a:ext cx="2176500" cy="7653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1B91CA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while </a:t>
              </a:r>
              <a:r>
                <a:rPr lang="en" sz="1600">
                  <a:solidFill>
                    <a:schemeClr val="dk1"/>
                  </a:solidFill>
                  <a:highlight>
                    <a:srgbClr val="EFEFEF"/>
                  </a:highlight>
                  <a:latin typeface="Source Code Pro"/>
                  <a:ea typeface="Source Code Pro"/>
                  <a:cs typeface="Source Code Pro"/>
                  <a:sym typeface="Source Code Pro"/>
                </a:rPr>
                <a:t>condition</a:t>
              </a: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: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  do something</a:t>
              </a:r>
              <a:endParaRPr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grpSp>
          <p:nvGrpSpPr>
            <p:cNvPr id="162" name="Google Shape;162;p23"/>
            <p:cNvGrpSpPr/>
            <p:nvPr/>
          </p:nvGrpSpPr>
          <p:grpSpPr>
            <a:xfrm>
              <a:off x="3865012" y="2514125"/>
              <a:ext cx="2176552" cy="1029555"/>
              <a:chOff x="1908975" y="2663508"/>
              <a:chExt cx="2663100" cy="1152917"/>
            </a:xfrm>
          </p:grpSpPr>
          <p:sp>
            <p:nvSpPr>
              <p:cNvPr id="163" name="Google Shape;163;p23"/>
              <p:cNvSpPr txBox="1"/>
              <p:nvPr/>
            </p:nvSpPr>
            <p:spPr>
              <a:xfrm>
                <a:off x="1908975" y="2959625"/>
                <a:ext cx="2663100" cy="8568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evaluate </a:t>
                </a:r>
                <a:r>
                  <a:rPr lang="en" sz="1600">
                    <a:solidFill>
                      <a:schemeClr val="dk1"/>
                    </a:solidFill>
                    <a:highlight>
                      <a:srgbClr val="EFEFEF"/>
                    </a:highlight>
                    <a:latin typeface="Source Code Pro"/>
                    <a:ea typeface="Source Code Pro"/>
                    <a:cs typeface="Source Code Pro"/>
                    <a:sym typeface="Source Code Pro"/>
                  </a:rPr>
                  <a:t>condition</a:t>
                </a: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  </a:t>
                </a:r>
                <a:endParaRPr/>
              </a:p>
            </p:txBody>
          </p:sp>
          <p:cxnSp>
            <p:nvCxnSpPr>
              <p:cNvPr id="164" name="Google Shape;164;p23"/>
              <p:cNvCxnSpPr>
                <a:stCxn id="161" idx="2"/>
                <a:endCxn id="163" idx="0"/>
              </p:cNvCxnSpPr>
              <p:nvPr/>
            </p:nvCxnSpPr>
            <p:spPr>
              <a:xfrm>
                <a:off x="3240387" y="2663508"/>
                <a:ext cx="0" cy="296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65" name="Google Shape;165;p23"/>
            <p:cNvGrpSpPr/>
            <p:nvPr/>
          </p:nvGrpSpPr>
          <p:grpSpPr>
            <a:xfrm>
              <a:off x="6041563" y="2655770"/>
              <a:ext cx="2841538" cy="857095"/>
              <a:chOff x="4572075" y="2822125"/>
              <a:chExt cx="3476738" cy="959792"/>
            </a:xfrm>
          </p:grpSpPr>
          <p:sp>
            <p:nvSpPr>
              <p:cNvPr id="166" name="Google Shape;166;p23"/>
              <p:cNvSpPr txBox="1"/>
              <p:nvPr/>
            </p:nvSpPr>
            <p:spPr>
              <a:xfrm>
                <a:off x="5385713" y="2959617"/>
                <a:ext cx="2663100" cy="8223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continue loop</a:t>
                </a:r>
                <a:endParaRPr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7" name="Google Shape;167;p23"/>
              <p:cNvCxnSpPr>
                <a:stCxn id="163" idx="3"/>
                <a:endCxn id="166" idx="1"/>
              </p:cNvCxnSpPr>
              <p:nvPr/>
            </p:nvCxnSpPr>
            <p:spPr>
              <a:xfrm flipH="1" rot="10800000">
                <a:off x="4572075" y="3370625"/>
                <a:ext cx="813600" cy="17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68" name="Google Shape;168;p23"/>
              <p:cNvSpPr txBox="1"/>
              <p:nvPr/>
            </p:nvSpPr>
            <p:spPr>
              <a:xfrm>
                <a:off x="4684438" y="2822125"/>
                <a:ext cx="741300" cy="4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True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69" name="Google Shape;169;p23"/>
            <p:cNvSpPr/>
            <p:nvPr/>
          </p:nvSpPr>
          <p:spPr>
            <a:xfrm>
              <a:off x="4987281" y="2494644"/>
              <a:ext cx="2836194" cy="253165"/>
            </a:xfrm>
            <a:custGeom>
              <a:rect b="b" l="l" r="r" t="t"/>
              <a:pathLst>
                <a:path extrusionOk="0" h="11340" w="138808">
                  <a:moveTo>
                    <a:pt x="138808" y="11341"/>
                  </a:moveTo>
                  <a:cubicBezTo>
                    <a:pt x="136955" y="9625"/>
                    <a:pt x="139220" y="2828"/>
                    <a:pt x="127687" y="1043"/>
                  </a:cubicBezTo>
                  <a:cubicBezTo>
                    <a:pt x="116154" y="-742"/>
                    <a:pt x="88557" y="288"/>
                    <a:pt x="69610" y="631"/>
                  </a:cubicBezTo>
                  <a:cubicBezTo>
                    <a:pt x="50663" y="974"/>
                    <a:pt x="25606" y="1318"/>
                    <a:pt x="14004" y="3103"/>
                  </a:cubicBezTo>
                  <a:cubicBezTo>
                    <a:pt x="2402" y="4888"/>
                    <a:pt x="2334" y="9968"/>
                    <a:pt x="0" y="11341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sp>
        <p:grpSp>
          <p:nvGrpSpPr>
            <p:cNvPr id="170" name="Google Shape;170;p23"/>
            <p:cNvGrpSpPr/>
            <p:nvPr/>
          </p:nvGrpSpPr>
          <p:grpSpPr>
            <a:xfrm>
              <a:off x="3865012" y="3483850"/>
              <a:ext cx="2176552" cy="1244505"/>
              <a:chOff x="1908975" y="3527352"/>
              <a:chExt cx="2663100" cy="1393623"/>
            </a:xfrm>
          </p:grpSpPr>
          <p:sp>
            <p:nvSpPr>
              <p:cNvPr id="171" name="Google Shape;171;p23"/>
              <p:cNvSpPr txBox="1"/>
              <p:nvPr/>
            </p:nvSpPr>
            <p:spPr>
              <a:xfrm>
                <a:off x="1908975" y="4064175"/>
                <a:ext cx="2663100" cy="8568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resume program </a:t>
                </a:r>
                <a:endParaRPr sz="16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endParaRPr>
              </a:p>
              <a:p>
                <a:pPr indent="0" lvl="0" marL="0" rtl="0" algn="l">
                  <a:lnSpc>
                    <a:spcPct val="13571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  <a:latin typeface="Source Code Pro"/>
                    <a:ea typeface="Source Code Pro"/>
                    <a:cs typeface="Source Code Pro"/>
                    <a:sym typeface="Source Code Pro"/>
                  </a:rPr>
                  <a:t>after loop  </a:t>
                </a:r>
                <a:endParaRPr/>
              </a:p>
            </p:txBody>
          </p:sp>
          <p:sp>
            <p:nvSpPr>
              <p:cNvPr id="172" name="Google Shape;172;p23"/>
              <p:cNvSpPr txBox="1"/>
              <p:nvPr/>
            </p:nvSpPr>
            <p:spPr>
              <a:xfrm>
                <a:off x="2414956" y="3527352"/>
                <a:ext cx="825600" cy="44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False</a:t>
                </a:r>
                <a:endParaRPr>
                  <a:solidFill>
                    <a:schemeClr val="dk2"/>
                  </a:solidFill>
                </a:endParaRPr>
              </a:p>
            </p:txBody>
          </p:sp>
          <p:cxnSp>
            <p:nvCxnSpPr>
              <p:cNvPr id="173" name="Google Shape;173;p23"/>
              <p:cNvCxnSpPr>
                <a:stCxn id="163" idx="2"/>
                <a:endCxn id="171" idx="0"/>
              </p:cNvCxnSpPr>
              <p:nvPr/>
            </p:nvCxnSpPr>
            <p:spPr>
              <a:xfrm>
                <a:off x="3240525" y="3594351"/>
                <a:ext cx="0" cy="469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</p:grpSp>
      <p:grpSp>
        <p:nvGrpSpPr>
          <p:cNvPr id="174" name="Google Shape;174;p23"/>
          <p:cNvGrpSpPr/>
          <p:nvPr/>
        </p:nvGrpSpPr>
        <p:grpSpPr>
          <a:xfrm>
            <a:off x="5243475" y="3080800"/>
            <a:ext cx="4468450" cy="675220"/>
            <a:chOff x="5243475" y="3080800"/>
            <a:chExt cx="4468450" cy="675220"/>
          </a:xfrm>
        </p:grpSpPr>
        <p:sp>
          <p:nvSpPr>
            <p:cNvPr id="175" name="Google Shape;175;p23"/>
            <p:cNvSpPr txBox="1"/>
            <p:nvPr/>
          </p:nvSpPr>
          <p:spPr>
            <a:xfrm>
              <a:off x="6711925" y="3080800"/>
              <a:ext cx="30000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until </a:t>
              </a:r>
              <a:r>
                <a:rPr b="1"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continue</a:t>
              </a:r>
              <a:r>
                <a:rPr b="1" lang="en" sz="1500">
                  <a:solidFill>
                    <a:srgbClr val="AF00DB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endParaRPr sz="1300">
                <a:solidFill>
                  <a:srgbClr val="AF00DB"/>
                </a:solidFill>
              </a:endParaRPr>
            </a:p>
          </p:txBody>
        </p:sp>
        <p:sp>
          <p:nvSpPr>
            <p:cNvPr id="176" name="Google Shape;176;p23"/>
            <p:cNvSpPr/>
            <p:nvPr/>
          </p:nvSpPr>
          <p:spPr>
            <a:xfrm flipH="1" rot="10800000">
              <a:off x="5243475" y="3496306"/>
              <a:ext cx="2836194" cy="259714"/>
            </a:xfrm>
            <a:custGeom>
              <a:rect b="b" l="l" r="r" t="t"/>
              <a:pathLst>
                <a:path extrusionOk="0" h="11340" w="138808">
                  <a:moveTo>
                    <a:pt x="138808" y="11341"/>
                  </a:moveTo>
                  <a:cubicBezTo>
                    <a:pt x="136955" y="9625"/>
                    <a:pt x="139220" y="2828"/>
                    <a:pt x="127687" y="1043"/>
                  </a:cubicBezTo>
                  <a:cubicBezTo>
                    <a:pt x="116154" y="-742"/>
                    <a:pt x="88557" y="288"/>
                    <a:pt x="69610" y="631"/>
                  </a:cubicBezTo>
                  <a:cubicBezTo>
                    <a:pt x="50663" y="974"/>
                    <a:pt x="25606" y="1318"/>
                    <a:pt x="14004" y="3103"/>
                  </a:cubicBezTo>
                  <a:cubicBezTo>
                    <a:pt x="2402" y="4888"/>
                    <a:pt x="2334" y="9968"/>
                    <a:pt x="0" y="11341"/>
                  </a:cubicBezTo>
                </a:path>
              </a:pathLst>
            </a:custGeom>
            <a:noFill/>
            <a:ln cap="flat" cmpd="sng" w="9525">
              <a:solidFill>
                <a:srgbClr val="AF00DB"/>
              </a:solidFill>
              <a:prstDash val="solid"/>
              <a:round/>
              <a:headEnd len="med" w="med" type="none"/>
              <a:tailEnd len="med" w="med" type="stealth"/>
            </a:ln>
          </p:spPr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