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Manrope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Manrope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anrope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anro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ManropeMedium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73e8125e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73e8125e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73e8125e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73e8125e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4ffa142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4ffa142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1a58c928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1a58c928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80b747ca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80b747ca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1a58c928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1a58c928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7343e2b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7343e2b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73e8125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73e8125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eb4b2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8eb4b2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8eb4b24d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8eb4b24d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73e8125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73e8125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odzGsDTJKz4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lsuwc02o7d603HZPrvL-f0XwQlVnAe4q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dHKiU_1fejs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classes: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April 30  2025	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230025" y="285475"/>
            <a:ext cx="34884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member methods </a:t>
            </a:r>
            <a:endParaRPr b="1" sz="35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are created like regular functions, but always need to be passed self as a parameter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these methods are how we can interact with our objects and change or display values stored in the attributes</a:t>
            </a:r>
            <a:endParaRPr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3907225" y="432850"/>
            <a:ext cx="4676100" cy="155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Class_name: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behavior_1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#do stuff with attribute(s)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b="1"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4"/>
          <p:cNvGrpSpPr/>
          <p:nvPr/>
        </p:nvGrpSpPr>
        <p:grpSpPr>
          <a:xfrm>
            <a:off x="1421425" y="1657350"/>
            <a:ext cx="4239775" cy="3003325"/>
            <a:chOff x="1421425" y="1428750"/>
            <a:chExt cx="4239775" cy="3003325"/>
          </a:xfrm>
        </p:grpSpPr>
        <p:sp>
          <p:nvSpPr>
            <p:cNvPr id="191" name="Google Shape;191;p24"/>
            <p:cNvSpPr txBox="1"/>
            <p:nvPr/>
          </p:nvSpPr>
          <p:spPr>
            <a:xfrm>
              <a:off x="1421425" y="2789875"/>
              <a:ext cx="3000000" cy="16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accessor</a:t>
              </a:r>
              <a:endParaRPr sz="2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this is a method that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retrieves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(returns) a value of an attribute 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3077300" y="1428750"/>
              <a:ext cx="2583900" cy="1337175"/>
            </a:xfrm>
            <a:custGeom>
              <a:rect b="b" l="l" r="r" t="t"/>
              <a:pathLst>
                <a:path extrusionOk="0" h="53487" w="103356">
                  <a:moveTo>
                    <a:pt x="101845" y="0"/>
                  </a:moveTo>
                  <a:cubicBezTo>
                    <a:pt x="100624" y="7205"/>
                    <a:pt x="109416" y="36024"/>
                    <a:pt x="94518" y="43229"/>
                  </a:cubicBezTo>
                  <a:cubicBezTo>
                    <a:pt x="79620" y="50434"/>
                    <a:pt x="28209" y="41519"/>
                    <a:pt x="12456" y="43229"/>
                  </a:cubicBezTo>
                  <a:cubicBezTo>
                    <a:pt x="-3297" y="44939"/>
                    <a:pt x="2076" y="51777"/>
                    <a:pt x="0" y="5348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93" name="Google Shape;193;p24"/>
          <p:cNvGrpSpPr/>
          <p:nvPr/>
        </p:nvGrpSpPr>
        <p:grpSpPr>
          <a:xfrm>
            <a:off x="4745275" y="1712300"/>
            <a:ext cx="3000000" cy="2939525"/>
            <a:chOff x="4745275" y="1483700"/>
            <a:chExt cx="3000000" cy="2939525"/>
          </a:xfrm>
        </p:grpSpPr>
        <p:sp>
          <p:nvSpPr>
            <p:cNvPr id="194" name="Google Shape;194;p24"/>
            <p:cNvSpPr txBox="1"/>
            <p:nvPr/>
          </p:nvSpPr>
          <p:spPr>
            <a:xfrm>
              <a:off x="4745275" y="2798725"/>
              <a:ext cx="3000000" cy="16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mutator</a:t>
              </a:r>
              <a:endParaRPr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this is a method that </a:t>
              </a:r>
              <a:r>
                <a:rPr b="1"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changes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a value of an attribute (does not return)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5898175" y="1483700"/>
              <a:ext cx="1028050" cy="1373800"/>
            </a:xfrm>
            <a:custGeom>
              <a:rect b="b" l="l" r="r" t="t"/>
              <a:pathLst>
                <a:path extrusionOk="0" h="54952" w="41122">
                  <a:moveTo>
                    <a:pt x="0" y="0"/>
                  </a:moveTo>
                  <a:cubicBezTo>
                    <a:pt x="1221" y="5129"/>
                    <a:pt x="611" y="24301"/>
                    <a:pt x="7327" y="30773"/>
                  </a:cubicBezTo>
                  <a:cubicBezTo>
                    <a:pt x="14043" y="37245"/>
                    <a:pt x="36390" y="34803"/>
                    <a:pt x="40298" y="38833"/>
                  </a:cubicBezTo>
                  <a:cubicBezTo>
                    <a:pt x="44206" y="42863"/>
                    <a:pt x="32361" y="52266"/>
                    <a:pt x="30773" y="5495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632271" y="447750"/>
            <a:ext cx="6399300" cy="420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breed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042050" y="2645025"/>
            <a:ext cx="599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get_name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“the” +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892050" y="25233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accessor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4038600" y="14185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constructor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1042050" y="3628125"/>
            <a:ext cx="599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birthday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+= 1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892050" y="38051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mutator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7181125" y="447750"/>
            <a:ext cx="16113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try this out for yourself!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another method called </a:t>
            </a:r>
            <a:r>
              <a:rPr b="1" lang="en" sz="15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get_age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will return the dog’s age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is it an accessor or a mutator?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207" name="Google Shape;207;p25" title="5 Minute Timer Relaxing Music Lofi Fish Backgrou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4075" y="4613475"/>
            <a:ext cx="711425" cy="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45150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13" name="Google Shape;213;p26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14" name="Google Shape;214;p26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26"/>
          <p:cNvSpPr txBox="1"/>
          <p:nvPr/>
        </p:nvSpPr>
        <p:spPr>
          <a:xfrm>
            <a:off x="1003050" y="1264025"/>
            <a:ext cx="7137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student class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class called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Student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with the following: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582900" y="2242575"/>
            <a:ext cx="39891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variables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last_name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a string given as an argument to the constructor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first_name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:a string given as an argument to the constructor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dorm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a string given as an argument to the constructor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20" name="Google Shape;220;p2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4575" y="42980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1" name="Google Shape;221;p26"/>
          <p:cNvSpPr txBox="1"/>
          <p:nvPr/>
        </p:nvSpPr>
        <p:spPr>
          <a:xfrm>
            <a:off x="4965325" y="2209950"/>
            <a:ext cx="35100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member functions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get_name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returns the full name of the student: “&lt;first_name&gt; &lt;last_name&gt;”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move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take the name of a dorm as an argument, changes the student's dorm to that one.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4328775" y="3374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We will stop by </a:t>
            </a:r>
            <a:r>
              <a:rPr b="1" lang="en" sz="1100">
                <a:solidFill>
                  <a:schemeClr val="lt1"/>
                </a:solidFill>
              </a:rPr>
              <a:t>12:30</a:t>
            </a:r>
            <a:r>
              <a:rPr lang="en" sz="1100">
                <a:solidFill>
                  <a:schemeClr val="lt1"/>
                </a:solidFill>
              </a:rPr>
              <a:t> or </a:t>
            </a:r>
            <a:r>
              <a:rPr b="1" lang="en" sz="1100">
                <a:solidFill>
                  <a:schemeClr val="lt1"/>
                </a:solidFill>
              </a:rPr>
              <a:t>1:35</a:t>
            </a:r>
            <a:r>
              <a:rPr lang="en" sz="1100">
                <a:solidFill>
                  <a:schemeClr val="lt1"/>
                </a:solidFill>
              </a:rPr>
              <a:t> for Quiz 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Continue Project 9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29" name="Google Shape;229;p27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30" name="Google Shape;230;p27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7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36" name="Google Shape;236;p27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7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40" name="Google Shape;240;p27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1170875" y="682775"/>
            <a:ext cx="5567400" cy="4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password = input("Password: 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len(password)&lt;6: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print("Too short!")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elif password == "password":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print("Access granted")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print("Try again")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1778025" y="250325"/>
            <a:ext cx="3904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Password cracking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/>
        </p:nvSpPr>
        <p:spPr>
          <a:xfrm>
            <a:off x="1625350" y="130950"/>
            <a:ext cx="5463600" cy="488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Dog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"""Dog class that stores age and breed"""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(self, n:str, a:int, b:str): #constructor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self.name = n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self.age = a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self.breed = b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get_name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(self): #accesor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"""Returns the name and breed of the dog """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self.name + " the " + self.breed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birthday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(self): #mutator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"""Adds one to the age of the dog"""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self.age += 1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def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get_age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(self):	#accessor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"""Returns the age of the dog"""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self.age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4" name="Google Shape;74;p16" title="Screenshot 2025-04-28 at 9.52.44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50" y="1846450"/>
            <a:ext cx="7841299" cy="20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378200" y="42178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Note: Thursday office hours are </a:t>
            </a:r>
            <a:r>
              <a:rPr b="1" lang="en" sz="1100">
                <a:solidFill>
                  <a:schemeClr val="dk1"/>
                </a:solidFill>
              </a:rPr>
              <a:t>2:30-3:30pm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classes 1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45150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warm-up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86" name="Google Shape;86;p18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87" name="Google Shape;87;p18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8"/>
          <p:cNvSpPr txBox="1"/>
          <p:nvPr/>
        </p:nvSpPr>
        <p:spPr>
          <a:xfrm>
            <a:off x="973525" y="1430250"/>
            <a:ext cx="713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Password cracking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82900" y="2238675"/>
            <a:ext cx="53304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Write a program that keeps asking the user to enter a password until they type the correct one ("password").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If the user enters a password shorter than 6 characters, print </a:t>
            </a:r>
            <a:r>
              <a:rPr b="1" lang="en" sz="1200">
                <a:solidFill>
                  <a:schemeClr val="dk1"/>
                </a:solidFill>
              </a:rPr>
              <a:t>"Too short!"</a:t>
            </a:r>
            <a:r>
              <a:rPr lang="en" sz="1200">
                <a:solidFill>
                  <a:schemeClr val="dk1"/>
                </a:solidFill>
              </a:rPr>
              <a:t> and skip to the next iteration using continue.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If the user types "password", print </a:t>
            </a:r>
            <a:r>
              <a:rPr b="1" lang="en" sz="1200">
                <a:solidFill>
                  <a:schemeClr val="dk1"/>
                </a:solidFill>
              </a:rPr>
              <a:t>"Access granted."</a:t>
            </a:r>
            <a:r>
              <a:rPr lang="en" sz="1200">
                <a:solidFill>
                  <a:schemeClr val="dk1"/>
                </a:solidFill>
              </a:rPr>
              <a:t> and end the loop using break.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Otherwise, print </a:t>
            </a:r>
            <a:r>
              <a:rPr b="1" lang="en" sz="1200">
                <a:solidFill>
                  <a:schemeClr val="dk1"/>
                </a:solidFill>
              </a:rPr>
              <a:t>"Incorrect password."</a:t>
            </a:r>
            <a:r>
              <a:rPr lang="en" sz="1200">
                <a:solidFill>
                  <a:schemeClr val="dk1"/>
                </a:solidFill>
              </a:rPr>
              <a:t> and ask again.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 outline has been provided for you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163025" y="2116275"/>
            <a:ext cx="21444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Example</a:t>
            </a:r>
            <a:endParaRPr sz="1100">
              <a:solidFill>
                <a:schemeClr val="dk1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&gt;&gt;Password: </a:t>
            </a:r>
            <a:r>
              <a:rPr b="1" lang="en" sz="1100">
                <a:solidFill>
                  <a:srgbClr val="1B91CA"/>
                </a:solidFill>
                <a:latin typeface="Courier New"/>
                <a:ea typeface="Courier New"/>
                <a:cs typeface="Courier New"/>
                <a:sym typeface="Courier New"/>
              </a:rPr>
              <a:t>cherry</a:t>
            </a:r>
            <a:endParaRPr b="1" sz="1100">
              <a:solidFill>
                <a:srgbClr val="1B91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again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&gt;&gt;Password: </a:t>
            </a:r>
            <a:r>
              <a:rPr b="1" lang="en" sz="1100">
                <a:solidFill>
                  <a:srgbClr val="1B91CA"/>
                </a:solidFill>
                <a:latin typeface="Courier New"/>
                <a:ea typeface="Courier New"/>
                <a:cs typeface="Courier New"/>
                <a:sym typeface="Courier New"/>
              </a:rPr>
              <a:t>grape</a:t>
            </a:r>
            <a:endParaRPr b="1" sz="1100">
              <a:solidFill>
                <a:srgbClr val="1B91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short!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&gt;&gt;Password: </a:t>
            </a:r>
            <a:r>
              <a:rPr b="1" lang="en" sz="1100">
                <a:solidFill>
                  <a:srgbClr val="1B91CA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b="1" sz="1100">
              <a:solidFill>
                <a:srgbClr val="1B91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Access granted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94" name="Google Shape;94;p18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4075" y="4613475"/>
            <a:ext cx="711425" cy="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234100" y="1990675"/>
            <a:ext cx="71178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break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leaves a loop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completely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continue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helps to filter things from loop body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pass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does nothing, but helpful when doing procedural programming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430750" y="440100"/>
            <a:ext cx="3013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What is a class?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30750" y="1237075"/>
            <a:ext cx="3013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anything that has a 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state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(data/attributes/variables) and 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behaviors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(functions/methods) 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4038600" y="1237075"/>
            <a:ext cx="4330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person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state (age, height, hair_color); behavior(move, talk, code)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895525" y="440100"/>
            <a:ext cx="4201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real world examples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4038600" y="2341975"/>
            <a:ext cx="4330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clock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state (price, material, color); behavior(display_time, set_alarm)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038600" y="3446875"/>
            <a:ext cx="43308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state (					);    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behavior (					)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30750" y="3491125"/>
            <a:ext cx="3534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are some attributes and behaviors for a dog class?</a:t>
            </a:r>
            <a:endParaRPr/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12" name="Google Shape;112;p20" title="LOTR Lofi | The Wizards of Middle Earth 🧙🏻‍♂️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4450" y="4271425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15497" l="0" r="6950" t="0"/>
          <a:stretch/>
        </p:blipFill>
        <p:spPr>
          <a:xfrm>
            <a:off x="3731400" y="2021825"/>
            <a:ext cx="2602175" cy="23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14030" l="0" r="0" t="0"/>
          <a:stretch/>
        </p:blipFill>
        <p:spPr>
          <a:xfrm>
            <a:off x="6684225" y="2668800"/>
            <a:ext cx="1985951" cy="17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437200" y="4353825"/>
            <a:ext cx="772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pippin</a:t>
            </a:r>
            <a:endParaRPr sz="1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7092550" y="4281575"/>
            <a:ext cx="1172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meriadoc</a:t>
            </a:r>
            <a:endParaRPr sz="1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598400" y="4357775"/>
            <a:ext cx="772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eowyn</a:t>
            </a:r>
            <a:endParaRPr sz="1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5">
            <a:alphaModFix/>
          </a:blip>
          <a:srcRect b="13080" l="0" r="0" t="-13079"/>
          <a:stretch/>
        </p:blipFill>
        <p:spPr>
          <a:xfrm flipH="1">
            <a:off x="76200" y="1130425"/>
            <a:ext cx="3648976" cy="36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2995800" y="440125"/>
            <a:ext cx="10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endParaRPr sz="3300"/>
          </a:p>
        </p:txBody>
      </p:sp>
      <p:sp>
        <p:nvSpPr>
          <p:cNvPr id="124" name="Google Shape;124;p21"/>
          <p:cNvSpPr txBox="1"/>
          <p:nvPr/>
        </p:nvSpPr>
        <p:spPr>
          <a:xfrm>
            <a:off x="1181825" y="4610025"/>
            <a:ext cx="17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instance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</a:t>
            </a:r>
            <a:endParaRPr sz="800"/>
          </a:p>
        </p:txBody>
      </p:sp>
      <p:sp>
        <p:nvSpPr>
          <p:cNvPr id="125" name="Google Shape;125;p21"/>
          <p:cNvSpPr txBox="1"/>
          <p:nvPr/>
        </p:nvSpPr>
        <p:spPr>
          <a:xfrm>
            <a:off x="4032650" y="4578500"/>
            <a:ext cx="17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instance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</a:t>
            </a:r>
            <a:endParaRPr sz="800"/>
          </a:p>
        </p:txBody>
      </p:sp>
      <p:sp>
        <p:nvSpPr>
          <p:cNvPr id="126" name="Google Shape;126;p21"/>
          <p:cNvSpPr txBox="1"/>
          <p:nvPr/>
        </p:nvSpPr>
        <p:spPr>
          <a:xfrm>
            <a:off x="6840400" y="4533825"/>
            <a:ext cx="17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instance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</a:t>
            </a:r>
            <a:endParaRPr sz="800"/>
          </a:p>
        </p:txBody>
      </p:sp>
      <p:sp>
        <p:nvSpPr>
          <p:cNvPr id="127" name="Google Shape;127;p21"/>
          <p:cNvSpPr txBox="1"/>
          <p:nvPr/>
        </p:nvSpPr>
        <p:spPr>
          <a:xfrm>
            <a:off x="5303875" y="1922975"/>
            <a:ext cx="121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pippin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b="1"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sit()</a:t>
            </a:r>
            <a:endParaRPr b="1">
              <a:solidFill>
                <a:srgbClr val="A64DC3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169688" y="2163800"/>
            <a:ext cx="1734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 that interacts with the instance </a:t>
            </a:r>
            <a:r>
              <a:rPr lang="en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pippin</a:t>
            </a:r>
            <a:endParaRPr sz="1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087310" y="304800"/>
            <a:ext cx="8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class</a:t>
            </a:r>
            <a:endParaRPr sz="1700"/>
          </a:p>
        </p:txBody>
      </p:sp>
      <p:sp>
        <p:nvSpPr>
          <p:cNvPr id="130" name="Google Shape;130;p21"/>
          <p:cNvSpPr txBox="1"/>
          <p:nvPr/>
        </p:nvSpPr>
        <p:spPr>
          <a:xfrm>
            <a:off x="752000" y="1283900"/>
            <a:ext cx="121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eowyn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b="1"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bark()</a:t>
            </a:r>
            <a:endParaRPr b="1">
              <a:solidFill>
                <a:srgbClr val="A64DC3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14688" y="1452925"/>
            <a:ext cx="1734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 that interacts with the instance </a:t>
            </a:r>
            <a:r>
              <a:rPr lang="en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eowyn</a:t>
            </a:r>
            <a:endParaRPr sz="1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008415" y="388025"/>
            <a:ext cx="2280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methods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 </a:t>
            </a:r>
            <a:r>
              <a:rPr lang="en" sz="1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class: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sit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5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bark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5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run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5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chew</a:t>
            </a:r>
            <a:endParaRPr b="1" sz="1500">
              <a:solidFill>
                <a:srgbClr val="A64DC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253688" y="1790700"/>
            <a:ext cx="1734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 that interacts with the instance </a:t>
            </a:r>
            <a:r>
              <a:rPr lang="en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meriadoc</a:t>
            </a:r>
            <a:endParaRPr sz="1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437400" y="1629875"/>
            <a:ext cx="121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meriadoc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b="1"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bark()</a:t>
            </a:r>
            <a:endParaRPr b="1">
              <a:solidFill>
                <a:srgbClr val="A64DC3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 rot="1495653">
            <a:off x="3437921" y="1380297"/>
            <a:ext cx="708944" cy="70800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522700" y="1549650"/>
            <a:ext cx="5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woof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rot="1495653">
            <a:off x="7613971" y="2600909"/>
            <a:ext cx="708944" cy="70800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7698750" y="2770263"/>
            <a:ext cx="5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woof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938375" y="305525"/>
            <a:ext cx="3207900" cy="825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4591200" y="991100"/>
            <a:ext cx="300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defining a class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977300" y="1503300"/>
            <a:ext cx="5613900" cy="29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Class_name: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def </a:t>
            </a:r>
            <a:r>
              <a:rPr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parameters):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attributes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def </a:t>
            </a:r>
            <a:r>
              <a:rPr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method1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behavior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6" name="Google Shape;146;p22"/>
          <p:cNvGrpSpPr/>
          <p:nvPr/>
        </p:nvGrpSpPr>
        <p:grpSpPr>
          <a:xfrm>
            <a:off x="52788" y="699600"/>
            <a:ext cx="2335800" cy="1241125"/>
            <a:chOff x="-404437" y="614050"/>
            <a:chExt cx="2335800" cy="1241125"/>
          </a:xfrm>
        </p:grpSpPr>
        <p:sp>
          <p:nvSpPr>
            <p:cNvPr id="147" name="Google Shape;147;p22"/>
            <p:cNvSpPr txBox="1"/>
            <p:nvPr/>
          </p:nvSpPr>
          <p:spPr>
            <a:xfrm>
              <a:off x="-404437" y="614050"/>
              <a:ext cx="23358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 keyword that initializes a class, followed by the name of the class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61238" y="1166325"/>
              <a:ext cx="1232725" cy="688850"/>
            </a:xfrm>
            <a:custGeom>
              <a:rect b="b" l="l" r="r" t="t"/>
              <a:pathLst>
                <a:path extrusionOk="0" h="27554" w="49309">
                  <a:moveTo>
                    <a:pt x="1879" y="0"/>
                  </a:moveTo>
                  <a:cubicBezTo>
                    <a:pt x="2268" y="4406"/>
                    <a:pt x="-3694" y="22809"/>
                    <a:pt x="4211" y="26437"/>
                  </a:cubicBezTo>
                  <a:cubicBezTo>
                    <a:pt x="12116" y="30066"/>
                    <a:pt x="41793" y="22549"/>
                    <a:pt x="49309" y="2177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49" name="Google Shape;149;p22"/>
          <p:cNvGrpSpPr/>
          <p:nvPr/>
        </p:nvGrpSpPr>
        <p:grpSpPr>
          <a:xfrm>
            <a:off x="3204540" y="461850"/>
            <a:ext cx="3302110" cy="1169450"/>
            <a:chOff x="2747340" y="385650"/>
            <a:chExt cx="3302110" cy="1169450"/>
          </a:xfrm>
        </p:grpSpPr>
        <p:sp>
          <p:nvSpPr>
            <p:cNvPr id="150" name="Google Shape;150;p22"/>
            <p:cNvSpPr txBox="1"/>
            <p:nvPr/>
          </p:nvSpPr>
          <p:spPr>
            <a:xfrm>
              <a:off x="3049450" y="385650"/>
              <a:ext cx="30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always capitalized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2747340" y="602600"/>
              <a:ext cx="362850" cy="952500"/>
            </a:xfrm>
            <a:custGeom>
              <a:rect b="b" l="l" r="r" t="t"/>
              <a:pathLst>
                <a:path extrusionOk="0" h="38100" w="14514">
                  <a:moveTo>
                    <a:pt x="14514" y="0"/>
                  </a:moveTo>
                  <a:cubicBezTo>
                    <a:pt x="12181" y="1166"/>
                    <a:pt x="2332" y="648"/>
                    <a:pt x="518" y="6998"/>
                  </a:cubicBezTo>
                  <a:cubicBezTo>
                    <a:pt x="-1296" y="13348"/>
                    <a:pt x="3110" y="32916"/>
                    <a:pt x="3628" y="3810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52" name="Google Shape;152;p22"/>
          <p:cNvSpPr txBox="1"/>
          <p:nvPr/>
        </p:nvSpPr>
        <p:spPr>
          <a:xfrm>
            <a:off x="5614875" y="2878075"/>
            <a:ext cx="1849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function definitions go inside the class definition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2143000" y="1367000"/>
            <a:ext cx="2748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54" name="Google Shape;154;p22"/>
          <p:cNvSpPr/>
          <p:nvPr/>
        </p:nvSpPr>
        <p:spPr>
          <a:xfrm>
            <a:off x="2143000" y="2439600"/>
            <a:ext cx="2748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155" name="Google Shape;155;p22"/>
          <p:cNvSpPr/>
          <p:nvPr/>
        </p:nvSpPr>
        <p:spPr>
          <a:xfrm>
            <a:off x="2143000" y="3649800"/>
            <a:ext cx="274800" cy="26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grpSp>
        <p:nvGrpSpPr>
          <p:cNvPr id="156" name="Google Shape;156;p22"/>
          <p:cNvGrpSpPr/>
          <p:nvPr/>
        </p:nvGrpSpPr>
        <p:grpSpPr>
          <a:xfrm>
            <a:off x="127500" y="2801875"/>
            <a:ext cx="2477200" cy="1006500"/>
            <a:chOff x="660900" y="2801875"/>
            <a:chExt cx="2477200" cy="1006500"/>
          </a:xfrm>
        </p:grpSpPr>
        <p:sp>
          <p:nvSpPr>
            <p:cNvPr id="157" name="Google Shape;157;p22"/>
            <p:cNvSpPr txBox="1"/>
            <p:nvPr/>
          </p:nvSpPr>
          <p:spPr>
            <a:xfrm>
              <a:off x="660900" y="2801875"/>
              <a:ext cx="18498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attributes (also called data, or variables)are used to initialize an instance of an object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000975" y="2878075"/>
              <a:ext cx="1137125" cy="493375"/>
            </a:xfrm>
            <a:custGeom>
              <a:rect b="b" l="l" r="r" t="t"/>
              <a:pathLst>
                <a:path extrusionOk="0" h="19735" w="45485">
                  <a:moveTo>
                    <a:pt x="0" y="17982"/>
                  </a:moveTo>
                  <a:cubicBezTo>
                    <a:pt x="4584" y="18070"/>
                    <a:pt x="19922" y="21508"/>
                    <a:pt x="27503" y="18511"/>
                  </a:cubicBezTo>
                  <a:cubicBezTo>
                    <a:pt x="35084" y="15514"/>
                    <a:pt x="42488" y="3085"/>
                    <a:pt x="4548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59" name="Google Shape;159;p22"/>
          <p:cNvGrpSpPr/>
          <p:nvPr/>
        </p:nvGrpSpPr>
        <p:grpSpPr>
          <a:xfrm>
            <a:off x="1118700" y="4054850"/>
            <a:ext cx="7331100" cy="832100"/>
            <a:chOff x="1652100" y="4054850"/>
            <a:chExt cx="7331100" cy="832100"/>
          </a:xfrm>
        </p:grpSpPr>
        <p:sp>
          <p:nvSpPr>
            <p:cNvPr id="160" name="Google Shape;160;p22"/>
            <p:cNvSpPr txBox="1"/>
            <p:nvPr/>
          </p:nvSpPr>
          <p:spPr>
            <a:xfrm>
              <a:off x="1652100" y="4517650"/>
              <a:ext cx="733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methods</a:t>
              </a:r>
              <a:r>
                <a:rPr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 (functions, or behaviors)can use attributes to do things </a:t>
              </a:r>
              <a:r>
                <a:rPr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with</a:t>
              </a:r>
              <a:r>
                <a:rPr lang="en" sz="12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 the instance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5425575" y="4054850"/>
              <a:ext cx="633775" cy="462800"/>
            </a:xfrm>
            <a:custGeom>
              <a:rect b="b" l="l" r="r" t="t"/>
              <a:pathLst>
                <a:path extrusionOk="0" h="18512" w="25351">
                  <a:moveTo>
                    <a:pt x="22743" y="18512"/>
                  </a:moveTo>
                  <a:cubicBezTo>
                    <a:pt x="22919" y="16925"/>
                    <a:pt x="27591" y="12077"/>
                    <a:pt x="23800" y="8992"/>
                  </a:cubicBezTo>
                  <a:cubicBezTo>
                    <a:pt x="20010" y="5907"/>
                    <a:pt x="3967" y="149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62" name="Google Shape;162;p22"/>
          <p:cNvSpPr txBox="1"/>
          <p:nvPr/>
        </p:nvSpPr>
        <p:spPr>
          <a:xfrm>
            <a:off x="7728825" y="2571750"/>
            <a:ext cx="1266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every function definition needs to have the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self</a:t>
            </a: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 parameter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230025" y="285475"/>
            <a:ext cx="34884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member attributes </a:t>
            </a:r>
            <a:endParaRPr b="1" sz="35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are initialized using the</a:t>
            </a:r>
            <a:r>
              <a:rPr b="1"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initializer method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__init__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(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also called the </a:t>
            </a:r>
            <a:r>
              <a:rPr b="1"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constructor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). 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these attributes are what we reference later on when we create methods (behaviors) for our objects</a:t>
            </a:r>
            <a:endParaRPr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273550" y="194725"/>
            <a:ext cx="4676100" cy="170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Class_name: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def 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attribute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69" name="Google Shape;169;p23"/>
          <p:cNvGrpSpPr/>
          <p:nvPr/>
        </p:nvGrpSpPr>
        <p:grpSpPr>
          <a:xfrm>
            <a:off x="3684375" y="1465375"/>
            <a:ext cx="2150900" cy="1085838"/>
            <a:chOff x="2617575" y="2379775"/>
            <a:chExt cx="2150900" cy="1085838"/>
          </a:xfrm>
        </p:grpSpPr>
        <p:sp>
          <p:nvSpPr>
            <p:cNvPr id="170" name="Google Shape;170;p23"/>
            <p:cNvSpPr txBox="1"/>
            <p:nvPr/>
          </p:nvSpPr>
          <p:spPr>
            <a:xfrm>
              <a:off x="2617575" y="2817613"/>
              <a:ext cx="21276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call self which is referencing the object </a:t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4053975" y="2379775"/>
              <a:ext cx="714500" cy="687275"/>
            </a:xfrm>
            <a:custGeom>
              <a:rect b="b" l="l" r="r" t="t"/>
              <a:pathLst>
                <a:path extrusionOk="0" h="27491" w="28580">
                  <a:moveTo>
                    <a:pt x="0" y="27491"/>
                  </a:moveTo>
                  <a:cubicBezTo>
                    <a:pt x="4641" y="26148"/>
                    <a:pt x="24424" y="24013"/>
                    <a:pt x="27843" y="19431"/>
                  </a:cubicBezTo>
                  <a:cubicBezTo>
                    <a:pt x="31262" y="14849"/>
                    <a:pt x="21737" y="3239"/>
                    <a:pt x="20516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72" name="Google Shape;172;p23"/>
          <p:cNvGrpSpPr/>
          <p:nvPr/>
        </p:nvGrpSpPr>
        <p:grpSpPr>
          <a:xfrm>
            <a:off x="5890125" y="1447075"/>
            <a:ext cx="1959900" cy="1144025"/>
            <a:chOff x="4823325" y="2361475"/>
            <a:chExt cx="1959900" cy="1144025"/>
          </a:xfrm>
        </p:grpSpPr>
        <p:sp>
          <p:nvSpPr>
            <p:cNvPr id="173" name="Google Shape;173;p23"/>
            <p:cNvSpPr txBox="1"/>
            <p:nvPr/>
          </p:nvSpPr>
          <p:spPr>
            <a:xfrm>
              <a:off x="4823325" y="2857500"/>
              <a:ext cx="19599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name of the attribute (member variable)</a:t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5207094" y="2361475"/>
              <a:ext cx="398000" cy="532650"/>
            </a:xfrm>
            <a:custGeom>
              <a:rect b="b" l="l" r="r" t="t"/>
              <a:pathLst>
                <a:path extrusionOk="0" h="21306" w="15920">
                  <a:moveTo>
                    <a:pt x="15920" y="21306"/>
                  </a:moveTo>
                  <a:cubicBezTo>
                    <a:pt x="13395" y="19587"/>
                    <a:pt x="3049" y="14541"/>
                    <a:pt x="768" y="10990"/>
                  </a:cubicBezTo>
                  <a:cubicBezTo>
                    <a:pt x="-1513" y="7439"/>
                    <a:pt x="1989" y="1832"/>
                    <a:pt x="2233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75" name="Google Shape;175;p23"/>
          <p:cNvGrpSpPr/>
          <p:nvPr/>
        </p:nvGrpSpPr>
        <p:grpSpPr>
          <a:xfrm>
            <a:off x="7740125" y="1483700"/>
            <a:ext cx="1613700" cy="1107400"/>
            <a:chOff x="6673325" y="2398100"/>
            <a:chExt cx="1613700" cy="1107400"/>
          </a:xfrm>
        </p:grpSpPr>
        <p:sp>
          <p:nvSpPr>
            <p:cNvPr id="176" name="Google Shape;176;p23"/>
            <p:cNvSpPr txBox="1"/>
            <p:nvPr/>
          </p:nvSpPr>
          <p:spPr>
            <a:xfrm>
              <a:off x="6673325" y="2857500"/>
              <a:ext cx="16137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value it is initialized to</a:t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6984750" y="2398100"/>
              <a:ext cx="250575" cy="569300"/>
            </a:xfrm>
            <a:custGeom>
              <a:rect b="b" l="l" r="r" t="t"/>
              <a:pathLst>
                <a:path extrusionOk="0" h="22772" w="10023">
                  <a:moveTo>
                    <a:pt x="10023" y="22772"/>
                  </a:moveTo>
                  <a:cubicBezTo>
                    <a:pt x="8353" y="18977"/>
                    <a:pt x="1671" y="3795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78" name="Google Shape;178;p23"/>
          <p:cNvSpPr txBox="1"/>
          <p:nvPr/>
        </p:nvSpPr>
        <p:spPr>
          <a:xfrm>
            <a:off x="3828050" y="2709100"/>
            <a:ext cx="5224500" cy="189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 Dog: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def 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__init__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:str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:int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:str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age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36899" rtl="0" algn="l">
              <a:spcBef>
                <a:spcPts val="108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self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breed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79" name="Google Shape;179;p23"/>
          <p:cNvGrpSpPr/>
          <p:nvPr/>
        </p:nvGrpSpPr>
        <p:grpSpPr>
          <a:xfrm>
            <a:off x="54350" y="2563388"/>
            <a:ext cx="4140375" cy="1961913"/>
            <a:chOff x="54350" y="3096788"/>
            <a:chExt cx="4140375" cy="1961913"/>
          </a:xfrm>
        </p:grpSpPr>
        <p:sp>
          <p:nvSpPr>
            <p:cNvPr id="180" name="Google Shape;180;p23"/>
            <p:cNvSpPr txBox="1"/>
            <p:nvPr/>
          </p:nvSpPr>
          <p:spPr>
            <a:xfrm>
              <a:off x="145925" y="4084800"/>
              <a:ext cx="33894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pip = Dog("Pip", 10, "Aussie")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145925" y="4658500"/>
              <a:ext cx="40488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mera</a:t>
              </a: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= Dog("Mera", 6, "Mini Aussie")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145925" y="3511100"/>
              <a:ext cx="35724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eowyn</a:t>
              </a: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= Dog("Eowyn", 3, "Mutt")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54350" y="3096788"/>
              <a:ext cx="30000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6174D"/>
                  </a:solidFill>
                  <a:latin typeface="Manrope"/>
                  <a:ea typeface="Manrope"/>
                  <a:cs typeface="Manrope"/>
                  <a:sym typeface="Manrope"/>
                </a:rPr>
                <a:t>instances of Dog class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